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68" r:id="rId4"/>
    <p:sldId id="257" r:id="rId5"/>
    <p:sldId id="258" r:id="rId6"/>
    <p:sldId id="260" r:id="rId7"/>
    <p:sldId id="259" r:id="rId8"/>
    <p:sldId id="261" r:id="rId9"/>
    <p:sldId id="262" r:id="rId10"/>
    <p:sldId id="263" r:id="rId11"/>
    <p:sldId id="265" r:id="rId12"/>
    <p:sldId id="266" r:id="rId13"/>
    <p:sldId id="267" r:id="rId14"/>
    <p:sldId id="269" r:id="rId15"/>
    <p:sldId id="285" r:id="rId16"/>
    <p:sldId id="294" r:id="rId17"/>
    <p:sldId id="286" r:id="rId18"/>
    <p:sldId id="295" r:id="rId19"/>
    <p:sldId id="284" r:id="rId20"/>
    <p:sldId id="296" r:id="rId21"/>
    <p:sldId id="270" r:id="rId22"/>
    <p:sldId id="297" r:id="rId23"/>
    <p:sldId id="271" r:id="rId24"/>
    <p:sldId id="287" r:id="rId25"/>
    <p:sldId id="274" r:id="rId26"/>
    <p:sldId id="272" r:id="rId27"/>
    <p:sldId id="275" r:id="rId28"/>
    <p:sldId id="273" r:id="rId29"/>
    <p:sldId id="276" r:id="rId30"/>
    <p:sldId id="277" r:id="rId31"/>
    <p:sldId id="278" r:id="rId32"/>
    <p:sldId id="279" r:id="rId33"/>
    <p:sldId id="281" r:id="rId34"/>
    <p:sldId id="280" r:id="rId35"/>
    <p:sldId id="283" r:id="rId36"/>
    <p:sldId id="292" r:id="rId37"/>
    <p:sldId id="293" r:id="rId38"/>
    <p:sldId id="288" r:id="rId39"/>
    <p:sldId id="289" r:id="rId40"/>
    <p:sldId id="290" r:id="rId41"/>
    <p:sldId id="282" r:id="rId42"/>
    <p:sldId id="298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124" d="100"/>
          <a:sy n="124" d="100"/>
        </p:scale>
        <p:origin x="5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34FC4F-1AE5-9747-BCF6-9271EF0F3B23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44848CA6-E7BD-F444-AB40-1F12E97F628A}">
      <dgm:prSet phldrT="[Tekst]"/>
      <dgm:spPr/>
      <dgm:t>
        <a:bodyPr/>
        <a:lstStyle/>
        <a:p>
          <a:r>
            <a:rPr lang="nl-NL"/>
            <a:t>Norm-referenced</a:t>
          </a:r>
          <a:br>
            <a:rPr lang="nl-NL"/>
          </a:br>
          <a:r>
            <a:rPr lang="nl-NL"/>
            <a:t>= examinee-centered</a:t>
          </a:r>
        </a:p>
      </dgm:t>
    </dgm:pt>
    <dgm:pt modelId="{5B2D7AF6-3483-7C46-9A25-57463F797162}" type="parTrans" cxnId="{DBA020EA-6630-FE42-82C6-15944370F6A8}">
      <dgm:prSet/>
      <dgm:spPr/>
      <dgm:t>
        <a:bodyPr/>
        <a:lstStyle/>
        <a:p>
          <a:endParaRPr lang="nl-NL"/>
        </a:p>
      </dgm:t>
    </dgm:pt>
    <dgm:pt modelId="{CEECAD4D-4133-3848-8918-4F6345C45496}" type="sibTrans" cxnId="{DBA020EA-6630-FE42-82C6-15944370F6A8}">
      <dgm:prSet/>
      <dgm:spPr/>
      <dgm:t>
        <a:bodyPr/>
        <a:lstStyle/>
        <a:p>
          <a:endParaRPr lang="nl-NL"/>
        </a:p>
      </dgm:t>
    </dgm:pt>
    <dgm:pt modelId="{6FE0A9BE-8295-8541-B1D9-2731B7DCB27E}">
      <dgm:prSet phldrT="[Tekst]"/>
      <dgm:spPr/>
      <dgm:t>
        <a:bodyPr/>
        <a:lstStyle/>
        <a:p>
          <a:r>
            <a:rPr lang="nl-NL"/>
            <a:t>Set proportions</a:t>
          </a:r>
        </a:p>
      </dgm:t>
    </dgm:pt>
    <dgm:pt modelId="{20459C14-81B5-F64B-8A3F-7B8D804DFBCE}" type="parTrans" cxnId="{63491633-358D-954B-B9FC-3256E9F2CB58}">
      <dgm:prSet/>
      <dgm:spPr/>
      <dgm:t>
        <a:bodyPr/>
        <a:lstStyle/>
        <a:p>
          <a:endParaRPr lang="nl-NL"/>
        </a:p>
      </dgm:t>
    </dgm:pt>
    <dgm:pt modelId="{21FAFBFA-B713-1D48-90B9-22A70FC79DED}" type="sibTrans" cxnId="{63491633-358D-954B-B9FC-3256E9F2CB58}">
      <dgm:prSet/>
      <dgm:spPr/>
      <dgm:t>
        <a:bodyPr/>
        <a:lstStyle/>
        <a:p>
          <a:endParaRPr lang="nl-NL"/>
        </a:p>
      </dgm:t>
    </dgm:pt>
    <dgm:pt modelId="{3BB4E927-1C38-4A4B-B6A3-9A575B795D2A}">
      <dgm:prSet phldrT="[Tekst]"/>
      <dgm:spPr/>
      <dgm:t>
        <a:bodyPr/>
        <a:lstStyle/>
        <a:p>
          <a:r>
            <a:rPr lang="nl-NL"/>
            <a:t>SD from mean</a:t>
          </a:r>
        </a:p>
      </dgm:t>
    </dgm:pt>
    <dgm:pt modelId="{FA1FD9B0-FBDE-5147-8F08-EB9F2F2AE47F}" type="parTrans" cxnId="{4602F2EB-3019-5244-A40C-54BD296F28B2}">
      <dgm:prSet/>
      <dgm:spPr/>
      <dgm:t>
        <a:bodyPr/>
        <a:lstStyle/>
        <a:p>
          <a:endParaRPr lang="nl-NL"/>
        </a:p>
      </dgm:t>
    </dgm:pt>
    <dgm:pt modelId="{5C16CEAC-46C1-DF4D-8DCD-5012B70FBF2B}" type="sibTrans" cxnId="{4602F2EB-3019-5244-A40C-54BD296F28B2}">
      <dgm:prSet/>
      <dgm:spPr/>
      <dgm:t>
        <a:bodyPr/>
        <a:lstStyle/>
        <a:p>
          <a:endParaRPr lang="nl-NL"/>
        </a:p>
      </dgm:t>
    </dgm:pt>
    <dgm:pt modelId="{5FDA2692-001E-3B40-B8D7-A89F19B557F2}">
      <dgm:prSet phldrT="[Tekst]"/>
      <dgm:spPr/>
      <dgm:t>
        <a:bodyPr/>
        <a:lstStyle/>
        <a:p>
          <a:r>
            <a:rPr lang="nl-NL"/>
            <a:t>Criterion-referenced</a:t>
          </a:r>
          <a:br>
            <a:rPr lang="nl-NL"/>
          </a:br>
          <a:r>
            <a:rPr lang="nl-NL"/>
            <a:t>= test-centered</a:t>
          </a:r>
        </a:p>
      </dgm:t>
    </dgm:pt>
    <dgm:pt modelId="{B475A2FA-C0E3-334B-9B2B-75AD5B0D2288}" type="parTrans" cxnId="{67792AFA-F168-0342-952A-C793C079A71B}">
      <dgm:prSet/>
      <dgm:spPr/>
      <dgm:t>
        <a:bodyPr/>
        <a:lstStyle/>
        <a:p>
          <a:endParaRPr lang="nl-NL"/>
        </a:p>
      </dgm:t>
    </dgm:pt>
    <dgm:pt modelId="{4E5FCB3E-4E66-D140-9DA7-49DD968B58D9}" type="sibTrans" cxnId="{67792AFA-F168-0342-952A-C793C079A71B}">
      <dgm:prSet/>
      <dgm:spPr/>
      <dgm:t>
        <a:bodyPr/>
        <a:lstStyle/>
        <a:p>
          <a:endParaRPr lang="nl-NL"/>
        </a:p>
      </dgm:t>
    </dgm:pt>
    <dgm:pt modelId="{19E77DC7-19D1-5B4C-9801-2003834856DB}">
      <dgm:prSet phldrT="[Tekst]"/>
      <dgm:spPr/>
      <dgm:t>
        <a:bodyPr/>
        <a:lstStyle/>
        <a:p>
          <a:r>
            <a:rPr lang="nl-NL"/>
            <a:t>Fixed standard</a:t>
          </a:r>
        </a:p>
      </dgm:t>
    </dgm:pt>
    <dgm:pt modelId="{983AFC1B-19B3-DF4E-8BAF-253C1D72AA85}" type="parTrans" cxnId="{03DDCDE4-8FA9-4049-8FD9-19E432F10E4E}">
      <dgm:prSet/>
      <dgm:spPr/>
      <dgm:t>
        <a:bodyPr/>
        <a:lstStyle/>
        <a:p>
          <a:endParaRPr lang="nl-NL"/>
        </a:p>
      </dgm:t>
    </dgm:pt>
    <dgm:pt modelId="{B5D8BB14-2B08-F64D-8D0E-2001E2EF5747}" type="sibTrans" cxnId="{03DDCDE4-8FA9-4049-8FD9-19E432F10E4E}">
      <dgm:prSet/>
      <dgm:spPr/>
      <dgm:t>
        <a:bodyPr/>
        <a:lstStyle/>
        <a:p>
          <a:endParaRPr lang="nl-NL"/>
        </a:p>
      </dgm:t>
    </dgm:pt>
    <dgm:pt modelId="{0DCA89C6-CF46-104E-BD01-F8DF542FCCDA}">
      <dgm:prSet phldrT="[Tekst]"/>
      <dgm:spPr/>
      <dgm:t>
        <a:bodyPr/>
        <a:lstStyle/>
        <a:p>
          <a:r>
            <a:rPr lang="nl-NL"/>
            <a:t>Nedelsky</a:t>
          </a:r>
        </a:p>
      </dgm:t>
    </dgm:pt>
    <dgm:pt modelId="{9246F099-DDBC-3844-9AC3-E226E951D128}" type="parTrans" cxnId="{530932B4-D64F-0240-AF60-917D4CD4300F}">
      <dgm:prSet/>
      <dgm:spPr/>
      <dgm:t>
        <a:bodyPr/>
        <a:lstStyle/>
        <a:p>
          <a:endParaRPr lang="nl-NL"/>
        </a:p>
      </dgm:t>
    </dgm:pt>
    <dgm:pt modelId="{E3834019-7629-9C4E-B982-AA01ACCC7A55}" type="sibTrans" cxnId="{530932B4-D64F-0240-AF60-917D4CD4300F}">
      <dgm:prSet/>
      <dgm:spPr/>
      <dgm:t>
        <a:bodyPr/>
        <a:lstStyle/>
        <a:p>
          <a:endParaRPr lang="nl-NL"/>
        </a:p>
      </dgm:t>
    </dgm:pt>
    <dgm:pt modelId="{237B5682-7620-A24B-8DD6-0CA4C7F89AE6}">
      <dgm:prSet phldrT="[Tekst]"/>
      <dgm:spPr/>
      <dgm:t>
        <a:bodyPr/>
        <a:lstStyle/>
        <a:p>
          <a:r>
            <a:rPr lang="nl-NL"/>
            <a:t>Compromise/hybrid </a:t>
          </a:r>
          <a:br>
            <a:rPr lang="nl-NL"/>
          </a:br>
          <a:r>
            <a:rPr lang="nl-NL"/>
            <a:t>= combination</a:t>
          </a:r>
        </a:p>
      </dgm:t>
    </dgm:pt>
    <dgm:pt modelId="{04A88DCD-CA04-3E4C-BE59-2A9CA3DA4535}" type="parTrans" cxnId="{DBE32FF0-5915-5949-87C9-3A229DB0E9B0}">
      <dgm:prSet/>
      <dgm:spPr/>
      <dgm:t>
        <a:bodyPr/>
        <a:lstStyle/>
        <a:p>
          <a:endParaRPr lang="nl-NL"/>
        </a:p>
      </dgm:t>
    </dgm:pt>
    <dgm:pt modelId="{43F12A69-B4C7-6C47-81E4-1A88EE6BB4C2}" type="sibTrans" cxnId="{DBE32FF0-5915-5949-87C9-3A229DB0E9B0}">
      <dgm:prSet/>
      <dgm:spPr/>
      <dgm:t>
        <a:bodyPr/>
        <a:lstStyle/>
        <a:p>
          <a:endParaRPr lang="nl-NL"/>
        </a:p>
      </dgm:t>
    </dgm:pt>
    <dgm:pt modelId="{F2AB9415-25A1-4947-BD5F-3BCFB162E398}">
      <dgm:prSet phldrT="[Tekst]"/>
      <dgm:spPr/>
      <dgm:t>
        <a:bodyPr/>
        <a:lstStyle/>
        <a:p>
          <a:r>
            <a:rPr lang="nl-NL"/>
            <a:t>Hofstee</a:t>
          </a:r>
        </a:p>
      </dgm:t>
    </dgm:pt>
    <dgm:pt modelId="{F95665C8-5698-D24B-AD88-7224910CBA72}" type="parTrans" cxnId="{195F1840-5610-CD4D-B05A-AA66BAEE5347}">
      <dgm:prSet/>
      <dgm:spPr/>
      <dgm:t>
        <a:bodyPr/>
        <a:lstStyle/>
        <a:p>
          <a:endParaRPr lang="nl-NL"/>
        </a:p>
      </dgm:t>
    </dgm:pt>
    <dgm:pt modelId="{594038E8-BC50-7B4C-A43B-C452710DB1FC}" type="sibTrans" cxnId="{195F1840-5610-CD4D-B05A-AA66BAEE5347}">
      <dgm:prSet/>
      <dgm:spPr/>
      <dgm:t>
        <a:bodyPr/>
        <a:lstStyle/>
        <a:p>
          <a:endParaRPr lang="nl-NL"/>
        </a:p>
      </dgm:t>
    </dgm:pt>
    <dgm:pt modelId="{067A02EE-35FE-F140-B4C0-CF028F4C5678}">
      <dgm:prSet phldrT="[Tekst]"/>
      <dgm:spPr/>
      <dgm:t>
        <a:bodyPr/>
        <a:lstStyle/>
        <a:p>
          <a:r>
            <a:rPr lang="nl-NL"/>
            <a:t>De Gruijter</a:t>
          </a:r>
        </a:p>
      </dgm:t>
    </dgm:pt>
    <dgm:pt modelId="{12A4A750-AAED-E143-8424-5206271140CA}" type="parTrans" cxnId="{7EC63345-66D0-B74C-AC76-EE7751765D26}">
      <dgm:prSet/>
      <dgm:spPr/>
      <dgm:t>
        <a:bodyPr/>
        <a:lstStyle/>
        <a:p>
          <a:endParaRPr lang="nl-NL"/>
        </a:p>
      </dgm:t>
    </dgm:pt>
    <dgm:pt modelId="{E3AFC37C-77B4-2749-AED7-5991DA6BB490}" type="sibTrans" cxnId="{7EC63345-66D0-B74C-AC76-EE7751765D26}">
      <dgm:prSet/>
      <dgm:spPr/>
      <dgm:t>
        <a:bodyPr/>
        <a:lstStyle/>
        <a:p>
          <a:endParaRPr lang="nl-NL"/>
        </a:p>
      </dgm:t>
    </dgm:pt>
    <dgm:pt modelId="{D38A3E7D-3ED2-B041-A121-14FC0716950E}">
      <dgm:prSet phldrT="[Tekst]"/>
      <dgm:spPr/>
      <dgm:t>
        <a:bodyPr/>
        <a:lstStyle/>
        <a:p>
          <a:r>
            <a:rPr lang="nl-NL"/>
            <a:t>Ebel</a:t>
          </a:r>
        </a:p>
      </dgm:t>
    </dgm:pt>
    <dgm:pt modelId="{98DEDB96-B3C6-6847-B700-43C24F4E31F4}" type="parTrans" cxnId="{BA0B7658-E47C-034C-8226-21B1C16CD095}">
      <dgm:prSet/>
      <dgm:spPr/>
      <dgm:t>
        <a:bodyPr/>
        <a:lstStyle/>
        <a:p>
          <a:endParaRPr lang="nl-NL"/>
        </a:p>
      </dgm:t>
    </dgm:pt>
    <dgm:pt modelId="{04E9167D-4626-9C47-AF50-4BCD3B1F4953}" type="sibTrans" cxnId="{BA0B7658-E47C-034C-8226-21B1C16CD095}">
      <dgm:prSet/>
      <dgm:spPr/>
      <dgm:t>
        <a:bodyPr/>
        <a:lstStyle/>
        <a:p>
          <a:endParaRPr lang="nl-NL"/>
        </a:p>
      </dgm:t>
    </dgm:pt>
    <dgm:pt modelId="{2AA07201-C53E-534B-A2E9-D126B401E8BC}">
      <dgm:prSet phldrT="[Tekst]"/>
      <dgm:spPr/>
      <dgm:t>
        <a:bodyPr/>
        <a:lstStyle/>
        <a:p>
          <a:r>
            <a:rPr lang="nl-NL"/>
            <a:t>Borderline group</a:t>
          </a:r>
        </a:p>
      </dgm:t>
    </dgm:pt>
    <dgm:pt modelId="{AE79149D-4FB2-7D45-A3C7-AF047554B127}" type="parTrans" cxnId="{12F760EB-425A-D146-8E20-8C4E51825642}">
      <dgm:prSet/>
      <dgm:spPr/>
      <dgm:t>
        <a:bodyPr/>
        <a:lstStyle/>
        <a:p>
          <a:endParaRPr lang="nl-NL"/>
        </a:p>
      </dgm:t>
    </dgm:pt>
    <dgm:pt modelId="{D53FCBE6-CA67-244C-A3B4-D580B74AC3F6}" type="sibTrans" cxnId="{12F760EB-425A-D146-8E20-8C4E51825642}">
      <dgm:prSet/>
      <dgm:spPr/>
      <dgm:t>
        <a:bodyPr/>
        <a:lstStyle/>
        <a:p>
          <a:endParaRPr lang="nl-NL"/>
        </a:p>
      </dgm:t>
    </dgm:pt>
    <dgm:pt modelId="{943A20E3-44E1-574C-99D0-03B8337ED7F0}">
      <dgm:prSet phldrT="[Tekst]"/>
      <dgm:spPr/>
      <dgm:t>
        <a:bodyPr/>
        <a:lstStyle/>
        <a:p>
          <a:r>
            <a:rPr lang="nl-NL"/>
            <a:t>Contrasting groups</a:t>
          </a:r>
        </a:p>
      </dgm:t>
    </dgm:pt>
    <dgm:pt modelId="{DB8DF542-8621-5D4A-88FD-1EC109A7831C}" type="parTrans" cxnId="{E7CE5622-D978-8F48-A63F-5513A9F2C854}">
      <dgm:prSet/>
      <dgm:spPr/>
      <dgm:t>
        <a:bodyPr/>
        <a:lstStyle/>
        <a:p>
          <a:endParaRPr lang="nl-NL"/>
        </a:p>
      </dgm:t>
    </dgm:pt>
    <dgm:pt modelId="{C1570B88-8D51-F644-A7F4-BABDA7858718}" type="sibTrans" cxnId="{E7CE5622-D978-8F48-A63F-5513A9F2C854}">
      <dgm:prSet/>
      <dgm:spPr/>
      <dgm:t>
        <a:bodyPr/>
        <a:lstStyle/>
        <a:p>
          <a:endParaRPr lang="nl-NL"/>
        </a:p>
      </dgm:t>
    </dgm:pt>
    <dgm:pt modelId="{25D92861-94A2-534A-863A-F33C4F89A426}">
      <dgm:prSet phldrT="[Tekst]"/>
      <dgm:spPr/>
      <dgm:t>
        <a:bodyPr/>
        <a:lstStyle/>
        <a:p>
          <a:r>
            <a:rPr lang="nl-NL"/>
            <a:t>Beuk</a:t>
          </a:r>
        </a:p>
      </dgm:t>
    </dgm:pt>
    <dgm:pt modelId="{054B56F9-AEA0-AA47-A82A-FB09D97E126C}" type="parTrans" cxnId="{287C37B0-3C36-A14A-BD9F-94D431D79E1E}">
      <dgm:prSet/>
      <dgm:spPr/>
      <dgm:t>
        <a:bodyPr/>
        <a:lstStyle/>
        <a:p>
          <a:endParaRPr lang="nl-NL"/>
        </a:p>
      </dgm:t>
    </dgm:pt>
    <dgm:pt modelId="{68D316B7-AF77-3D49-B062-5D31A2F2C84B}" type="sibTrans" cxnId="{287C37B0-3C36-A14A-BD9F-94D431D79E1E}">
      <dgm:prSet/>
      <dgm:spPr/>
      <dgm:t>
        <a:bodyPr/>
        <a:lstStyle/>
        <a:p>
          <a:endParaRPr lang="nl-NL"/>
        </a:p>
      </dgm:t>
    </dgm:pt>
    <dgm:pt modelId="{BE8B30A1-2D8D-5240-AF24-2C24E548159A}">
      <dgm:prSet phldrT="[Tekst]"/>
      <dgm:spPr/>
      <dgm:t>
        <a:bodyPr/>
        <a:lstStyle/>
        <a:p>
          <a:r>
            <a:rPr lang="nl-NL"/>
            <a:t>Angoff</a:t>
          </a:r>
        </a:p>
      </dgm:t>
    </dgm:pt>
    <dgm:pt modelId="{E8522D12-52E0-CC49-A81B-1F7F39F27E21}" type="parTrans" cxnId="{588101B9-05C7-EA40-8889-7337056BAFE4}">
      <dgm:prSet/>
      <dgm:spPr/>
      <dgm:t>
        <a:bodyPr/>
        <a:lstStyle/>
        <a:p>
          <a:endParaRPr lang="nl-NL"/>
        </a:p>
      </dgm:t>
    </dgm:pt>
    <dgm:pt modelId="{E3ABD89A-B338-3445-B456-9ACC2D262070}" type="sibTrans" cxnId="{588101B9-05C7-EA40-8889-7337056BAFE4}">
      <dgm:prSet/>
      <dgm:spPr/>
      <dgm:t>
        <a:bodyPr/>
        <a:lstStyle/>
        <a:p>
          <a:endParaRPr lang="nl-NL"/>
        </a:p>
      </dgm:t>
    </dgm:pt>
    <dgm:pt modelId="{BD132AC0-1052-7C47-8008-866CF3DAE777}">
      <dgm:prSet phldrT="[Tekst]"/>
      <dgm:spPr/>
      <dgm:t>
        <a:bodyPr/>
        <a:lstStyle/>
        <a:p>
          <a:r>
            <a:rPr lang="nl-NL"/>
            <a:t>Cohen’s method</a:t>
          </a:r>
        </a:p>
      </dgm:t>
    </dgm:pt>
    <dgm:pt modelId="{340A39A3-6E11-6F42-B162-A22755FE7346}" type="parTrans" cxnId="{276468D8-E864-6D41-910B-1A855A6AE8FE}">
      <dgm:prSet/>
      <dgm:spPr/>
      <dgm:t>
        <a:bodyPr/>
        <a:lstStyle/>
        <a:p>
          <a:endParaRPr lang="nl-NL"/>
        </a:p>
      </dgm:t>
    </dgm:pt>
    <dgm:pt modelId="{2D22FBF7-7FC8-0A49-9962-D800A935A394}" type="sibTrans" cxnId="{276468D8-E864-6D41-910B-1A855A6AE8FE}">
      <dgm:prSet/>
      <dgm:spPr/>
      <dgm:t>
        <a:bodyPr/>
        <a:lstStyle/>
        <a:p>
          <a:endParaRPr lang="nl-NL"/>
        </a:p>
      </dgm:t>
    </dgm:pt>
    <dgm:pt modelId="{049F6E9B-0D20-EF45-ADE2-29555FCA3056}">
      <dgm:prSet phldrT="[Tekst]"/>
      <dgm:spPr/>
      <dgm:t>
        <a:bodyPr/>
        <a:lstStyle/>
        <a:p>
          <a:r>
            <a:rPr lang="nl-NL"/>
            <a:t>Book-mark</a:t>
          </a:r>
        </a:p>
      </dgm:t>
    </dgm:pt>
    <dgm:pt modelId="{B5138500-D0E2-C549-BE99-AA6AFEB24CC6}" type="parTrans" cxnId="{046F6201-91F2-7D4E-BDF9-88D6AEB030CC}">
      <dgm:prSet/>
      <dgm:spPr/>
      <dgm:t>
        <a:bodyPr/>
        <a:lstStyle/>
        <a:p>
          <a:endParaRPr lang="nl-NL"/>
        </a:p>
      </dgm:t>
    </dgm:pt>
    <dgm:pt modelId="{EA946571-2521-1B41-915D-4354D50D4DA2}" type="sibTrans" cxnId="{046F6201-91F2-7D4E-BDF9-88D6AEB030CC}">
      <dgm:prSet/>
      <dgm:spPr/>
      <dgm:t>
        <a:bodyPr/>
        <a:lstStyle/>
        <a:p>
          <a:endParaRPr lang="nl-NL"/>
        </a:p>
      </dgm:t>
    </dgm:pt>
    <dgm:pt modelId="{9ED7BE18-4054-5C48-85D2-ACEC509640DE}" type="pres">
      <dgm:prSet presAssocID="{8434FC4F-1AE5-9747-BCF6-9271EF0F3B23}" presName="Name0" presStyleCnt="0">
        <dgm:presLayoutVars>
          <dgm:dir/>
          <dgm:animLvl val="lvl"/>
          <dgm:resizeHandles val="exact"/>
        </dgm:presLayoutVars>
      </dgm:prSet>
      <dgm:spPr/>
    </dgm:pt>
    <dgm:pt modelId="{F234A68E-3EC3-B942-9DBB-BF698CA60231}" type="pres">
      <dgm:prSet presAssocID="{44848CA6-E7BD-F444-AB40-1F12E97F628A}" presName="composite" presStyleCnt="0"/>
      <dgm:spPr/>
    </dgm:pt>
    <dgm:pt modelId="{BD7F9882-7CE5-EB4F-A0CE-5DC22536FC20}" type="pres">
      <dgm:prSet presAssocID="{44848CA6-E7BD-F444-AB40-1F12E97F628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3C31C96B-40B7-0E4B-A998-38B587376BE2}" type="pres">
      <dgm:prSet presAssocID="{44848CA6-E7BD-F444-AB40-1F12E97F628A}" presName="desTx" presStyleLbl="alignAccFollowNode1" presStyleIdx="0" presStyleCnt="3">
        <dgm:presLayoutVars>
          <dgm:bulletEnabled val="1"/>
        </dgm:presLayoutVars>
      </dgm:prSet>
      <dgm:spPr/>
    </dgm:pt>
    <dgm:pt modelId="{25E17FCD-6756-164B-8DB3-1CAB1508C6F6}" type="pres">
      <dgm:prSet presAssocID="{CEECAD4D-4133-3848-8918-4F6345C45496}" presName="space" presStyleCnt="0"/>
      <dgm:spPr/>
    </dgm:pt>
    <dgm:pt modelId="{01E1C1A3-F15F-BB48-A933-1361CD7D5ADA}" type="pres">
      <dgm:prSet presAssocID="{5FDA2692-001E-3B40-B8D7-A89F19B557F2}" presName="composite" presStyleCnt="0"/>
      <dgm:spPr/>
    </dgm:pt>
    <dgm:pt modelId="{4E20E35C-BE84-764E-AE20-F6B3F5E056E7}" type="pres">
      <dgm:prSet presAssocID="{5FDA2692-001E-3B40-B8D7-A89F19B557F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3729BE0-5766-4B43-918A-95114752FF2F}" type="pres">
      <dgm:prSet presAssocID="{5FDA2692-001E-3B40-B8D7-A89F19B557F2}" presName="desTx" presStyleLbl="alignAccFollowNode1" presStyleIdx="1" presStyleCnt="3">
        <dgm:presLayoutVars>
          <dgm:bulletEnabled val="1"/>
        </dgm:presLayoutVars>
      </dgm:prSet>
      <dgm:spPr/>
    </dgm:pt>
    <dgm:pt modelId="{B3E9EECC-F783-E246-ACA7-572E70F261CD}" type="pres">
      <dgm:prSet presAssocID="{4E5FCB3E-4E66-D140-9DA7-49DD968B58D9}" presName="space" presStyleCnt="0"/>
      <dgm:spPr/>
    </dgm:pt>
    <dgm:pt modelId="{F0ABD135-240B-5244-810F-0EDBB2E0C520}" type="pres">
      <dgm:prSet presAssocID="{237B5682-7620-A24B-8DD6-0CA4C7F89AE6}" presName="composite" presStyleCnt="0"/>
      <dgm:spPr/>
    </dgm:pt>
    <dgm:pt modelId="{7625EAF9-6FE0-F841-BB9B-F56A10BC1FB3}" type="pres">
      <dgm:prSet presAssocID="{237B5682-7620-A24B-8DD6-0CA4C7F89AE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A4A3ACC3-A8C3-C840-865E-E67125F83CD4}" type="pres">
      <dgm:prSet presAssocID="{237B5682-7620-A24B-8DD6-0CA4C7F89AE6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46F6201-91F2-7D4E-BDF9-88D6AEB030CC}" srcId="{237B5682-7620-A24B-8DD6-0CA4C7F89AE6}" destId="{049F6E9B-0D20-EF45-ADE2-29555FCA3056}" srcOrd="3" destOrd="0" parTransId="{B5138500-D0E2-C549-BE99-AA6AFEB24CC6}" sibTransId="{EA946571-2521-1B41-915D-4354D50D4DA2}"/>
    <dgm:cxn modelId="{DCD5A803-ABFC-1245-9315-1331CC3A571D}" type="presOf" srcId="{2AA07201-C53E-534B-A2E9-D126B401E8BC}" destId="{3C31C96B-40B7-0E4B-A998-38B587376BE2}" srcOrd="0" destOrd="3" presId="urn:microsoft.com/office/officeart/2005/8/layout/hList1"/>
    <dgm:cxn modelId="{78BA8C1D-F736-F340-A35C-9D05A8C3D695}" type="presOf" srcId="{6FE0A9BE-8295-8541-B1D9-2731B7DCB27E}" destId="{3C31C96B-40B7-0E4B-A998-38B587376BE2}" srcOrd="0" destOrd="0" presId="urn:microsoft.com/office/officeart/2005/8/layout/hList1"/>
    <dgm:cxn modelId="{50C7C120-5E89-C047-92FA-8B7EFE47CDEB}" type="presOf" srcId="{BE8B30A1-2D8D-5240-AF24-2C24E548159A}" destId="{73729BE0-5766-4B43-918A-95114752FF2F}" srcOrd="0" destOrd="2" presId="urn:microsoft.com/office/officeart/2005/8/layout/hList1"/>
    <dgm:cxn modelId="{E7CE5622-D978-8F48-A63F-5513A9F2C854}" srcId="{44848CA6-E7BD-F444-AB40-1F12E97F628A}" destId="{943A20E3-44E1-574C-99D0-03B8337ED7F0}" srcOrd="4" destOrd="0" parTransId="{DB8DF542-8621-5D4A-88FD-1EC109A7831C}" sibTransId="{C1570B88-8D51-F644-A7F4-BABDA7858718}"/>
    <dgm:cxn modelId="{5C37CB2F-6D04-1545-8812-DB2D029841B9}" type="presOf" srcId="{5FDA2692-001E-3B40-B8D7-A89F19B557F2}" destId="{4E20E35C-BE84-764E-AE20-F6B3F5E056E7}" srcOrd="0" destOrd="0" presId="urn:microsoft.com/office/officeart/2005/8/layout/hList1"/>
    <dgm:cxn modelId="{63491633-358D-954B-B9FC-3256E9F2CB58}" srcId="{44848CA6-E7BD-F444-AB40-1F12E97F628A}" destId="{6FE0A9BE-8295-8541-B1D9-2731B7DCB27E}" srcOrd="0" destOrd="0" parTransId="{20459C14-81B5-F64B-8A3F-7B8D804DFBCE}" sibTransId="{21FAFBFA-B713-1D48-90B9-22A70FC79DED}"/>
    <dgm:cxn modelId="{5F05F73A-BAF5-C143-B9E9-31FC1518F96F}" type="presOf" srcId="{D38A3E7D-3ED2-B041-A121-14FC0716950E}" destId="{73729BE0-5766-4B43-918A-95114752FF2F}" srcOrd="0" destOrd="3" presId="urn:microsoft.com/office/officeart/2005/8/layout/hList1"/>
    <dgm:cxn modelId="{195F1840-5610-CD4D-B05A-AA66BAEE5347}" srcId="{237B5682-7620-A24B-8DD6-0CA4C7F89AE6}" destId="{F2AB9415-25A1-4947-BD5F-3BCFB162E398}" srcOrd="0" destOrd="0" parTransId="{F95665C8-5698-D24B-AD88-7224910CBA72}" sibTransId="{594038E8-BC50-7B4C-A43B-C452710DB1FC}"/>
    <dgm:cxn modelId="{7EC63345-66D0-B74C-AC76-EE7751765D26}" srcId="{237B5682-7620-A24B-8DD6-0CA4C7F89AE6}" destId="{067A02EE-35FE-F140-B4C0-CF028F4C5678}" srcOrd="1" destOrd="0" parTransId="{12A4A750-AAED-E143-8424-5206271140CA}" sibTransId="{E3AFC37C-77B4-2749-AED7-5991DA6BB490}"/>
    <dgm:cxn modelId="{D6D75948-9595-584D-A307-AFE0D6A63D9B}" type="presOf" srcId="{F2AB9415-25A1-4947-BD5F-3BCFB162E398}" destId="{A4A3ACC3-A8C3-C840-865E-E67125F83CD4}" srcOrd="0" destOrd="0" presId="urn:microsoft.com/office/officeart/2005/8/layout/hList1"/>
    <dgm:cxn modelId="{BA0B7658-E47C-034C-8226-21B1C16CD095}" srcId="{5FDA2692-001E-3B40-B8D7-A89F19B557F2}" destId="{D38A3E7D-3ED2-B041-A121-14FC0716950E}" srcOrd="3" destOrd="0" parTransId="{98DEDB96-B3C6-6847-B700-43C24F4E31F4}" sibTransId="{04E9167D-4626-9C47-AF50-4BCD3B1F4953}"/>
    <dgm:cxn modelId="{57AD785A-1975-3940-AAE2-9FFC78A51689}" type="presOf" srcId="{8434FC4F-1AE5-9747-BCF6-9271EF0F3B23}" destId="{9ED7BE18-4054-5C48-85D2-ACEC509640DE}" srcOrd="0" destOrd="0" presId="urn:microsoft.com/office/officeart/2005/8/layout/hList1"/>
    <dgm:cxn modelId="{97131985-ED1A-B549-ABEA-A2F1E2766E78}" type="presOf" srcId="{0DCA89C6-CF46-104E-BD01-F8DF542FCCDA}" destId="{73729BE0-5766-4B43-918A-95114752FF2F}" srcOrd="0" destOrd="1" presId="urn:microsoft.com/office/officeart/2005/8/layout/hList1"/>
    <dgm:cxn modelId="{69C2258E-863E-BC4B-9A2C-4471E0910743}" type="presOf" srcId="{44848CA6-E7BD-F444-AB40-1F12E97F628A}" destId="{BD7F9882-7CE5-EB4F-A0CE-5DC22536FC20}" srcOrd="0" destOrd="0" presId="urn:microsoft.com/office/officeart/2005/8/layout/hList1"/>
    <dgm:cxn modelId="{14E5B891-3117-2F40-BAAF-C944E23B3D1B}" type="presOf" srcId="{067A02EE-35FE-F140-B4C0-CF028F4C5678}" destId="{A4A3ACC3-A8C3-C840-865E-E67125F83CD4}" srcOrd="0" destOrd="1" presId="urn:microsoft.com/office/officeart/2005/8/layout/hList1"/>
    <dgm:cxn modelId="{96BACF93-B182-7A4E-A104-BC4405076C9E}" type="presOf" srcId="{19E77DC7-19D1-5B4C-9801-2003834856DB}" destId="{73729BE0-5766-4B43-918A-95114752FF2F}" srcOrd="0" destOrd="0" presId="urn:microsoft.com/office/officeart/2005/8/layout/hList1"/>
    <dgm:cxn modelId="{AA026BA3-3724-8E4E-9E45-C46F23BC3BC6}" type="presOf" srcId="{25D92861-94A2-534A-863A-F33C4F89A426}" destId="{A4A3ACC3-A8C3-C840-865E-E67125F83CD4}" srcOrd="0" destOrd="2" presId="urn:microsoft.com/office/officeart/2005/8/layout/hList1"/>
    <dgm:cxn modelId="{287C37B0-3C36-A14A-BD9F-94D431D79E1E}" srcId="{237B5682-7620-A24B-8DD6-0CA4C7F89AE6}" destId="{25D92861-94A2-534A-863A-F33C4F89A426}" srcOrd="2" destOrd="0" parTransId="{054B56F9-AEA0-AA47-A82A-FB09D97E126C}" sibTransId="{68D316B7-AF77-3D49-B062-5D31A2F2C84B}"/>
    <dgm:cxn modelId="{530932B4-D64F-0240-AF60-917D4CD4300F}" srcId="{5FDA2692-001E-3B40-B8D7-A89F19B557F2}" destId="{0DCA89C6-CF46-104E-BD01-F8DF542FCCDA}" srcOrd="1" destOrd="0" parTransId="{9246F099-DDBC-3844-9AC3-E226E951D128}" sibTransId="{E3834019-7629-9C4E-B982-AA01ACCC7A55}"/>
    <dgm:cxn modelId="{6AE459B5-501C-EA40-861F-E68CF98DBEDF}" type="presOf" srcId="{237B5682-7620-A24B-8DD6-0CA4C7F89AE6}" destId="{7625EAF9-6FE0-F841-BB9B-F56A10BC1FB3}" srcOrd="0" destOrd="0" presId="urn:microsoft.com/office/officeart/2005/8/layout/hList1"/>
    <dgm:cxn modelId="{588101B9-05C7-EA40-8889-7337056BAFE4}" srcId="{5FDA2692-001E-3B40-B8D7-A89F19B557F2}" destId="{BE8B30A1-2D8D-5240-AF24-2C24E548159A}" srcOrd="2" destOrd="0" parTransId="{E8522D12-52E0-CC49-A81B-1F7F39F27E21}" sibTransId="{E3ABD89A-B338-3445-B456-9ACC2D262070}"/>
    <dgm:cxn modelId="{3D5714B9-E9B6-014E-9D41-CD75619A2EFF}" type="presOf" srcId="{3BB4E927-1C38-4A4B-B6A3-9A575B795D2A}" destId="{3C31C96B-40B7-0E4B-A998-38B587376BE2}" srcOrd="0" destOrd="1" presId="urn:microsoft.com/office/officeart/2005/8/layout/hList1"/>
    <dgm:cxn modelId="{BC6BD5CA-C7EA-8446-A414-138FFDE5B057}" type="presOf" srcId="{943A20E3-44E1-574C-99D0-03B8337ED7F0}" destId="{3C31C96B-40B7-0E4B-A998-38B587376BE2}" srcOrd="0" destOrd="4" presId="urn:microsoft.com/office/officeart/2005/8/layout/hList1"/>
    <dgm:cxn modelId="{5E1486D1-622B-A74F-BB8E-2375FD3DD327}" type="presOf" srcId="{049F6E9B-0D20-EF45-ADE2-29555FCA3056}" destId="{A4A3ACC3-A8C3-C840-865E-E67125F83CD4}" srcOrd="0" destOrd="3" presId="urn:microsoft.com/office/officeart/2005/8/layout/hList1"/>
    <dgm:cxn modelId="{276468D8-E864-6D41-910B-1A855A6AE8FE}" srcId="{44848CA6-E7BD-F444-AB40-1F12E97F628A}" destId="{BD132AC0-1052-7C47-8008-866CF3DAE777}" srcOrd="2" destOrd="0" parTransId="{340A39A3-6E11-6F42-B162-A22755FE7346}" sibTransId="{2D22FBF7-7FC8-0A49-9962-D800A935A394}"/>
    <dgm:cxn modelId="{984B60E4-D80D-F94F-A867-4FA9CB564313}" type="presOf" srcId="{BD132AC0-1052-7C47-8008-866CF3DAE777}" destId="{3C31C96B-40B7-0E4B-A998-38B587376BE2}" srcOrd="0" destOrd="2" presId="urn:microsoft.com/office/officeart/2005/8/layout/hList1"/>
    <dgm:cxn modelId="{03DDCDE4-8FA9-4049-8FD9-19E432F10E4E}" srcId="{5FDA2692-001E-3B40-B8D7-A89F19B557F2}" destId="{19E77DC7-19D1-5B4C-9801-2003834856DB}" srcOrd="0" destOrd="0" parTransId="{983AFC1B-19B3-DF4E-8BAF-253C1D72AA85}" sibTransId="{B5D8BB14-2B08-F64D-8D0E-2001E2EF5747}"/>
    <dgm:cxn modelId="{DBA020EA-6630-FE42-82C6-15944370F6A8}" srcId="{8434FC4F-1AE5-9747-BCF6-9271EF0F3B23}" destId="{44848CA6-E7BD-F444-AB40-1F12E97F628A}" srcOrd="0" destOrd="0" parTransId="{5B2D7AF6-3483-7C46-9A25-57463F797162}" sibTransId="{CEECAD4D-4133-3848-8918-4F6345C45496}"/>
    <dgm:cxn modelId="{12F760EB-425A-D146-8E20-8C4E51825642}" srcId="{44848CA6-E7BD-F444-AB40-1F12E97F628A}" destId="{2AA07201-C53E-534B-A2E9-D126B401E8BC}" srcOrd="3" destOrd="0" parTransId="{AE79149D-4FB2-7D45-A3C7-AF047554B127}" sibTransId="{D53FCBE6-CA67-244C-A3B4-D580B74AC3F6}"/>
    <dgm:cxn modelId="{4602F2EB-3019-5244-A40C-54BD296F28B2}" srcId="{44848CA6-E7BD-F444-AB40-1F12E97F628A}" destId="{3BB4E927-1C38-4A4B-B6A3-9A575B795D2A}" srcOrd="1" destOrd="0" parTransId="{FA1FD9B0-FBDE-5147-8F08-EB9F2F2AE47F}" sibTransId="{5C16CEAC-46C1-DF4D-8DCD-5012B70FBF2B}"/>
    <dgm:cxn modelId="{DBE32FF0-5915-5949-87C9-3A229DB0E9B0}" srcId="{8434FC4F-1AE5-9747-BCF6-9271EF0F3B23}" destId="{237B5682-7620-A24B-8DD6-0CA4C7F89AE6}" srcOrd="2" destOrd="0" parTransId="{04A88DCD-CA04-3E4C-BE59-2A9CA3DA4535}" sibTransId="{43F12A69-B4C7-6C47-81E4-1A88EE6BB4C2}"/>
    <dgm:cxn modelId="{67792AFA-F168-0342-952A-C793C079A71B}" srcId="{8434FC4F-1AE5-9747-BCF6-9271EF0F3B23}" destId="{5FDA2692-001E-3B40-B8D7-A89F19B557F2}" srcOrd="1" destOrd="0" parTransId="{B475A2FA-C0E3-334B-9B2B-75AD5B0D2288}" sibTransId="{4E5FCB3E-4E66-D140-9DA7-49DD968B58D9}"/>
    <dgm:cxn modelId="{978D6827-86B5-6343-A6C4-BA2251DBEDF6}" type="presParOf" srcId="{9ED7BE18-4054-5C48-85D2-ACEC509640DE}" destId="{F234A68E-3EC3-B942-9DBB-BF698CA60231}" srcOrd="0" destOrd="0" presId="urn:microsoft.com/office/officeart/2005/8/layout/hList1"/>
    <dgm:cxn modelId="{7708D4E0-5F38-EA42-BE7A-0423DFAA94ED}" type="presParOf" srcId="{F234A68E-3EC3-B942-9DBB-BF698CA60231}" destId="{BD7F9882-7CE5-EB4F-A0CE-5DC22536FC20}" srcOrd="0" destOrd="0" presId="urn:microsoft.com/office/officeart/2005/8/layout/hList1"/>
    <dgm:cxn modelId="{178BA30F-EEAE-8943-AEAC-5A8BE66366D4}" type="presParOf" srcId="{F234A68E-3EC3-B942-9DBB-BF698CA60231}" destId="{3C31C96B-40B7-0E4B-A998-38B587376BE2}" srcOrd="1" destOrd="0" presId="urn:microsoft.com/office/officeart/2005/8/layout/hList1"/>
    <dgm:cxn modelId="{E0000864-42DD-6F41-97E7-21BEEFA4CB24}" type="presParOf" srcId="{9ED7BE18-4054-5C48-85D2-ACEC509640DE}" destId="{25E17FCD-6756-164B-8DB3-1CAB1508C6F6}" srcOrd="1" destOrd="0" presId="urn:microsoft.com/office/officeart/2005/8/layout/hList1"/>
    <dgm:cxn modelId="{36382E0C-0395-F644-B7B4-1E81D6E6791B}" type="presParOf" srcId="{9ED7BE18-4054-5C48-85D2-ACEC509640DE}" destId="{01E1C1A3-F15F-BB48-A933-1361CD7D5ADA}" srcOrd="2" destOrd="0" presId="urn:microsoft.com/office/officeart/2005/8/layout/hList1"/>
    <dgm:cxn modelId="{10CF8653-56CF-4045-A834-C446FD1430E9}" type="presParOf" srcId="{01E1C1A3-F15F-BB48-A933-1361CD7D5ADA}" destId="{4E20E35C-BE84-764E-AE20-F6B3F5E056E7}" srcOrd="0" destOrd="0" presId="urn:microsoft.com/office/officeart/2005/8/layout/hList1"/>
    <dgm:cxn modelId="{70BB1CA4-DCD4-8842-A1F8-75B05670AE2D}" type="presParOf" srcId="{01E1C1A3-F15F-BB48-A933-1361CD7D5ADA}" destId="{73729BE0-5766-4B43-918A-95114752FF2F}" srcOrd="1" destOrd="0" presId="urn:microsoft.com/office/officeart/2005/8/layout/hList1"/>
    <dgm:cxn modelId="{5683F451-62B4-7A4B-AA1E-2CB85D732405}" type="presParOf" srcId="{9ED7BE18-4054-5C48-85D2-ACEC509640DE}" destId="{B3E9EECC-F783-E246-ACA7-572E70F261CD}" srcOrd="3" destOrd="0" presId="urn:microsoft.com/office/officeart/2005/8/layout/hList1"/>
    <dgm:cxn modelId="{A1F4B286-5816-364C-A38C-B5D5D46CA506}" type="presParOf" srcId="{9ED7BE18-4054-5C48-85D2-ACEC509640DE}" destId="{F0ABD135-240B-5244-810F-0EDBB2E0C520}" srcOrd="4" destOrd="0" presId="urn:microsoft.com/office/officeart/2005/8/layout/hList1"/>
    <dgm:cxn modelId="{32A9FFDB-D583-3643-80BF-A60BCAF0A445}" type="presParOf" srcId="{F0ABD135-240B-5244-810F-0EDBB2E0C520}" destId="{7625EAF9-6FE0-F841-BB9B-F56A10BC1FB3}" srcOrd="0" destOrd="0" presId="urn:microsoft.com/office/officeart/2005/8/layout/hList1"/>
    <dgm:cxn modelId="{30C8D440-E37F-8448-8F12-B6556B7D9536}" type="presParOf" srcId="{F0ABD135-240B-5244-810F-0EDBB2E0C520}" destId="{A4A3ACC3-A8C3-C840-865E-E67125F83CD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7F9882-7CE5-EB4F-A0CE-5DC22536FC20}">
      <dsp:nvSpPr>
        <dsp:cNvPr id="0" name=""/>
        <dsp:cNvSpPr/>
      </dsp:nvSpPr>
      <dsp:spPr>
        <a:xfrm>
          <a:off x="3000" y="208375"/>
          <a:ext cx="2925365" cy="8259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Norm-referenced</a:t>
          </a:r>
          <a:br>
            <a:rPr lang="nl-NL" sz="2400" kern="1200"/>
          </a:br>
          <a:r>
            <a:rPr lang="nl-NL" sz="2400" kern="1200"/>
            <a:t>= examinee-centered</a:t>
          </a:r>
        </a:p>
      </dsp:txBody>
      <dsp:txXfrm>
        <a:off x="3000" y="208375"/>
        <a:ext cx="2925365" cy="825903"/>
      </dsp:txXfrm>
    </dsp:sp>
    <dsp:sp modelId="{3C31C96B-40B7-0E4B-A998-38B587376BE2}">
      <dsp:nvSpPr>
        <dsp:cNvPr id="0" name=""/>
        <dsp:cNvSpPr/>
      </dsp:nvSpPr>
      <dsp:spPr>
        <a:xfrm>
          <a:off x="3000" y="1034279"/>
          <a:ext cx="2925365" cy="20752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400" kern="1200"/>
            <a:t>Set proportions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400" kern="1200"/>
            <a:t>SD from mean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400" kern="1200"/>
            <a:t>Cohen’s method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400" kern="1200"/>
            <a:t>Borderline group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400" kern="1200"/>
            <a:t>Contrasting groups</a:t>
          </a:r>
        </a:p>
      </dsp:txBody>
      <dsp:txXfrm>
        <a:off x="3000" y="1034279"/>
        <a:ext cx="2925365" cy="2075220"/>
      </dsp:txXfrm>
    </dsp:sp>
    <dsp:sp modelId="{4E20E35C-BE84-764E-AE20-F6B3F5E056E7}">
      <dsp:nvSpPr>
        <dsp:cNvPr id="0" name=""/>
        <dsp:cNvSpPr/>
      </dsp:nvSpPr>
      <dsp:spPr>
        <a:xfrm>
          <a:off x="3337917" y="208375"/>
          <a:ext cx="2925365" cy="8259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Criterion-referenced</a:t>
          </a:r>
          <a:br>
            <a:rPr lang="nl-NL" sz="2400" kern="1200"/>
          </a:br>
          <a:r>
            <a:rPr lang="nl-NL" sz="2400" kern="1200"/>
            <a:t>= test-centered</a:t>
          </a:r>
        </a:p>
      </dsp:txBody>
      <dsp:txXfrm>
        <a:off x="3337917" y="208375"/>
        <a:ext cx="2925365" cy="825903"/>
      </dsp:txXfrm>
    </dsp:sp>
    <dsp:sp modelId="{73729BE0-5766-4B43-918A-95114752FF2F}">
      <dsp:nvSpPr>
        <dsp:cNvPr id="0" name=""/>
        <dsp:cNvSpPr/>
      </dsp:nvSpPr>
      <dsp:spPr>
        <a:xfrm>
          <a:off x="3337917" y="1034279"/>
          <a:ext cx="2925365" cy="20752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400" kern="1200"/>
            <a:t>Fixed standard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400" kern="1200"/>
            <a:t>Nedelsky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400" kern="1200"/>
            <a:t>Angoff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400" kern="1200"/>
            <a:t>Ebel</a:t>
          </a:r>
        </a:p>
      </dsp:txBody>
      <dsp:txXfrm>
        <a:off x="3337917" y="1034279"/>
        <a:ext cx="2925365" cy="2075220"/>
      </dsp:txXfrm>
    </dsp:sp>
    <dsp:sp modelId="{7625EAF9-6FE0-F841-BB9B-F56A10BC1FB3}">
      <dsp:nvSpPr>
        <dsp:cNvPr id="0" name=""/>
        <dsp:cNvSpPr/>
      </dsp:nvSpPr>
      <dsp:spPr>
        <a:xfrm>
          <a:off x="6672833" y="208375"/>
          <a:ext cx="2925365" cy="8259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Compromise/hybrid </a:t>
          </a:r>
          <a:br>
            <a:rPr lang="nl-NL" sz="2400" kern="1200"/>
          </a:br>
          <a:r>
            <a:rPr lang="nl-NL" sz="2400" kern="1200"/>
            <a:t>= combination</a:t>
          </a:r>
        </a:p>
      </dsp:txBody>
      <dsp:txXfrm>
        <a:off x="6672833" y="208375"/>
        <a:ext cx="2925365" cy="825903"/>
      </dsp:txXfrm>
    </dsp:sp>
    <dsp:sp modelId="{A4A3ACC3-A8C3-C840-865E-E67125F83CD4}">
      <dsp:nvSpPr>
        <dsp:cNvPr id="0" name=""/>
        <dsp:cNvSpPr/>
      </dsp:nvSpPr>
      <dsp:spPr>
        <a:xfrm>
          <a:off x="6672833" y="1034279"/>
          <a:ext cx="2925365" cy="20752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400" kern="1200"/>
            <a:t>Hofstee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400" kern="1200"/>
            <a:t>De Gruijter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400" kern="1200"/>
            <a:t>Beuk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400" kern="1200"/>
            <a:t>Book-mark</a:t>
          </a:r>
        </a:p>
      </dsp:txBody>
      <dsp:txXfrm>
        <a:off x="6672833" y="1034279"/>
        <a:ext cx="2925365" cy="2075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5.pn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601BF-7B06-91F4-A5E1-C03EB450E9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/>
              <a:t>Standard setting methodology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01BD045-C0FC-2314-9F85-5ECA9B4D47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/>
              <a:t>Prof. dr. Danny G.P. Mathysen</a:t>
            </a:r>
          </a:p>
          <a:p>
            <a:r>
              <a:rPr lang="nl-BE" i="1"/>
              <a:t>UEMS-CESMA Meeting – Brussels, Domus Medica</a:t>
            </a:r>
            <a:br>
              <a:rPr lang="nl-BE" i="1"/>
            </a:br>
            <a:r>
              <a:rPr lang="nl-BE"/>
              <a:t>December 9</a:t>
            </a:r>
            <a:r>
              <a:rPr lang="nl-BE" baseline="30000"/>
              <a:t>th</a:t>
            </a:r>
            <a:r>
              <a:rPr lang="nl-BE"/>
              <a:t>-10</a:t>
            </a:r>
            <a:r>
              <a:rPr lang="nl-BE" baseline="30000"/>
              <a:t>th</a:t>
            </a:r>
            <a:r>
              <a:rPr lang="nl-BE"/>
              <a:t>, 2022</a:t>
            </a:r>
            <a:endParaRPr lang="nl-BE" i="1"/>
          </a:p>
        </p:txBody>
      </p:sp>
    </p:spTree>
    <p:extLst>
      <p:ext uri="{BB962C8B-B14F-4D97-AF65-F5344CB8AC3E}">
        <p14:creationId xmlns:p14="http://schemas.microsoft.com/office/powerpoint/2010/main" val="656934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5E66D3F-14EA-4BCD-819B-EEF581746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9D3EDE-CC3B-4573-A04B-26F32F1B2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00D0D4B-CC81-434D-B595-71AA69192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8047919-8C66-4EF3-9979-FB7112EB6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00195C4-7BCF-469C-A003-AC2F0D2F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EE82425-33CD-4CF1-9623-91BECE687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4" name="Titel 3">
            <a:extLst>
              <a:ext uri="{FF2B5EF4-FFF2-40B4-BE49-F238E27FC236}">
                <a16:creationId xmlns:a16="http://schemas.microsoft.com/office/drawing/2014/main" id="{C82CE74F-1312-40C4-790A-7130FD293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nl-BE">
                <a:solidFill>
                  <a:srgbClr val="262626"/>
                </a:solidFill>
              </a:rPr>
              <a:t>Take home messages</a:t>
            </a:r>
            <a:br>
              <a:rPr lang="nl-BE">
                <a:solidFill>
                  <a:srgbClr val="262626"/>
                </a:solidFill>
              </a:rPr>
            </a:br>
            <a:r>
              <a:rPr lang="nl-BE" sz="2700" i="1">
                <a:solidFill>
                  <a:srgbClr val="262626"/>
                </a:solidFill>
              </a:rPr>
              <a:t>(AMEE Guide)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5289D1-D3B7-4C53-823E-280A79C02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456CE10-0EE3-4503-ACF3-1D53A6FDB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432ADC0A-4D9F-564B-3623-4F25F562B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1" y="2569458"/>
            <a:ext cx="5004945" cy="3318936"/>
          </a:xfrm>
        </p:spPr>
        <p:txBody>
          <a:bodyPr>
            <a:noAutofit/>
          </a:bodyPr>
          <a:lstStyle/>
          <a:p>
            <a:r>
              <a:rPr lang="nl-BE">
                <a:solidFill>
                  <a:schemeClr val="tx1"/>
                </a:solidFill>
              </a:rPr>
              <a:t>A </a:t>
            </a:r>
            <a:r>
              <a:rPr lang="nl-BE" b="1">
                <a:solidFill>
                  <a:schemeClr val="accent5"/>
                </a:solidFill>
              </a:rPr>
              <a:t>practical procedure </a:t>
            </a:r>
            <a:r>
              <a:rPr lang="nl-BE">
                <a:solidFill>
                  <a:schemeClr val="tx1"/>
                </a:solidFill>
              </a:rPr>
              <a:t>would be to specify the performance standard and </a:t>
            </a:r>
            <a:r>
              <a:rPr lang="nl-BE" b="1">
                <a:solidFill>
                  <a:schemeClr val="accent5"/>
                </a:solidFill>
              </a:rPr>
              <a:t>develop a test to fit that standard</a:t>
            </a:r>
            <a:r>
              <a:rPr lang="nl-BE">
                <a:solidFill>
                  <a:schemeClr val="tx1"/>
                </a:solidFill>
              </a:rPr>
              <a:t>, rather than apply a standard setting procedure to an existing test</a:t>
            </a:r>
            <a:br>
              <a:rPr lang="nl-BE">
                <a:solidFill>
                  <a:schemeClr val="tx1"/>
                </a:solidFill>
              </a:rPr>
            </a:br>
            <a:br>
              <a:rPr lang="nl-BE">
                <a:solidFill>
                  <a:schemeClr val="tx1"/>
                </a:solidFill>
              </a:rPr>
            </a:br>
            <a:r>
              <a:rPr lang="nl-BE" sz="1800" i="1">
                <a:solidFill>
                  <a:schemeClr val="tx1"/>
                </a:solidFill>
              </a:rPr>
              <a:t>Kane M. (1994). Validating the performance standards associated with passing scores. Review of Educational Research 64:425-461</a:t>
            </a:r>
            <a:endParaRPr lang="nl-BE" sz="1800">
              <a:solidFill>
                <a:schemeClr val="tx1"/>
              </a:solidFill>
            </a:endParaRPr>
          </a:p>
        </p:txBody>
      </p:sp>
      <p:pic>
        <p:nvPicPr>
          <p:cNvPr id="3" name="Afbeelding 2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3EEFF226-FF40-D752-3031-8DAD59DD2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8843" y="1250696"/>
            <a:ext cx="3826906" cy="422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39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9D89E0-CC2D-FFA7-B940-48F28DC4A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Standard setting methods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CF83CD0-F504-00EA-9F8E-C50BFA10E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nl-BE"/>
              <a:t>Norm-referenced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97B8671-B5CF-C633-7BE2-0CB391850AC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nl-BE"/>
              <a:t>Standardised pass/fail rate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nl-BE"/>
              <a:t>Easy to implement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nl-BE"/>
              <a:t>Doesn’t adjust for ability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nl-BE"/>
              <a:t>Not recommended for examinations with purpose to certify competence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nl-BE"/>
              <a:t>Large variation in cut-off scores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BE80954-DD79-EF00-1592-513C609AD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nl-BE"/>
              <a:t>Criterion-referenced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04E1894-6BFD-43B8-5D09-B40303594B9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nl-BE"/>
              <a:t>Pre-fixed cut-off score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nl-BE"/>
              <a:t>Focus on individual items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nl-BE"/>
              <a:t>Recommended when competence is certified through the examination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nl-BE"/>
              <a:t>Time-consuming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nl-BE"/>
              <a:t>Borderline can be difficult to define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nl-BE"/>
              <a:t>Large variation in failure rates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DA2D3D3-008E-9DB3-B307-B5212DF3E75A}"/>
              </a:ext>
            </a:extLst>
          </p:cNvPr>
          <p:cNvSpPr txBox="1"/>
          <p:nvPr/>
        </p:nvSpPr>
        <p:spPr>
          <a:xfrm>
            <a:off x="250004" y="5099504"/>
            <a:ext cx="11691991" cy="1569660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200" b="1"/>
              <a:t>The </a:t>
            </a:r>
            <a:r>
              <a:rPr lang="nl-BE" sz="3200" b="1">
                <a:solidFill>
                  <a:schemeClr val="accent5"/>
                </a:solidFill>
              </a:rPr>
              <a:t>disadvantages</a:t>
            </a:r>
            <a:r>
              <a:rPr lang="nl-BE" sz="3200" b="1"/>
              <a:t> of both types of methods diminish the </a:t>
            </a:r>
            <a:r>
              <a:rPr lang="nl-BE" sz="3200" b="1">
                <a:solidFill>
                  <a:schemeClr val="accent5"/>
                </a:solidFill>
              </a:rPr>
              <a:t>credibility</a:t>
            </a:r>
            <a:r>
              <a:rPr lang="nl-BE" sz="3200" b="1"/>
              <a:t> and </a:t>
            </a:r>
            <a:r>
              <a:rPr lang="nl-BE" sz="3200" b="1">
                <a:solidFill>
                  <a:schemeClr val="accent5"/>
                </a:solidFill>
              </a:rPr>
              <a:t>defensibility</a:t>
            </a:r>
            <a:r>
              <a:rPr lang="nl-BE" sz="3200" b="1"/>
              <a:t> of the methods, which has lead to the development of </a:t>
            </a:r>
            <a:r>
              <a:rPr lang="nl-BE" sz="3200" b="1">
                <a:solidFill>
                  <a:schemeClr val="accent5"/>
                </a:solidFill>
              </a:rPr>
              <a:t>compromise</a:t>
            </a:r>
            <a:r>
              <a:rPr lang="nl-BE" sz="3200" b="1"/>
              <a:t> or hybrid standard setting methods</a:t>
            </a:r>
          </a:p>
        </p:txBody>
      </p:sp>
    </p:spTree>
    <p:extLst>
      <p:ext uri="{BB962C8B-B14F-4D97-AF65-F5344CB8AC3E}">
        <p14:creationId xmlns:p14="http://schemas.microsoft.com/office/powerpoint/2010/main" val="221592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9D89E0-CC2D-FFA7-B940-48F28DC4A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Standard setting methods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CF83CD0-F504-00EA-9F8E-C50BFA10E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nl-BE"/>
              <a:t>Norm/Criterion-referenced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97B8671-B5CF-C633-7BE2-0CB391850AC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nl-BE"/>
              <a:t>The disadvantages of both norm-referenced and criterion-referenced standard setting methods diminish the credibility and defensibility of these methods, which has lead to the development of compromise or hybrid standard setting methods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BE80954-DD79-EF00-1592-513C609AD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nl-BE"/>
              <a:t>Compromise methods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04E1894-6BFD-43B8-5D09-B40303594B9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nl-BE"/>
              <a:t>Suitable for overall pass/fail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nl-BE"/>
              <a:t>Evidence-based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nl-BE"/>
              <a:t>Simple standard setting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nl-BE"/>
              <a:t>Can “miss the mark”, prone to outliers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nl-BE"/>
              <a:t>Not first choice for high-stakes examinations</a:t>
            </a:r>
          </a:p>
        </p:txBody>
      </p:sp>
    </p:spTree>
    <p:extLst>
      <p:ext uri="{BB962C8B-B14F-4D97-AF65-F5344CB8AC3E}">
        <p14:creationId xmlns:p14="http://schemas.microsoft.com/office/powerpoint/2010/main" val="2092218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D3F48-B637-868D-B94B-ECA550114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Standard setting methodologies</a:t>
            </a:r>
          </a:p>
        </p:txBody>
      </p:sp>
      <p:graphicFrame>
        <p:nvGraphicFramePr>
          <p:cNvPr id="10" name="Tijdelijke aanduiding voor inhoud 9">
            <a:extLst>
              <a:ext uri="{FF2B5EF4-FFF2-40B4-BE49-F238E27FC236}">
                <a16:creationId xmlns:a16="http://schemas.microsoft.com/office/drawing/2014/main" id="{F1FDADA2-42F1-0F6D-1B5A-AB4CA6F5F9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6357212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0077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563F26-B72E-676E-62C9-F3314FBA5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/>
              <a:t>Set proportions method</a:t>
            </a:r>
            <a:endParaRPr lang="nl-BE" sz="22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F5E341-57A3-9BDD-6DD9-A59BD4DE1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BE"/>
              <a:t>Norm-referenced method</a:t>
            </a:r>
          </a:p>
          <a:p>
            <a:r>
              <a:rPr lang="nl-BE"/>
              <a:t>Examination Board decides prior to the examination what </a:t>
            </a:r>
            <a:r>
              <a:rPr lang="nl-BE" b="1">
                <a:solidFill>
                  <a:schemeClr val="accent5"/>
                </a:solidFill>
              </a:rPr>
              <a:t>percentage</a:t>
            </a:r>
            <a:r>
              <a:rPr lang="nl-BE"/>
              <a:t> (or absolute) of the candidates is </a:t>
            </a:r>
            <a:r>
              <a:rPr lang="nl-BE" b="1">
                <a:solidFill>
                  <a:schemeClr val="accent5"/>
                </a:solidFill>
              </a:rPr>
              <a:t>allowed to pass</a:t>
            </a:r>
            <a:r>
              <a:rPr lang="nl-BE"/>
              <a:t> the examination</a:t>
            </a:r>
          </a:p>
          <a:p>
            <a:r>
              <a:rPr lang="nl-BE"/>
              <a:t>Not recommended for high-stakes examinations</a:t>
            </a:r>
          </a:p>
          <a:p>
            <a:r>
              <a:rPr lang="nl-BE"/>
              <a:t>Can be used for entry examinations</a:t>
            </a:r>
          </a:p>
        </p:txBody>
      </p:sp>
    </p:spTree>
    <p:extLst>
      <p:ext uri="{BB962C8B-B14F-4D97-AF65-F5344CB8AC3E}">
        <p14:creationId xmlns:p14="http://schemas.microsoft.com/office/powerpoint/2010/main" val="2716000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563F26-B72E-676E-62C9-F3314FBA5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/>
              <a:t>SD from mean method</a:t>
            </a:r>
            <a:endParaRPr lang="nl-BE" sz="22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F5E341-57A3-9BDD-6DD9-A59BD4DE1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BE"/>
              <a:t>Norm-referenced method</a:t>
            </a:r>
          </a:p>
          <a:p>
            <a:r>
              <a:rPr lang="nl-BE"/>
              <a:t>Upon completion of the examination the </a:t>
            </a:r>
            <a:r>
              <a:rPr lang="nl-BE" b="1">
                <a:solidFill>
                  <a:schemeClr val="accent5"/>
                </a:solidFill>
              </a:rPr>
              <a:t>average total examination </a:t>
            </a:r>
            <a:r>
              <a:rPr lang="nl-BE"/>
              <a:t>score and the according </a:t>
            </a:r>
            <a:r>
              <a:rPr lang="nl-BE" b="1">
                <a:solidFill>
                  <a:schemeClr val="accent5"/>
                </a:solidFill>
              </a:rPr>
              <a:t>standard deviation</a:t>
            </a:r>
            <a:r>
              <a:rPr lang="nl-BE">
                <a:solidFill>
                  <a:schemeClr val="accent5"/>
                </a:solidFill>
              </a:rPr>
              <a:t> </a:t>
            </a:r>
            <a:r>
              <a:rPr lang="nl-BE"/>
              <a:t>are calculated</a:t>
            </a:r>
          </a:p>
          <a:p>
            <a:r>
              <a:rPr lang="nl-BE"/>
              <a:t>The </a:t>
            </a:r>
            <a:r>
              <a:rPr lang="nl-BE" b="1">
                <a:solidFill>
                  <a:schemeClr val="accent5"/>
                </a:solidFill>
              </a:rPr>
              <a:t>cut-off score</a:t>
            </a:r>
            <a:r>
              <a:rPr lang="nl-BE"/>
              <a:t> will be calculated as the value corresponding to the </a:t>
            </a:r>
            <a:r>
              <a:rPr lang="nl-BE" b="1">
                <a:solidFill>
                  <a:schemeClr val="accent5"/>
                </a:solidFill>
              </a:rPr>
              <a:t>average total examination score minus one standard deviation</a:t>
            </a:r>
            <a:endParaRPr lang="nl-BE">
              <a:solidFill>
                <a:schemeClr val="tx1"/>
              </a:solidFill>
            </a:endParaRPr>
          </a:p>
          <a:p>
            <a:r>
              <a:rPr lang="nl-BE">
                <a:solidFill>
                  <a:schemeClr val="tx1"/>
                </a:solidFill>
              </a:rPr>
              <a:t>Not recommended for high-stakes examinations (there is always a certain percentage of candidates that fails, regardless of the overall ability level)</a:t>
            </a:r>
            <a:endParaRPr lang="nl-BE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159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BD642B1-E8A0-4B5B-8E4A-D8EF15A08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41D71B9-BFD9-40DE-BC3B-E64BA2895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2504B9E-D812-4C78-9981-5F48C1288A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F886AB1-61BE-4427-BED7-571CF1EF1C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912E8F6-1094-49C1-B7CD-CC46B33D6F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870FE29-3AF7-4226-8303-7C1B0B8E1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B226A40-22CC-40E5-9EC4-5163536C6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BB9B7D3-101C-4F55-A956-62DA4AAD4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3BD5441-821C-4091-8DDD-A4A56A6FC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FC6E877-1BD2-4856-8FFD-250D27C158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64C008A-2A32-4626-A83A-16A984F88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75D67EF-62E2-43F5-8005-7A7A319D05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D6563F26-B72E-676E-62C9-F3314FBA5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19" y="4404852"/>
            <a:ext cx="9989677" cy="10547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SD from mean method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D2CA3DB-2141-4DE2-9F8A-9E5561DDF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11086" y="1092200"/>
            <a:ext cx="8962768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0C3CA28-F764-AD36-50F0-94C2B6B424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6502" y="1340927"/>
            <a:ext cx="4243375" cy="263089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E2C6941-2DF3-5072-189C-37E7B28BA5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0744" y="1308796"/>
            <a:ext cx="4227694" cy="2695154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214B64F-D291-4308-B071-A2678ED78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64080" y="5518838"/>
            <a:ext cx="78638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202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563F26-B72E-676E-62C9-F3314FBA5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/>
              <a:t>Cohen’s method</a:t>
            </a:r>
            <a:endParaRPr lang="nl-BE" sz="22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F5E341-57A3-9BDD-6DD9-A59BD4DE1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BE"/>
              <a:t>Norm-referenced method</a:t>
            </a:r>
          </a:p>
          <a:p>
            <a:r>
              <a:rPr lang="nl-BE"/>
              <a:t>Upon completion of the examination the candidates are ranked in decending order with respect to their total examination scores and the total examination score of the </a:t>
            </a:r>
            <a:r>
              <a:rPr lang="nl-BE" b="1">
                <a:solidFill>
                  <a:schemeClr val="accent5"/>
                </a:solidFill>
              </a:rPr>
              <a:t>95</a:t>
            </a:r>
            <a:r>
              <a:rPr lang="nl-BE" b="1" baseline="30000">
                <a:solidFill>
                  <a:schemeClr val="accent5"/>
                </a:solidFill>
              </a:rPr>
              <a:t>th</a:t>
            </a:r>
            <a:r>
              <a:rPr lang="nl-BE" b="1">
                <a:solidFill>
                  <a:schemeClr val="accent5"/>
                </a:solidFill>
              </a:rPr>
              <a:t> percentile candidate</a:t>
            </a:r>
            <a:r>
              <a:rPr lang="nl-BE"/>
              <a:t> is taken as reference point</a:t>
            </a:r>
          </a:p>
          <a:p>
            <a:r>
              <a:rPr lang="nl-BE"/>
              <a:t>The </a:t>
            </a:r>
            <a:r>
              <a:rPr lang="nl-BE" b="1">
                <a:solidFill>
                  <a:schemeClr val="accent5"/>
                </a:solidFill>
              </a:rPr>
              <a:t>cut-off score</a:t>
            </a:r>
            <a:r>
              <a:rPr lang="nl-BE"/>
              <a:t> will be calculated as the value corresponding to </a:t>
            </a:r>
            <a:br>
              <a:rPr lang="nl-BE"/>
            </a:br>
            <a:r>
              <a:rPr lang="nl-BE" b="1">
                <a:solidFill>
                  <a:schemeClr val="accent5"/>
                </a:solidFill>
              </a:rPr>
              <a:t>60 percent</a:t>
            </a:r>
            <a:r>
              <a:rPr lang="nl-BE"/>
              <a:t> of the </a:t>
            </a:r>
            <a:r>
              <a:rPr lang="nl-BE">
                <a:solidFill>
                  <a:schemeClr val="tx1"/>
                </a:solidFill>
              </a:rPr>
              <a:t>total examination score of the 95</a:t>
            </a:r>
            <a:r>
              <a:rPr lang="nl-BE" baseline="30000">
                <a:solidFill>
                  <a:schemeClr val="tx1"/>
                </a:solidFill>
              </a:rPr>
              <a:t>th</a:t>
            </a:r>
            <a:r>
              <a:rPr lang="nl-BE">
                <a:solidFill>
                  <a:schemeClr val="tx1"/>
                </a:solidFill>
              </a:rPr>
              <a:t> percentile candidate</a:t>
            </a:r>
          </a:p>
          <a:p>
            <a:r>
              <a:rPr lang="nl-BE">
                <a:solidFill>
                  <a:schemeClr val="tx1"/>
                </a:solidFill>
              </a:rPr>
              <a:t>Not recommended for high-stakes examinations</a:t>
            </a:r>
            <a:endParaRPr lang="nl-BE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074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563F26-B72E-676E-62C9-F3314FBA5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/>
              <a:t>Cohen’s method</a:t>
            </a:r>
            <a:endParaRPr lang="nl-BE" sz="220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EF8CA55C-3756-9DE1-7A16-7A5DE7E307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2250" y="2787650"/>
            <a:ext cx="6667500" cy="2857500"/>
          </a:xfrm>
        </p:spPr>
      </p:pic>
    </p:spTree>
    <p:extLst>
      <p:ext uri="{BB962C8B-B14F-4D97-AF65-F5344CB8AC3E}">
        <p14:creationId xmlns:p14="http://schemas.microsoft.com/office/powerpoint/2010/main" val="2518291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563F26-B72E-676E-62C9-F3314FBA5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/>
              <a:t>Borderline group method</a:t>
            </a:r>
            <a:br>
              <a:rPr lang="nl-BE"/>
            </a:br>
            <a:r>
              <a:rPr lang="nl-BE" sz="2200" i="1"/>
              <a:t>Livingston S.A., Zieky M.J. (1982). Passing scores: a manual for setting standards of performance on educational and occupational tests. Princeton, NJ: Educational Testing Service</a:t>
            </a:r>
            <a:endParaRPr lang="nl-BE" sz="22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F5E341-57A3-9BDD-6DD9-A59BD4DE1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BE"/>
              <a:t>Norm-referenced (examinee-centered) method</a:t>
            </a:r>
          </a:p>
          <a:p>
            <a:r>
              <a:rPr lang="nl-BE"/>
              <a:t>Judges are requested to judge a group of individuals as </a:t>
            </a:r>
            <a:r>
              <a:rPr lang="nl-BE" b="1">
                <a:solidFill>
                  <a:schemeClr val="accent5"/>
                </a:solidFill>
              </a:rPr>
              <a:t>borderline candidates</a:t>
            </a:r>
            <a:r>
              <a:rPr lang="nl-BE"/>
              <a:t>, based on their </a:t>
            </a:r>
            <a:r>
              <a:rPr lang="nl-BE" b="1">
                <a:solidFill>
                  <a:schemeClr val="accent5"/>
                </a:solidFill>
              </a:rPr>
              <a:t>previous experience</a:t>
            </a:r>
            <a:r>
              <a:rPr lang="nl-BE"/>
              <a:t> </a:t>
            </a:r>
            <a:r>
              <a:rPr lang="nl-BE" b="1">
                <a:solidFill>
                  <a:schemeClr val="accent5"/>
                </a:solidFill>
              </a:rPr>
              <a:t>or some procedure </a:t>
            </a:r>
            <a:r>
              <a:rPr lang="nl-BE"/>
              <a:t>other than the examination itself</a:t>
            </a:r>
          </a:p>
          <a:p>
            <a:r>
              <a:rPr lang="nl-BE"/>
              <a:t>The scores on the examination of these candidates are arranged in rank order and the </a:t>
            </a:r>
            <a:r>
              <a:rPr lang="nl-BE" b="1">
                <a:solidFill>
                  <a:schemeClr val="accent5"/>
                </a:solidFill>
              </a:rPr>
              <a:t>median score</a:t>
            </a:r>
            <a:r>
              <a:rPr lang="nl-BE"/>
              <a:t> for the group is taken as the </a:t>
            </a:r>
            <a:r>
              <a:rPr lang="nl-BE" b="1">
                <a:solidFill>
                  <a:schemeClr val="accent5"/>
                </a:solidFill>
              </a:rPr>
              <a:t>cut-off score</a:t>
            </a:r>
          </a:p>
          <a:p>
            <a:r>
              <a:rPr lang="nl-BE"/>
              <a:t>If this method is used, it is important that the scores of the borderline group form a </a:t>
            </a:r>
            <a:r>
              <a:rPr lang="nl-BE" b="1">
                <a:solidFill>
                  <a:schemeClr val="accent5"/>
                </a:solidFill>
              </a:rPr>
              <a:t>cluster</a:t>
            </a:r>
            <a:r>
              <a:rPr lang="nl-BE"/>
              <a:t> rather than be spread out</a:t>
            </a:r>
          </a:p>
        </p:txBody>
      </p:sp>
    </p:spTree>
    <p:extLst>
      <p:ext uri="{BB962C8B-B14F-4D97-AF65-F5344CB8AC3E}">
        <p14:creationId xmlns:p14="http://schemas.microsoft.com/office/powerpoint/2010/main" val="3512693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80879614-F39D-F747-CA29-6F4130817C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6451FD75-E019-9062-04D6-8C94E5B602D0}"/>
              </a:ext>
            </a:extLst>
          </p:cNvPr>
          <p:cNvSpPr txBox="1"/>
          <p:nvPr/>
        </p:nvSpPr>
        <p:spPr>
          <a:xfrm>
            <a:off x="209123" y="5544012"/>
            <a:ext cx="11764474" cy="923330"/>
          </a:xfrm>
          <a:prstGeom prst="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>
                <a:solidFill>
                  <a:srgbClr val="FFFF00"/>
                </a:solidFill>
              </a:rPr>
              <a:t>This objective presentation is delivered in my capacity as </a:t>
            </a:r>
            <a:r>
              <a:rPr lang="nl-BE" b="1"/>
              <a:t>UEMS-CESMA liaison officer for Appraisals</a:t>
            </a:r>
            <a:r>
              <a:rPr lang="nl-BE"/>
              <a:t> </a:t>
            </a:r>
            <a:br>
              <a:rPr lang="nl-BE"/>
            </a:br>
            <a:r>
              <a:rPr lang="nl-BE">
                <a:solidFill>
                  <a:srgbClr val="FFFF00"/>
                </a:solidFill>
              </a:rPr>
              <a:t>and is not influenced by my appointment at the </a:t>
            </a:r>
            <a:r>
              <a:rPr lang="nl-BE" i="1">
                <a:solidFill>
                  <a:srgbClr val="FFFF00"/>
                </a:solidFill>
              </a:rPr>
              <a:t>University of Antwerp </a:t>
            </a:r>
            <a:r>
              <a:rPr lang="nl-BE">
                <a:solidFill>
                  <a:srgbClr val="FFFF00"/>
                </a:solidFill>
              </a:rPr>
              <a:t>and at the </a:t>
            </a:r>
            <a:r>
              <a:rPr lang="nl-BE" i="1">
                <a:solidFill>
                  <a:srgbClr val="FFFF00"/>
                </a:solidFill>
              </a:rPr>
              <a:t>Antwerp University Hospital</a:t>
            </a:r>
            <a:r>
              <a:rPr lang="nl-BE">
                <a:solidFill>
                  <a:srgbClr val="FFFF00"/>
                </a:solidFill>
              </a:rPr>
              <a:t>,</a:t>
            </a:r>
            <a:br>
              <a:rPr lang="nl-BE">
                <a:solidFill>
                  <a:srgbClr val="FFFF00"/>
                </a:solidFill>
              </a:rPr>
            </a:br>
            <a:r>
              <a:rPr lang="nl-BE">
                <a:solidFill>
                  <a:srgbClr val="FFFF00"/>
                </a:solidFill>
              </a:rPr>
              <a:t>nor is it influenced by my psychometric consultancy activity for the </a:t>
            </a:r>
            <a:r>
              <a:rPr lang="nl-BE" i="1">
                <a:solidFill>
                  <a:srgbClr val="FFFF00"/>
                </a:solidFill>
              </a:rPr>
              <a:t>European Society of Cardiology</a:t>
            </a:r>
            <a:r>
              <a:rPr lang="nl-BE">
                <a:solidFill>
                  <a:srgbClr val="FFFF00"/>
                </a:solidFill>
              </a:rPr>
              <a:t> (ESC)</a:t>
            </a:r>
          </a:p>
        </p:txBody>
      </p:sp>
    </p:spTree>
    <p:extLst>
      <p:ext uri="{BB962C8B-B14F-4D97-AF65-F5344CB8AC3E}">
        <p14:creationId xmlns:p14="http://schemas.microsoft.com/office/powerpoint/2010/main" val="888412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563F26-B72E-676E-62C9-F3314FBA5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/>
              <a:t>Borderline group method</a:t>
            </a:r>
            <a:br>
              <a:rPr lang="nl-BE"/>
            </a:br>
            <a:r>
              <a:rPr lang="nl-BE" sz="2200" i="1"/>
              <a:t>Livingston S.A., Zieky M.J. (1982). Passing scores: a manual for setting standards of performance on educational and occupational tests. Princeton, NJ: Educational Testing Service</a:t>
            </a:r>
            <a:endParaRPr lang="nl-BE" sz="220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055A0E11-755B-7358-2940-3E9E8E72F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809" t="21454" b="12855"/>
          <a:stretch/>
        </p:blipFill>
        <p:spPr>
          <a:xfrm>
            <a:off x="2620028" y="2589708"/>
            <a:ext cx="6951944" cy="3524051"/>
          </a:xfrm>
        </p:spPr>
      </p:pic>
    </p:spTree>
    <p:extLst>
      <p:ext uri="{BB962C8B-B14F-4D97-AF65-F5344CB8AC3E}">
        <p14:creationId xmlns:p14="http://schemas.microsoft.com/office/powerpoint/2010/main" val="915293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563F26-B72E-676E-62C9-F3314FBA5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/>
              <a:t>Contrasting groups method</a:t>
            </a:r>
            <a:br>
              <a:rPr lang="nl-BE"/>
            </a:br>
            <a:r>
              <a:rPr lang="nl-BE" sz="2200" i="1"/>
              <a:t>Livingston S.A., Zieky M.J. (1982). Passing scores: a manual for setting standards of performance on educational and occupational tests. Princeton, NJ: Educational Testing Service</a:t>
            </a:r>
            <a:endParaRPr lang="nl-BE" sz="22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F5E341-57A3-9BDD-6DD9-A59BD4DE1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BE"/>
              <a:t>Norm-referenced (examinee-centered) method</a:t>
            </a:r>
          </a:p>
          <a:p>
            <a:r>
              <a:rPr lang="nl-BE"/>
              <a:t>Judges are requested to categorise a sample of examinees into </a:t>
            </a:r>
            <a:r>
              <a:rPr lang="nl-BE" b="1">
                <a:solidFill>
                  <a:schemeClr val="accent5"/>
                </a:solidFill>
              </a:rPr>
              <a:t>two groups</a:t>
            </a:r>
            <a:r>
              <a:rPr lang="nl-BE"/>
              <a:t>: competent (“qualified”) and incompetent (“unqualified”), based on any knowledge they have from their </a:t>
            </a:r>
            <a:r>
              <a:rPr lang="nl-BE" b="1">
                <a:solidFill>
                  <a:schemeClr val="accent5"/>
                </a:solidFill>
              </a:rPr>
              <a:t>previous performances</a:t>
            </a:r>
          </a:p>
          <a:p>
            <a:r>
              <a:rPr lang="nl-BE"/>
              <a:t>A </a:t>
            </a:r>
            <a:r>
              <a:rPr lang="nl-BE" b="1">
                <a:solidFill>
                  <a:schemeClr val="accent5"/>
                </a:solidFill>
              </a:rPr>
              <a:t>score that best discriminates these two groups</a:t>
            </a:r>
            <a:r>
              <a:rPr lang="nl-BE"/>
              <a:t>, with or without the use of statistical analysis, is chosen as the </a:t>
            </a:r>
            <a:r>
              <a:rPr lang="nl-BE" b="1">
                <a:solidFill>
                  <a:schemeClr val="accent5"/>
                </a:solidFill>
              </a:rPr>
              <a:t>cut-off score</a:t>
            </a:r>
          </a:p>
        </p:txBody>
      </p:sp>
    </p:spTree>
    <p:extLst>
      <p:ext uri="{BB962C8B-B14F-4D97-AF65-F5344CB8AC3E}">
        <p14:creationId xmlns:p14="http://schemas.microsoft.com/office/powerpoint/2010/main" val="4003002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563F26-B72E-676E-62C9-F3314FBA5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/>
              <a:t>Contrasting groups method</a:t>
            </a:r>
            <a:br>
              <a:rPr lang="nl-BE"/>
            </a:br>
            <a:r>
              <a:rPr lang="nl-BE" sz="2200" i="1"/>
              <a:t>Livingston S.A., Zieky M.J. (1982). Passing scores: a manual for setting standards of performance on educational and occupational tests. Princeton, NJ: Educational Testing Service</a:t>
            </a:r>
            <a:endParaRPr lang="nl-BE" sz="220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BF0D5B2D-2630-FEDF-6104-300E813828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1832" b="15498"/>
          <a:stretch/>
        </p:blipFill>
        <p:spPr>
          <a:xfrm>
            <a:off x="2380362" y="2569697"/>
            <a:ext cx="7431275" cy="3492900"/>
          </a:xfrm>
        </p:spPr>
      </p:pic>
    </p:spTree>
    <p:extLst>
      <p:ext uri="{BB962C8B-B14F-4D97-AF65-F5344CB8AC3E}">
        <p14:creationId xmlns:p14="http://schemas.microsoft.com/office/powerpoint/2010/main" val="2788145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563F26-B72E-676E-62C9-F3314FBA5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/>
              <a:t>Fixed standard method</a:t>
            </a:r>
            <a:endParaRPr lang="nl-BE" sz="22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F5E341-57A3-9BDD-6DD9-A59BD4DE1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nl-BE"/>
              <a:t>Criterion-referenced (test-centered) method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nl-BE"/>
              <a:t>Examination Board decides about the cut-off score as a </a:t>
            </a:r>
            <a:r>
              <a:rPr lang="nl-BE" b="1">
                <a:solidFill>
                  <a:schemeClr val="accent5"/>
                </a:solidFill>
              </a:rPr>
              <a:t>prefixed percentage of MCQs</a:t>
            </a:r>
            <a:r>
              <a:rPr lang="nl-BE"/>
              <a:t> to be answered </a:t>
            </a:r>
            <a:r>
              <a:rPr lang="nl-BE">
                <a:solidFill>
                  <a:schemeClr val="tx1"/>
                </a:solidFill>
              </a:rPr>
              <a:t>correctly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nl-BE">
                <a:solidFill>
                  <a:schemeClr val="tx1"/>
                </a:solidFill>
              </a:rPr>
              <a:t>Not recommended for high-stakes examinations</a:t>
            </a:r>
          </a:p>
        </p:txBody>
      </p:sp>
    </p:spTree>
    <p:extLst>
      <p:ext uri="{BB962C8B-B14F-4D97-AF65-F5344CB8AC3E}">
        <p14:creationId xmlns:p14="http://schemas.microsoft.com/office/powerpoint/2010/main" val="3532974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563F26-B72E-676E-62C9-F3314FBA5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/>
              <a:t>Nedelsky method (1954)</a:t>
            </a:r>
            <a:br>
              <a:rPr lang="nl-BE"/>
            </a:br>
            <a:r>
              <a:rPr lang="nl-BE" sz="2200" i="1"/>
              <a:t>Nedelsky L. (1954). Absolute grading standards for objective tests.</a:t>
            </a:r>
            <a:br>
              <a:rPr lang="nl-BE" sz="2200" i="1"/>
            </a:br>
            <a:r>
              <a:rPr lang="nl-BE" sz="2200" i="1"/>
              <a:t>Educational and Psychological Measurement 14: 3-19</a:t>
            </a:r>
            <a:endParaRPr lang="nl-BE" sz="22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F5E341-57A3-9BDD-6DD9-A59BD4DE1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nl-BE"/>
              <a:t>Criterion-referenced (test-centered) method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nl-BE"/>
              <a:t>Every member of a </a:t>
            </a:r>
            <a:r>
              <a:rPr lang="nl-BE" b="1">
                <a:solidFill>
                  <a:schemeClr val="accent5"/>
                </a:solidFill>
              </a:rPr>
              <a:t>panel of judges </a:t>
            </a:r>
            <a:r>
              <a:rPr lang="nl-BE"/>
              <a:t>reviews each MCQ item in an examination and </a:t>
            </a:r>
            <a:r>
              <a:rPr lang="nl-BE" b="1">
                <a:solidFill>
                  <a:schemeClr val="accent5"/>
                </a:solidFill>
              </a:rPr>
              <a:t>identifies</a:t>
            </a:r>
            <a:r>
              <a:rPr lang="nl-BE"/>
              <a:t> those </a:t>
            </a:r>
            <a:r>
              <a:rPr lang="nl-BE" b="1">
                <a:solidFill>
                  <a:schemeClr val="accent5"/>
                </a:solidFill>
              </a:rPr>
              <a:t>response options </a:t>
            </a:r>
            <a:r>
              <a:rPr lang="nl-BE"/>
              <a:t>that a </a:t>
            </a:r>
            <a:r>
              <a:rPr lang="nl-BE" b="1">
                <a:solidFill>
                  <a:schemeClr val="accent5"/>
                </a:solidFill>
              </a:rPr>
              <a:t>minimally competent candidate</a:t>
            </a:r>
            <a:r>
              <a:rPr lang="nl-BE"/>
              <a:t> should be able to </a:t>
            </a:r>
            <a:r>
              <a:rPr lang="nl-BE" b="1">
                <a:solidFill>
                  <a:schemeClr val="accent5"/>
                </a:solidFill>
              </a:rPr>
              <a:t>eliminate as incorrect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nl-BE" b="1">
                <a:solidFill>
                  <a:schemeClr val="accent5"/>
                </a:solidFill>
              </a:rPr>
              <a:t>Minimum passing level (MPL)</a:t>
            </a:r>
            <a:r>
              <a:rPr lang="nl-BE">
                <a:solidFill>
                  <a:schemeClr val="tx1"/>
                </a:solidFill>
              </a:rPr>
              <a:t> for that MCQ is the </a:t>
            </a:r>
            <a:r>
              <a:rPr lang="nl-BE" b="1">
                <a:solidFill>
                  <a:schemeClr val="accent5"/>
                </a:solidFill>
              </a:rPr>
              <a:t>reciprocal of the number of remaining options</a:t>
            </a:r>
            <a:r>
              <a:rPr lang="nl-BE">
                <a:solidFill>
                  <a:schemeClr val="tx1"/>
                </a:solidFill>
              </a:rPr>
              <a:t> </a:t>
            </a:r>
            <a:r>
              <a:rPr lang="nl-BE">
                <a:solidFill>
                  <a:schemeClr val="tx1"/>
                </a:solidFill>
                <a:sym typeface="Wingdings" pitchFamily="2" charset="2"/>
              </a:rPr>
              <a:t> for each member of the jury panel, the MPL is the sum of these reciprocals for all items in the examination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nl-BE">
                <a:solidFill>
                  <a:schemeClr val="tx1"/>
                </a:solidFill>
                <a:sym typeface="Wingdings" pitchFamily="2" charset="2"/>
              </a:rPr>
              <a:t>The </a:t>
            </a:r>
            <a:r>
              <a:rPr lang="nl-BE" b="1">
                <a:solidFill>
                  <a:schemeClr val="accent5"/>
                </a:solidFill>
                <a:sym typeface="Wingdings" pitchFamily="2" charset="2"/>
              </a:rPr>
              <a:t>average MPL</a:t>
            </a:r>
            <a:r>
              <a:rPr lang="nl-BE">
                <a:solidFill>
                  <a:schemeClr val="tx1"/>
                </a:solidFill>
                <a:sym typeface="Wingdings" pitchFamily="2" charset="2"/>
              </a:rPr>
              <a:t> over all jury panel members is the </a:t>
            </a:r>
            <a:r>
              <a:rPr lang="nl-BE" b="1">
                <a:solidFill>
                  <a:schemeClr val="accent5"/>
                </a:solidFill>
                <a:sym typeface="Wingdings" pitchFamily="2" charset="2"/>
              </a:rPr>
              <a:t>cut-off score</a:t>
            </a:r>
            <a:endParaRPr lang="nl-BE" b="1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97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F9B5A2-74D4-9F8D-5B55-C86385A0A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z="4900"/>
              <a:t>Nedelsky method (1954)</a:t>
            </a:r>
            <a:br>
              <a:rPr lang="nl-BE"/>
            </a:br>
            <a:r>
              <a:rPr lang="nl-BE" sz="2400" i="1"/>
              <a:t>Nedelsky L. (1954). Absolute grading standards for objective tests.</a:t>
            </a:r>
            <a:br>
              <a:rPr lang="nl-BE" sz="2400" i="1"/>
            </a:br>
            <a:r>
              <a:rPr lang="nl-BE" sz="2400" i="1"/>
              <a:t>Educational and Psychological Measurement 14: 3-19</a:t>
            </a:r>
            <a:endParaRPr lang="nl-BE" sz="2400"/>
          </a:p>
        </p:txBody>
      </p:sp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86B22443-AD4A-536A-4080-457E741948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3344" y="2693095"/>
            <a:ext cx="6645311" cy="3279496"/>
          </a:xfrm>
        </p:spPr>
      </p:pic>
    </p:spTree>
    <p:extLst>
      <p:ext uri="{BB962C8B-B14F-4D97-AF65-F5344CB8AC3E}">
        <p14:creationId xmlns:p14="http://schemas.microsoft.com/office/powerpoint/2010/main" val="2443137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563F26-B72E-676E-62C9-F3314FBA5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/>
              <a:t>Angoff method (1971)</a:t>
            </a:r>
            <a:br>
              <a:rPr lang="nl-BE"/>
            </a:br>
            <a:r>
              <a:rPr lang="nl-BE" sz="2200" i="1"/>
              <a:t>Angoff W.H. (1971). Scales, norms and equivalent scores. In: Thorndike R.L. Educational Measurement (2</a:t>
            </a:r>
            <a:r>
              <a:rPr lang="nl-BE" sz="2200" i="1" baseline="30000"/>
              <a:t>nd</a:t>
            </a:r>
            <a:r>
              <a:rPr lang="nl-BE" sz="2200" i="1"/>
              <a:t> edition), pages 508-600, Washington DC: American Council on Education</a:t>
            </a:r>
            <a:endParaRPr lang="nl-BE" sz="22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F5E341-57A3-9BDD-6DD9-A59BD4DE1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nl-BE"/>
              <a:t>Criterion-referenced (test-centered) method (very popular method)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nl-BE"/>
              <a:t>Every member of a </a:t>
            </a:r>
            <a:r>
              <a:rPr lang="nl-BE" b="1">
                <a:solidFill>
                  <a:schemeClr val="accent5"/>
                </a:solidFill>
              </a:rPr>
              <a:t>panel of judges </a:t>
            </a:r>
            <a:r>
              <a:rPr lang="nl-BE"/>
              <a:t>reviews each MCQ and </a:t>
            </a:r>
            <a:r>
              <a:rPr lang="nl-BE" b="1">
                <a:solidFill>
                  <a:schemeClr val="accent5"/>
                </a:solidFill>
              </a:rPr>
              <a:t>estimates</a:t>
            </a:r>
            <a:r>
              <a:rPr lang="nl-BE"/>
              <a:t> the </a:t>
            </a:r>
            <a:r>
              <a:rPr lang="nl-BE" b="1">
                <a:solidFill>
                  <a:schemeClr val="accent5"/>
                </a:solidFill>
              </a:rPr>
              <a:t>proportion of “borderline” candidates </a:t>
            </a:r>
            <a:r>
              <a:rPr lang="nl-BE"/>
              <a:t>that would give a </a:t>
            </a:r>
            <a:r>
              <a:rPr lang="nl-BE" b="1">
                <a:solidFill>
                  <a:schemeClr val="accent5"/>
                </a:solidFill>
              </a:rPr>
              <a:t>correct answer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nl-BE">
                <a:solidFill>
                  <a:schemeClr val="tx1"/>
                </a:solidFill>
              </a:rPr>
              <a:t>This individual task is followed by a </a:t>
            </a:r>
            <a:r>
              <a:rPr lang="nl-BE" b="1">
                <a:solidFill>
                  <a:schemeClr val="accent5"/>
                </a:solidFill>
              </a:rPr>
              <a:t>group discussion</a:t>
            </a:r>
            <a:r>
              <a:rPr lang="nl-BE">
                <a:solidFill>
                  <a:schemeClr val="tx1"/>
                </a:solidFill>
              </a:rPr>
              <a:t> on possible gross differences in their judgments. If desired, judges </a:t>
            </a:r>
            <a:r>
              <a:rPr lang="nl-BE" b="1">
                <a:solidFill>
                  <a:schemeClr val="accent5"/>
                </a:solidFill>
              </a:rPr>
              <a:t>may independently alter their previous judgment</a:t>
            </a:r>
            <a:r>
              <a:rPr lang="nl-BE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nl-BE">
                <a:solidFill>
                  <a:schemeClr val="tx1"/>
                </a:solidFill>
                <a:sym typeface="Wingdings" pitchFamily="2" charset="2"/>
              </a:rPr>
              <a:t>For each member of the panel of judges the sum of estimates defines the MPL and the </a:t>
            </a:r>
            <a:r>
              <a:rPr lang="nl-BE" b="1">
                <a:solidFill>
                  <a:schemeClr val="accent5"/>
                </a:solidFill>
                <a:sym typeface="Wingdings" pitchFamily="2" charset="2"/>
              </a:rPr>
              <a:t>average MPL</a:t>
            </a:r>
            <a:r>
              <a:rPr lang="nl-BE">
                <a:solidFill>
                  <a:schemeClr val="tx1"/>
                </a:solidFill>
                <a:sym typeface="Wingdings" pitchFamily="2" charset="2"/>
              </a:rPr>
              <a:t> over all jury panel members is the </a:t>
            </a:r>
            <a:r>
              <a:rPr lang="nl-BE" b="1">
                <a:solidFill>
                  <a:schemeClr val="accent5"/>
                </a:solidFill>
                <a:sym typeface="Wingdings" pitchFamily="2" charset="2"/>
              </a:rPr>
              <a:t>cut-off score</a:t>
            </a:r>
            <a:endParaRPr lang="nl-BE" b="1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777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563F26-B72E-676E-62C9-F3314FBA5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/>
              <a:t>Angoff method (1971)</a:t>
            </a:r>
            <a:br>
              <a:rPr lang="nl-BE"/>
            </a:br>
            <a:r>
              <a:rPr lang="nl-BE" sz="2200" i="1"/>
              <a:t>Angoff W.H. (1971). Scales, norms and equivalent scores. In: Thorndike R.L. Educational Measurement (2</a:t>
            </a:r>
            <a:r>
              <a:rPr lang="nl-BE" sz="2200" i="1" baseline="30000"/>
              <a:t>nd</a:t>
            </a:r>
            <a:r>
              <a:rPr lang="nl-BE" sz="2200" i="1"/>
              <a:t> edition), pages 508-600, Washington DC: American Council on Education</a:t>
            </a:r>
            <a:endParaRPr lang="nl-BE" sz="2200"/>
          </a:p>
        </p:txBody>
      </p:sp>
      <p:pic>
        <p:nvPicPr>
          <p:cNvPr id="7" name="Tijdelijke aanduiding voor inhoud 6" descr="Afbeelding met tekst&#10;&#10;Automatisch gegenereerde beschrijving">
            <a:extLst>
              <a:ext uri="{FF2B5EF4-FFF2-40B4-BE49-F238E27FC236}">
                <a16:creationId xmlns:a16="http://schemas.microsoft.com/office/drawing/2014/main" id="{78441A45-ABA1-C8F4-566F-250551F0FE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4924" y="2639463"/>
            <a:ext cx="6602151" cy="3236405"/>
          </a:xfrm>
        </p:spPr>
      </p:pic>
    </p:spTree>
    <p:extLst>
      <p:ext uri="{BB962C8B-B14F-4D97-AF65-F5344CB8AC3E}">
        <p14:creationId xmlns:p14="http://schemas.microsoft.com/office/powerpoint/2010/main" val="1124042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563F26-B72E-676E-62C9-F3314FBA5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/>
              <a:t>Ebel method (1972)</a:t>
            </a:r>
            <a:br>
              <a:rPr lang="nl-BE"/>
            </a:br>
            <a:r>
              <a:rPr lang="nl-BE" sz="2200" i="1"/>
              <a:t>Ebel R.L. (1972). Essentials of Educational Measurement. Englewood Cliffs, N.J.: Prentice-Hall</a:t>
            </a:r>
            <a:endParaRPr lang="nl-BE" sz="22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F5E341-57A3-9BDD-6DD9-A59BD4DE1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nl-BE"/>
              <a:t>Criterion-referenced (test-centered) method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nl-BE"/>
              <a:t>Every member of a </a:t>
            </a:r>
            <a:r>
              <a:rPr lang="nl-BE" b="1">
                <a:solidFill>
                  <a:schemeClr val="accent5"/>
                </a:solidFill>
              </a:rPr>
              <a:t>panel of judges </a:t>
            </a:r>
            <a:r>
              <a:rPr lang="nl-BE"/>
              <a:t>reviews each MCQ along </a:t>
            </a:r>
            <a:r>
              <a:rPr lang="nl-BE" b="1">
                <a:solidFill>
                  <a:schemeClr val="accent5"/>
                </a:solidFill>
              </a:rPr>
              <a:t>two dimensions</a:t>
            </a:r>
            <a:r>
              <a:rPr lang="nl-BE"/>
              <a:t>: perceived </a:t>
            </a:r>
            <a:r>
              <a:rPr lang="nl-BE" b="1">
                <a:solidFill>
                  <a:schemeClr val="accent5"/>
                </a:solidFill>
              </a:rPr>
              <a:t>difficulty </a:t>
            </a:r>
            <a:r>
              <a:rPr lang="nl-BE"/>
              <a:t>(easy, medium, hard) and </a:t>
            </a:r>
            <a:r>
              <a:rPr lang="nl-BE" b="1">
                <a:solidFill>
                  <a:schemeClr val="accent5"/>
                </a:solidFill>
              </a:rPr>
              <a:t>relevance</a:t>
            </a:r>
            <a:r>
              <a:rPr lang="nl-BE">
                <a:solidFill>
                  <a:schemeClr val="accent5"/>
                </a:solidFill>
              </a:rPr>
              <a:t> </a:t>
            </a:r>
            <a:r>
              <a:rPr lang="nl-BE">
                <a:solidFill>
                  <a:schemeClr val="tx1"/>
                </a:solidFill>
              </a:rPr>
              <a:t>(essential, important, acceptable, questionable)</a:t>
            </a:r>
            <a:endParaRPr lang="nl-BE" b="1">
              <a:solidFill>
                <a:schemeClr val="accent5"/>
              </a:solidFill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nl-BE">
                <a:solidFill>
                  <a:schemeClr val="tx1"/>
                </a:solidFill>
              </a:rPr>
              <a:t>The judge then estimates the </a:t>
            </a:r>
            <a:r>
              <a:rPr lang="nl-BE" b="1">
                <a:solidFill>
                  <a:schemeClr val="accent5"/>
                </a:solidFill>
              </a:rPr>
              <a:t>percentage of MCQs in each cell </a:t>
            </a:r>
            <a:r>
              <a:rPr lang="nl-BE">
                <a:solidFill>
                  <a:schemeClr val="tx1"/>
                </a:solidFill>
              </a:rPr>
              <a:t>of the 3x4 matrix that a </a:t>
            </a:r>
            <a:r>
              <a:rPr lang="nl-BE" b="1">
                <a:solidFill>
                  <a:schemeClr val="accent5"/>
                </a:solidFill>
              </a:rPr>
              <a:t>minimally acceptable candate should be able to answer correctly</a:t>
            </a:r>
            <a:r>
              <a:rPr lang="nl-BE">
                <a:solidFill>
                  <a:schemeClr val="accent5"/>
                </a:solidFill>
              </a:rPr>
              <a:t> </a:t>
            </a:r>
            <a:r>
              <a:rPr lang="nl-BE">
                <a:solidFill>
                  <a:schemeClr val="tx1"/>
                </a:solidFill>
              </a:rPr>
              <a:t>and these percentages are multiplied by the number of MCQs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nl-BE">
                <a:solidFill>
                  <a:schemeClr val="tx1"/>
                </a:solidFill>
              </a:rPr>
              <a:t>The MPL for each judge is equal to the </a:t>
            </a:r>
            <a:r>
              <a:rPr lang="nl-BE" b="1">
                <a:solidFill>
                  <a:schemeClr val="accent5"/>
                </a:solidFill>
              </a:rPr>
              <a:t>sum of all these products</a:t>
            </a:r>
            <a:r>
              <a:rPr lang="nl-BE">
                <a:solidFill>
                  <a:schemeClr val="tx1"/>
                </a:solidFill>
              </a:rPr>
              <a:t>, while the average MPL for all judges is defined as the </a:t>
            </a:r>
            <a:r>
              <a:rPr lang="nl-BE" b="1">
                <a:solidFill>
                  <a:schemeClr val="accent5"/>
                </a:solidFill>
              </a:rPr>
              <a:t>cut-off score</a:t>
            </a:r>
          </a:p>
        </p:txBody>
      </p:sp>
    </p:spTree>
    <p:extLst>
      <p:ext uri="{BB962C8B-B14F-4D97-AF65-F5344CB8AC3E}">
        <p14:creationId xmlns:p14="http://schemas.microsoft.com/office/powerpoint/2010/main" val="31304925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563F26-B72E-676E-62C9-F3314FBA5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/>
              <a:t>Ebel method (1972)</a:t>
            </a:r>
            <a:br>
              <a:rPr lang="nl-BE"/>
            </a:br>
            <a:r>
              <a:rPr lang="nl-BE" sz="2200" i="1"/>
              <a:t>Ebel R.L. (1972). Essentials of Educational Measurement. Englewood Cliffs, N.J.: Prentice-Hall</a:t>
            </a:r>
            <a:endParaRPr lang="nl-BE" sz="2200"/>
          </a:p>
        </p:txBody>
      </p:sp>
      <p:pic>
        <p:nvPicPr>
          <p:cNvPr id="7" name="Tijdelijke aanduiding voor inhoud 6" descr="Afbeelding met tekst&#10;&#10;Automatisch gegenereerde beschrijving">
            <a:extLst>
              <a:ext uri="{FF2B5EF4-FFF2-40B4-BE49-F238E27FC236}">
                <a16:creationId xmlns:a16="http://schemas.microsoft.com/office/drawing/2014/main" id="{B5E6C932-28C7-6FC3-8BB5-9E9528D594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9275" y="2542784"/>
            <a:ext cx="8673450" cy="3624796"/>
          </a:xfrm>
        </p:spPr>
      </p:pic>
    </p:spTree>
    <p:extLst>
      <p:ext uri="{BB962C8B-B14F-4D97-AF65-F5344CB8AC3E}">
        <p14:creationId xmlns:p14="http://schemas.microsoft.com/office/powerpoint/2010/main" val="2312124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98B0D47-8DC5-85F3-3533-9F8D3D2C4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What is standard setting?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DD2CACC4-7D51-7137-61E1-79AEA28E43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8138" y="2745185"/>
            <a:ext cx="5470525" cy="1367631"/>
          </a:xfrm>
        </p:spPr>
      </p:pic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C92CB66C-7D7D-9C5C-EBD0-9B64BB20732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nl-BE" sz="2000"/>
              <a:t>Standard setting is the process of determing </a:t>
            </a:r>
            <a:r>
              <a:rPr lang="nl-BE" sz="2000" b="1" i="1">
                <a:solidFill>
                  <a:schemeClr val="accent5"/>
                </a:solidFill>
              </a:rPr>
              <a:t>how much is good enough</a:t>
            </a:r>
            <a:r>
              <a:rPr lang="nl-BE" sz="2000"/>
              <a:t>. In medical education the standard is intimately associated with the notion of </a:t>
            </a:r>
            <a:r>
              <a:rPr lang="nl-BE" sz="2000" b="1">
                <a:solidFill>
                  <a:schemeClr val="accent5"/>
                </a:solidFill>
              </a:rPr>
              <a:t>competence</a:t>
            </a:r>
            <a:r>
              <a:rPr lang="nl-BE" sz="2000"/>
              <a:t>, i.e. point that separates competence and incompetence.</a:t>
            </a:r>
          </a:p>
        </p:txBody>
      </p:sp>
    </p:spTree>
    <p:extLst>
      <p:ext uri="{BB962C8B-B14F-4D97-AF65-F5344CB8AC3E}">
        <p14:creationId xmlns:p14="http://schemas.microsoft.com/office/powerpoint/2010/main" val="41321367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563F26-B72E-676E-62C9-F3314FBA5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/>
              <a:t>Conclusion regarding</a:t>
            </a:r>
            <a:br>
              <a:rPr lang="nl-BE"/>
            </a:br>
            <a:r>
              <a:rPr lang="nl-BE"/>
              <a:t>criterion-referenced methods</a:t>
            </a:r>
            <a:endParaRPr lang="nl-BE" sz="22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F5E341-57A3-9BDD-6DD9-A59BD4DE1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nl-BE"/>
              <a:t>Criterion-referenced standard setting methods are based on the </a:t>
            </a:r>
            <a:r>
              <a:rPr lang="nl-BE" b="1">
                <a:solidFill>
                  <a:schemeClr val="accent5"/>
                </a:solidFill>
              </a:rPr>
              <a:t>notion of a borderline candidate</a:t>
            </a:r>
            <a:r>
              <a:rPr lang="nl-BE"/>
              <a:t> with </a:t>
            </a:r>
            <a:r>
              <a:rPr lang="nl-BE" b="1">
                <a:solidFill>
                  <a:schemeClr val="accent5"/>
                </a:solidFill>
              </a:rPr>
              <a:t>minimal competence</a:t>
            </a:r>
            <a:r>
              <a:rPr lang="nl-BE"/>
              <a:t>. This is </a:t>
            </a:r>
            <a:r>
              <a:rPr lang="nl-BE" b="1">
                <a:solidFill>
                  <a:schemeClr val="accent5"/>
                </a:solidFill>
              </a:rPr>
              <a:t>difficult</a:t>
            </a:r>
            <a:r>
              <a:rPr lang="nl-BE" b="1"/>
              <a:t> </a:t>
            </a:r>
            <a:r>
              <a:rPr lang="nl-BE"/>
              <a:t>for many judges to conceptualize, leading to considerable </a:t>
            </a:r>
            <a:r>
              <a:rPr lang="nl-BE" b="1">
                <a:solidFill>
                  <a:schemeClr val="accent5"/>
                </a:solidFill>
              </a:rPr>
              <a:t>subjectivity</a:t>
            </a:r>
            <a:r>
              <a:rPr lang="nl-BE"/>
              <a:t> and </a:t>
            </a:r>
            <a:r>
              <a:rPr lang="nl-BE" b="1">
                <a:solidFill>
                  <a:schemeClr val="accent5"/>
                </a:solidFill>
              </a:rPr>
              <a:t>variation</a:t>
            </a:r>
            <a:r>
              <a:rPr lang="nl-BE"/>
              <a:t> among them. Variation, however can be considerably reduced through </a:t>
            </a:r>
            <a:r>
              <a:rPr lang="nl-BE" b="1">
                <a:solidFill>
                  <a:schemeClr val="accent5"/>
                </a:solidFill>
              </a:rPr>
              <a:t>training</a:t>
            </a:r>
            <a:r>
              <a:rPr lang="nl-BE"/>
              <a:t> and </a:t>
            </a:r>
            <a:r>
              <a:rPr lang="nl-BE" b="1">
                <a:solidFill>
                  <a:schemeClr val="accent5"/>
                </a:solidFill>
              </a:rPr>
              <a:t>discussion</a:t>
            </a:r>
            <a:r>
              <a:rPr lang="nl-BE"/>
              <a:t>.</a:t>
            </a:r>
            <a:endParaRPr lang="nl-BE" b="1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8430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563F26-B72E-676E-62C9-F3314FBA5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/>
              <a:t>Rationale of compromise methods</a:t>
            </a:r>
            <a:endParaRPr lang="nl-BE" sz="22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F5E341-57A3-9BDD-6DD9-A59BD4DE1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nl-BE"/>
              <a:t>A reluctance to be solely dependent on test-centered (criterion-referenced) or examinee-centered (norm-referenced) standard setting methods, due to </a:t>
            </a:r>
            <a:r>
              <a:rPr lang="nl-BE" b="1">
                <a:solidFill>
                  <a:schemeClr val="accent5"/>
                </a:solidFill>
              </a:rPr>
              <a:t>validity considerations</a:t>
            </a:r>
            <a:r>
              <a:rPr lang="nl-BE"/>
              <a:t> stemming from the </a:t>
            </a:r>
            <a:r>
              <a:rPr lang="nl-BE" b="1">
                <a:solidFill>
                  <a:schemeClr val="accent5"/>
                </a:solidFill>
              </a:rPr>
              <a:t>subjectivity of judgments</a:t>
            </a:r>
            <a:r>
              <a:rPr lang="nl-BE"/>
              <a:t>, has led to the use of compromise methods.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nl-BE">
                <a:solidFill>
                  <a:schemeClr val="tx1"/>
                </a:solidFill>
              </a:rPr>
              <a:t>These compromise methods – although to a large extent depending on test-centered or examinee-centered methods, provide </a:t>
            </a:r>
            <a:r>
              <a:rPr lang="nl-BE" b="1">
                <a:solidFill>
                  <a:schemeClr val="accent5"/>
                </a:solidFill>
              </a:rPr>
              <a:t>flexibility for adjusting the standard</a:t>
            </a:r>
            <a:r>
              <a:rPr lang="nl-BE">
                <a:solidFill>
                  <a:schemeClr val="tx1"/>
                </a:solidFill>
              </a:rPr>
              <a:t> based on performance data in the examination for which the standard has been determined.</a:t>
            </a:r>
          </a:p>
        </p:txBody>
      </p:sp>
    </p:spTree>
    <p:extLst>
      <p:ext uri="{BB962C8B-B14F-4D97-AF65-F5344CB8AC3E}">
        <p14:creationId xmlns:p14="http://schemas.microsoft.com/office/powerpoint/2010/main" val="12357992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563F26-B72E-676E-62C9-F3314FBA5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/>
              <a:t>2-step procedure of compromise methods</a:t>
            </a:r>
            <a:endParaRPr lang="nl-BE" sz="22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F5E341-57A3-9BDD-6DD9-A59BD4DE1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nl-BE"/>
              <a:t>The first step involves an </a:t>
            </a:r>
            <a:r>
              <a:rPr lang="nl-BE" b="1">
                <a:solidFill>
                  <a:schemeClr val="accent5"/>
                </a:solidFill>
              </a:rPr>
              <a:t>estimation phase</a:t>
            </a:r>
            <a:r>
              <a:rPr lang="nl-BE">
                <a:solidFill>
                  <a:schemeClr val="accent5"/>
                </a:solidFill>
              </a:rPr>
              <a:t> </a:t>
            </a:r>
            <a:r>
              <a:rPr lang="nl-BE"/>
              <a:t>in which judgmental data are obtained and an </a:t>
            </a:r>
            <a:r>
              <a:rPr lang="nl-BE" b="1">
                <a:solidFill>
                  <a:schemeClr val="accent5"/>
                </a:solidFill>
              </a:rPr>
              <a:t>estimated cut-off score</a:t>
            </a:r>
            <a:r>
              <a:rPr lang="nl-BE">
                <a:solidFill>
                  <a:schemeClr val="accent5"/>
                </a:solidFill>
              </a:rPr>
              <a:t> </a:t>
            </a:r>
            <a:r>
              <a:rPr lang="nl-BE"/>
              <a:t>is determined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nl-BE">
                <a:solidFill>
                  <a:schemeClr val="tx1"/>
                </a:solidFill>
              </a:rPr>
              <a:t>The second step involves an </a:t>
            </a:r>
            <a:r>
              <a:rPr lang="nl-BE" b="1">
                <a:solidFill>
                  <a:schemeClr val="accent5"/>
                </a:solidFill>
              </a:rPr>
              <a:t>establishment phase </a:t>
            </a:r>
            <a:r>
              <a:rPr lang="nl-BE">
                <a:solidFill>
                  <a:schemeClr val="tx1"/>
                </a:solidFill>
              </a:rPr>
              <a:t>in which the estimated cut-off score is </a:t>
            </a:r>
            <a:r>
              <a:rPr lang="nl-BE" b="1">
                <a:solidFill>
                  <a:schemeClr val="accent5"/>
                </a:solidFill>
              </a:rPr>
              <a:t>either accepted or adjusted </a:t>
            </a:r>
            <a:r>
              <a:rPr lang="nl-BE">
                <a:solidFill>
                  <a:schemeClr val="tx1"/>
                </a:solidFill>
              </a:rPr>
              <a:t>after considering the effect of using the estimated cut-off score on pass rates</a:t>
            </a:r>
          </a:p>
        </p:txBody>
      </p:sp>
    </p:spTree>
    <p:extLst>
      <p:ext uri="{BB962C8B-B14F-4D97-AF65-F5344CB8AC3E}">
        <p14:creationId xmlns:p14="http://schemas.microsoft.com/office/powerpoint/2010/main" val="24937821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43CE8770-370F-D395-3834-763944714059}"/>
              </a:ext>
            </a:extLst>
          </p:cNvPr>
          <p:cNvSpPr txBox="1">
            <a:spLocks/>
          </p:cNvSpPr>
          <p:nvPr/>
        </p:nvSpPr>
        <p:spPr>
          <a:xfrm>
            <a:off x="1091852" y="969606"/>
            <a:ext cx="100082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BE"/>
              <a:t>Hofstee method (1983)</a:t>
            </a:r>
            <a:br>
              <a:rPr lang="nl-BE"/>
            </a:br>
            <a:r>
              <a:rPr lang="nl-BE" sz="2200" i="1"/>
              <a:t>Hofstee W.K.B. (1983). The case for compromise in educational selection and grading. In: On Educational Testing. Anderson S.B., Helmick J.S., editors, San Francisco: Jossey-Bass, pages 109-127</a:t>
            </a:r>
            <a:endParaRPr lang="nl-BE" sz="22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F5E341-57A3-9BDD-6DD9-A59BD4DE1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BE"/>
              <a:t>Compromise method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BE"/>
              <a:t>Panel of jury members determines a cut-off score based on an established method (e.g. Angoff) and are asked what would be the </a:t>
            </a:r>
            <a:r>
              <a:rPr lang="nl-BE" b="1">
                <a:solidFill>
                  <a:schemeClr val="accent5"/>
                </a:solidFill>
              </a:rPr>
              <a:t>minimally acceptable</a:t>
            </a:r>
            <a:r>
              <a:rPr lang="nl-BE"/>
              <a:t> (c</a:t>
            </a:r>
            <a:r>
              <a:rPr lang="nl-BE" baseline="-25000"/>
              <a:t>min</a:t>
            </a:r>
            <a:r>
              <a:rPr lang="nl-BE"/>
              <a:t>) and </a:t>
            </a:r>
            <a:r>
              <a:rPr lang="nl-BE" b="1">
                <a:solidFill>
                  <a:schemeClr val="accent5"/>
                </a:solidFill>
              </a:rPr>
              <a:t>maximally acceptable</a:t>
            </a:r>
            <a:r>
              <a:rPr lang="nl-BE">
                <a:solidFill>
                  <a:schemeClr val="accent5"/>
                </a:solidFill>
              </a:rPr>
              <a:t> </a:t>
            </a:r>
            <a:r>
              <a:rPr lang="nl-BE"/>
              <a:t>(c</a:t>
            </a:r>
            <a:r>
              <a:rPr lang="nl-BE" baseline="-25000"/>
              <a:t>max</a:t>
            </a:r>
            <a:r>
              <a:rPr lang="nl-BE"/>
              <a:t>) </a:t>
            </a:r>
            <a:r>
              <a:rPr lang="nl-BE" b="1">
                <a:solidFill>
                  <a:schemeClr val="accent5"/>
                </a:solidFill>
              </a:rPr>
              <a:t>cut-off scores</a:t>
            </a:r>
            <a:r>
              <a:rPr lang="nl-BE"/>
              <a:t> are around this determined cut-off score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BE"/>
              <a:t>The panel of jury members or the examination board agrees on what would be the </a:t>
            </a:r>
            <a:r>
              <a:rPr lang="nl-BE" b="1">
                <a:solidFill>
                  <a:schemeClr val="accent5"/>
                </a:solidFill>
              </a:rPr>
              <a:t>minimally acceptable </a:t>
            </a:r>
            <a:r>
              <a:rPr lang="nl-BE"/>
              <a:t>(f</a:t>
            </a:r>
            <a:r>
              <a:rPr lang="nl-BE" baseline="-25000"/>
              <a:t>min</a:t>
            </a:r>
            <a:r>
              <a:rPr lang="nl-BE"/>
              <a:t>) and </a:t>
            </a:r>
            <a:r>
              <a:rPr lang="nl-BE" b="1">
                <a:solidFill>
                  <a:schemeClr val="accent5"/>
                </a:solidFill>
              </a:rPr>
              <a:t>maximally acceptable </a:t>
            </a:r>
            <a:r>
              <a:rPr lang="nl-BE"/>
              <a:t>(f</a:t>
            </a:r>
            <a:r>
              <a:rPr lang="nl-BE" baseline="-25000"/>
              <a:t>max</a:t>
            </a:r>
            <a:r>
              <a:rPr lang="nl-BE"/>
              <a:t>) </a:t>
            </a:r>
            <a:r>
              <a:rPr lang="nl-BE" b="1">
                <a:solidFill>
                  <a:schemeClr val="accent5"/>
                </a:solidFill>
              </a:rPr>
              <a:t>failure rates</a:t>
            </a:r>
            <a:r>
              <a:rPr lang="nl-BE"/>
              <a:t> for the examination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BE"/>
              <a:t>The </a:t>
            </a:r>
            <a:r>
              <a:rPr lang="nl-BE" b="1">
                <a:solidFill>
                  <a:schemeClr val="accent5"/>
                </a:solidFill>
              </a:rPr>
              <a:t>operational cut-off score </a:t>
            </a:r>
            <a:r>
              <a:rPr lang="nl-BE"/>
              <a:t>corresponds to the intersection point of the failure rate curve and the line between A (c</a:t>
            </a:r>
            <a:r>
              <a:rPr lang="nl-BE" baseline="-25000"/>
              <a:t>min</a:t>
            </a:r>
            <a:r>
              <a:rPr lang="nl-BE"/>
              <a:t>, f</a:t>
            </a:r>
            <a:r>
              <a:rPr lang="nl-BE" baseline="-25000"/>
              <a:t>max</a:t>
            </a:r>
            <a:r>
              <a:rPr lang="nl-BE"/>
              <a:t>) and B (c</a:t>
            </a:r>
            <a:r>
              <a:rPr lang="nl-BE" baseline="-25000"/>
              <a:t>max</a:t>
            </a:r>
            <a:r>
              <a:rPr lang="nl-BE"/>
              <a:t>, f</a:t>
            </a:r>
            <a:r>
              <a:rPr lang="nl-BE" baseline="-25000"/>
              <a:t>min</a:t>
            </a:r>
            <a:r>
              <a:rPr lang="nl-BE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081952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563F26-B72E-676E-62C9-F3314FBA5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52" y="969606"/>
            <a:ext cx="10008296" cy="1303867"/>
          </a:xfrm>
        </p:spPr>
        <p:txBody>
          <a:bodyPr>
            <a:noAutofit/>
          </a:bodyPr>
          <a:lstStyle/>
          <a:p>
            <a:r>
              <a:rPr lang="nl-BE"/>
              <a:t>Hofstee method (1983)</a:t>
            </a:r>
            <a:br>
              <a:rPr lang="nl-BE"/>
            </a:br>
            <a:r>
              <a:rPr lang="nl-BE" sz="2200" i="1"/>
              <a:t>Hofstee W.K.B. (1983). The case for compromise in educational selection and grading. In: On Educational Testing. Anderson S.B., Helmick J.S., editors, San Francisco: Jossey-Bass, pages 109-127</a:t>
            </a:r>
            <a:endParaRPr lang="nl-BE" sz="220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F8CDAED9-DB7D-112F-3A71-BE8C78E792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5702" y="2542786"/>
            <a:ext cx="5960596" cy="3544230"/>
          </a:xfrm>
        </p:spPr>
      </p:pic>
    </p:spTree>
    <p:extLst>
      <p:ext uri="{BB962C8B-B14F-4D97-AF65-F5344CB8AC3E}">
        <p14:creationId xmlns:p14="http://schemas.microsoft.com/office/powerpoint/2010/main" val="20274856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43CE8770-370F-D395-3834-763944714059}"/>
              </a:ext>
            </a:extLst>
          </p:cNvPr>
          <p:cNvSpPr txBox="1">
            <a:spLocks/>
          </p:cNvSpPr>
          <p:nvPr/>
        </p:nvSpPr>
        <p:spPr>
          <a:xfrm>
            <a:off x="1091852" y="969606"/>
            <a:ext cx="100082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BE"/>
              <a:t>De Gruijter’s model (1985)</a:t>
            </a:r>
            <a:br>
              <a:rPr lang="nl-BE"/>
            </a:br>
            <a:r>
              <a:rPr lang="nl-BE" sz="2200" i="1"/>
              <a:t>De Gruijter D.N.M. (1985). Compromise models for establishing examination standards. </a:t>
            </a:r>
            <a:br>
              <a:rPr lang="nl-BE" sz="2200" i="1"/>
            </a:br>
            <a:r>
              <a:rPr lang="nl-BE" sz="2200" i="1"/>
              <a:t>Journal of Educational Measurement 22: 263-269</a:t>
            </a:r>
            <a:endParaRPr lang="nl-BE" sz="22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F5E341-57A3-9BDD-6DD9-A59BD4DE1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nl-BE"/>
              <a:t>Compromise method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nl-BE"/>
              <a:t>Similar to Hofstee method with addition that each member of the jury indicates the </a:t>
            </a:r>
            <a:r>
              <a:rPr lang="nl-BE" b="1">
                <a:solidFill>
                  <a:schemeClr val="accent5"/>
                </a:solidFill>
              </a:rPr>
              <a:t>degree of uncertainty</a:t>
            </a:r>
            <a:r>
              <a:rPr lang="nl-BE"/>
              <a:t> to the judgment</a:t>
            </a:r>
          </a:p>
        </p:txBody>
      </p:sp>
    </p:spTree>
    <p:extLst>
      <p:ext uri="{BB962C8B-B14F-4D97-AF65-F5344CB8AC3E}">
        <p14:creationId xmlns:p14="http://schemas.microsoft.com/office/powerpoint/2010/main" val="4713254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43CE8770-370F-D395-3834-763944714059}"/>
              </a:ext>
            </a:extLst>
          </p:cNvPr>
          <p:cNvSpPr txBox="1">
            <a:spLocks/>
          </p:cNvSpPr>
          <p:nvPr/>
        </p:nvSpPr>
        <p:spPr>
          <a:xfrm>
            <a:off x="1091852" y="969606"/>
            <a:ext cx="100082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BE"/>
              <a:t>Beuk’s model (1984)</a:t>
            </a:r>
            <a:br>
              <a:rPr lang="nl-BE"/>
            </a:br>
            <a:r>
              <a:rPr lang="nl-BE" sz="2200" i="1"/>
              <a:t>Beuk C.H. (1984). A method for reaching a compromise between absolute and relative standards</a:t>
            </a:r>
            <a:br>
              <a:rPr lang="nl-BE" sz="2200" i="1"/>
            </a:br>
            <a:r>
              <a:rPr lang="nl-BE" sz="2200" i="1"/>
              <a:t>in examinations. Journal of Educational Measurement 21: 147-152</a:t>
            </a:r>
            <a:endParaRPr lang="nl-BE" sz="22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F5E341-57A3-9BDD-6DD9-A59BD4DE1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nl-BE"/>
              <a:t>Compromise method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nl-BE"/>
              <a:t>A panel of jury members is asked to </a:t>
            </a:r>
            <a:r>
              <a:rPr lang="nl-BE" b="1">
                <a:solidFill>
                  <a:schemeClr val="accent5"/>
                </a:solidFill>
              </a:rPr>
              <a:t>independently</a:t>
            </a:r>
            <a:r>
              <a:rPr lang="nl-BE" b="1"/>
              <a:t> </a:t>
            </a:r>
            <a:r>
              <a:rPr lang="nl-BE"/>
              <a:t>state the </a:t>
            </a:r>
            <a:r>
              <a:rPr lang="nl-BE" b="1">
                <a:solidFill>
                  <a:schemeClr val="accent5"/>
                </a:solidFill>
              </a:rPr>
              <a:t>minimum level of knowledge</a:t>
            </a:r>
            <a:r>
              <a:rPr lang="nl-BE"/>
              <a:t> expressed as a </a:t>
            </a:r>
            <a:r>
              <a:rPr lang="nl-BE" b="1">
                <a:solidFill>
                  <a:schemeClr val="accent5"/>
                </a:solidFill>
              </a:rPr>
              <a:t>percentage of the total test score</a:t>
            </a:r>
            <a:r>
              <a:rPr lang="nl-BE">
                <a:solidFill>
                  <a:schemeClr val="accent5"/>
                </a:solidFill>
              </a:rPr>
              <a:t> </a:t>
            </a:r>
            <a:r>
              <a:rPr lang="nl-BE"/>
              <a:t>that a candidate should possess to pass the given examination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nl-BE"/>
              <a:t>The panel of jury members also independently state the </a:t>
            </a:r>
            <a:r>
              <a:rPr lang="nl-BE" b="1">
                <a:solidFill>
                  <a:schemeClr val="accent5"/>
                </a:solidFill>
              </a:rPr>
              <a:t>expected percentage pass rate</a:t>
            </a:r>
            <a:endParaRPr lang="nl-BE">
              <a:solidFill>
                <a:schemeClr val="accent5"/>
              </a:solidFill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nl-BE"/>
              <a:t>The mean and standard deviation of each of these values are determined and used to determine the </a:t>
            </a:r>
            <a:r>
              <a:rPr lang="nl-BE" b="1">
                <a:solidFill>
                  <a:schemeClr val="accent5"/>
                </a:solidFill>
              </a:rPr>
              <a:t>cut-off score</a:t>
            </a:r>
            <a:endParaRPr lang="nl-BE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637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43CE8770-370F-D395-3834-763944714059}"/>
              </a:ext>
            </a:extLst>
          </p:cNvPr>
          <p:cNvSpPr txBox="1">
            <a:spLocks/>
          </p:cNvSpPr>
          <p:nvPr/>
        </p:nvSpPr>
        <p:spPr>
          <a:xfrm>
            <a:off x="1091852" y="969606"/>
            <a:ext cx="100082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BE"/>
              <a:t>Beuk’s model (1984)</a:t>
            </a:r>
            <a:br>
              <a:rPr lang="nl-BE"/>
            </a:br>
            <a:r>
              <a:rPr lang="nl-BE" sz="2200" i="1"/>
              <a:t>Beuk C.H. (1984). A method for reaching a compromise between absolute and relative standards</a:t>
            </a:r>
            <a:br>
              <a:rPr lang="nl-BE" sz="2200" i="1"/>
            </a:br>
            <a:r>
              <a:rPr lang="nl-BE" sz="2200" i="1"/>
              <a:t>in examinations. Journal of Educational Measurement 21: 147-152</a:t>
            </a:r>
            <a:endParaRPr lang="nl-BE" sz="220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B287442-9191-18FE-C0B5-0F79794C2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764194"/>
            <a:ext cx="5943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306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4" name="Titel 1">
            <a:extLst>
              <a:ext uri="{FF2B5EF4-FFF2-40B4-BE49-F238E27FC236}">
                <a16:creationId xmlns:a16="http://schemas.microsoft.com/office/drawing/2014/main" id="{43CE8770-370F-D395-3834-763944714059}"/>
              </a:ext>
            </a:extLst>
          </p:cNvPr>
          <p:cNvSpPr txBox="1">
            <a:spLocks/>
          </p:cNvSpPr>
          <p:nvPr/>
        </p:nvSpPr>
        <p:spPr>
          <a:xfrm>
            <a:off x="7535825" y="982132"/>
            <a:ext cx="3360772" cy="1303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100"/>
              <a:t>Item Response Theory (IRT)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980CBE23-24C4-809B-E932-D1B0BE282ED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0" r="16817" b="2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7B096E6-2A0E-7E37-A94B-64CC93380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discrimination parameter (a)</a:t>
            </a:r>
          </a:p>
          <a:p>
            <a:r>
              <a:rPr lang="en-US"/>
              <a:t>difficulty parameter (b)</a:t>
            </a:r>
          </a:p>
          <a:p>
            <a:r>
              <a:rPr lang="en-US"/>
              <a:t>pseudoguessing parameter (c)</a:t>
            </a:r>
          </a:p>
        </p:txBody>
      </p:sp>
    </p:spTree>
    <p:extLst>
      <p:ext uri="{BB962C8B-B14F-4D97-AF65-F5344CB8AC3E}">
        <p14:creationId xmlns:p14="http://schemas.microsoft.com/office/powerpoint/2010/main" val="354034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43CE8770-370F-D395-3834-763944714059}"/>
              </a:ext>
            </a:extLst>
          </p:cNvPr>
          <p:cNvSpPr txBox="1">
            <a:spLocks/>
          </p:cNvSpPr>
          <p:nvPr/>
        </p:nvSpPr>
        <p:spPr>
          <a:xfrm>
            <a:off x="928098" y="982132"/>
            <a:ext cx="10335802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BE"/>
              <a:t>Book-mark method (1996)</a:t>
            </a:r>
            <a:br>
              <a:rPr lang="nl-BE"/>
            </a:br>
            <a:r>
              <a:rPr lang="nl-BE" sz="2200" i="1"/>
              <a:t>Lewis D.M., Mitzel H.C., Green D.R. (1996). Standard setting: A Book-mark approach.</a:t>
            </a:r>
            <a:br>
              <a:rPr lang="nl-BE" sz="2200" i="1"/>
            </a:br>
            <a:r>
              <a:rPr lang="nl-BE" sz="2200" i="1"/>
              <a:t>In: D.R. Green (Chair), IRT-based standard setting procedures utilizing behavioral anchoring (symposium)</a:t>
            </a:r>
            <a:endParaRPr lang="nl-BE" sz="22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F5E341-57A3-9BDD-6DD9-A59BD4DE1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nl-BE"/>
              <a:t>Compromise method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nl-BE"/>
              <a:t>Team of 6 to 12 </a:t>
            </a:r>
            <a:r>
              <a:rPr lang="nl-BE" b="1">
                <a:solidFill>
                  <a:schemeClr val="accent5"/>
                </a:solidFill>
              </a:rPr>
              <a:t>subject matter experts</a:t>
            </a:r>
            <a:r>
              <a:rPr lang="nl-BE">
                <a:solidFill>
                  <a:schemeClr val="accent5"/>
                </a:solidFill>
              </a:rPr>
              <a:t> </a:t>
            </a:r>
            <a:r>
              <a:rPr lang="nl-BE"/>
              <a:t>(SMEs) led by a psychometrician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nl-BE"/>
              <a:t>Listing of all MCQs in ascending order in terms of </a:t>
            </a:r>
            <a:r>
              <a:rPr lang="nl-BE" b="1">
                <a:solidFill>
                  <a:schemeClr val="accent5"/>
                </a:solidFill>
              </a:rPr>
              <a:t>IRT-calculated difficulty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nl-BE"/>
              <a:t>The panel of SMEs needs to discuss what should differentiate a “pass” candidate from a “fail” candidate</a:t>
            </a:r>
          </a:p>
        </p:txBody>
      </p:sp>
    </p:spTree>
    <p:extLst>
      <p:ext uri="{BB962C8B-B14F-4D97-AF65-F5344CB8AC3E}">
        <p14:creationId xmlns:p14="http://schemas.microsoft.com/office/powerpoint/2010/main" val="2734275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9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1" name="Rectangle 11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2" name="Picture 12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33" name="Straight Connector 15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17">
            <a:extLst>
              <a:ext uri="{FF2B5EF4-FFF2-40B4-BE49-F238E27FC236}">
                <a16:creationId xmlns:a16="http://schemas.microsoft.com/office/drawing/2014/main" id="{9401732C-37EE-4B98-A709-9530173F3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19">
            <a:extLst>
              <a:ext uri="{FF2B5EF4-FFF2-40B4-BE49-F238E27FC236}">
                <a16:creationId xmlns:a16="http://schemas.microsoft.com/office/drawing/2014/main" id="{654E48C8-2A00-4C54-BC9C-B18EE49E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E0A0544-8F52-43F0-AC3E-DF683908B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F4057D3-A680-4443-9E51-ED920A691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F6853A4-7B38-4FDE-B024-AE8BA71E7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6ADF4DB-4290-4441-8F8E-04152FE60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4" name="Titel 3">
            <a:extLst>
              <a:ext uri="{FF2B5EF4-FFF2-40B4-BE49-F238E27FC236}">
                <a16:creationId xmlns:a16="http://schemas.microsoft.com/office/drawing/2014/main" id="{B8B3730A-8029-596C-5326-1C293A30F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528" y="982132"/>
            <a:ext cx="4094017" cy="217348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>
                <a:solidFill>
                  <a:srgbClr val="262626"/>
                </a:solidFill>
              </a:rPr>
              <a:t>Standard setting involves human judgment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F5DDA1C2-A553-4C0A-B371-86DF47243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779" y="3841439"/>
            <a:ext cx="4094017" cy="232756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100" i="1" kern="1200" cap="none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The process of </a:t>
            </a:r>
            <a:r>
              <a:rPr lang="en-US" sz="2100" b="1" i="1" kern="1200" cap="none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setting a standard </a:t>
            </a:r>
            <a:r>
              <a:rPr lang="en-US" sz="2100" i="1" kern="1200" cap="none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when </a:t>
            </a:r>
            <a:r>
              <a:rPr lang="en-US" sz="2100" b="1" i="1" kern="1200" cap="none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pass/fail decisions</a:t>
            </a:r>
            <a:r>
              <a:rPr lang="en-US" sz="2100" i="1" kern="1200" cap="none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have to be made inevitably involves </a:t>
            </a:r>
            <a:r>
              <a:rPr lang="en-US" sz="2100" b="1" i="1" kern="1200" cap="none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judgment</a:t>
            </a:r>
            <a:r>
              <a:rPr lang="en-US" sz="2100" i="1" kern="1200" cap="none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about the </a:t>
            </a:r>
            <a:r>
              <a:rPr lang="en-US" sz="2100" b="1" i="1" kern="1200" cap="none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point</a:t>
            </a:r>
            <a:r>
              <a:rPr lang="en-US" sz="2100" i="1" kern="1200" cap="none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on the test score scale where </a:t>
            </a:r>
            <a:r>
              <a:rPr lang="en-US" sz="2100" b="1" i="1" kern="1200" cap="none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performance is deemed adequate</a:t>
            </a:r>
            <a:r>
              <a:rPr lang="en-US" sz="2100" i="1" kern="1200" cap="none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for the </a:t>
            </a:r>
            <a:r>
              <a:rPr lang="en-US" sz="2100" b="1" i="1" kern="1200" cap="none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purpose</a:t>
            </a:r>
            <a:r>
              <a:rPr lang="en-US" sz="2100" i="1" kern="1200" cap="none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for which the </a:t>
            </a:r>
            <a:r>
              <a:rPr lang="en-US" sz="2100" b="1" i="1" kern="1200" cap="none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examination</a:t>
            </a:r>
            <a:r>
              <a:rPr lang="en-US" sz="2100" i="1" kern="1200" cap="none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is set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0B5AA6A-AC3E-D195-29E0-0F2083F97AD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8668" y="1995978"/>
            <a:ext cx="5469466" cy="2866041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1DA0F16-5AC2-6927-755F-49825A98B9D3}"/>
              </a:ext>
            </a:extLst>
          </p:cNvPr>
          <p:cNvSpPr txBox="1"/>
          <p:nvPr/>
        </p:nvSpPr>
        <p:spPr>
          <a:xfrm>
            <a:off x="5675073" y="5583574"/>
            <a:ext cx="589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/>
              <a:t>Quote from </a:t>
            </a:r>
            <a:r>
              <a:rPr lang="nl-BE" i="1"/>
              <a:t>Abstract</a:t>
            </a:r>
            <a:r>
              <a:rPr lang="nl-BE"/>
              <a:t> of the AMEE Guide on </a:t>
            </a:r>
            <a:br>
              <a:rPr lang="nl-BE" i="1"/>
            </a:br>
            <a:r>
              <a:rPr lang="nl-BE" i="1"/>
              <a:t>Setting and Maintaining Standards in Multiple Choice Examinations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01687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43CE8770-370F-D395-3834-763944714059}"/>
              </a:ext>
            </a:extLst>
          </p:cNvPr>
          <p:cNvSpPr txBox="1">
            <a:spLocks/>
          </p:cNvSpPr>
          <p:nvPr/>
        </p:nvSpPr>
        <p:spPr>
          <a:xfrm>
            <a:off x="928098" y="982132"/>
            <a:ext cx="10335802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BE"/>
              <a:t>Book-mark method (1996)</a:t>
            </a:r>
            <a:br>
              <a:rPr lang="nl-BE"/>
            </a:br>
            <a:r>
              <a:rPr lang="nl-BE" sz="2200" i="1"/>
              <a:t>Lewis D.M., Mitzel H.C., Green D.R. (1996). Standard setting: A Book-mark approach.</a:t>
            </a:r>
            <a:br>
              <a:rPr lang="nl-BE" sz="2200" i="1"/>
            </a:br>
            <a:r>
              <a:rPr lang="nl-BE" sz="2200" i="1"/>
              <a:t>In: D.R. Green (Chair), IRT-based standard setting procedures utilizing behavioral anchoring (symposium)</a:t>
            </a:r>
            <a:endParaRPr lang="nl-BE" sz="22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F5E341-57A3-9BDD-6DD9-A59BD4DE1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nl-BE"/>
              <a:t>All SMEs read the items in ascending order and place a </a:t>
            </a:r>
            <a:r>
              <a:rPr lang="nl-BE" b="1">
                <a:solidFill>
                  <a:schemeClr val="accent5"/>
                </a:solidFill>
              </a:rPr>
              <a:t>book-mark</a:t>
            </a:r>
            <a:r>
              <a:rPr lang="nl-BE"/>
              <a:t> where appropriate based on their professional judgment across well-defined levels, e.g.: between MCQs that are easy enough for 2/3 of the candidates and MCQs that aren’t (to determine cut-off score), possibly with different cut-off scores if grading of candidates is needed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nl-BE"/>
              <a:t>Process is repeated a 2nd or a 3rd time with in between discussions, to optimise the process of obtaining the </a:t>
            </a:r>
            <a:r>
              <a:rPr lang="nl-BE" b="1">
                <a:solidFill>
                  <a:schemeClr val="accent5"/>
                </a:solidFill>
              </a:rPr>
              <a:t>average cut-off score</a:t>
            </a:r>
            <a:endParaRPr lang="nl-BE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2799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563F26-B72E-676E-62C9-F3314FBA5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/>
              <a:t>General conclusions</a:t>
            </a:r>
            <a:endParaRPr lang="nl-BE" sz="22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F5E341-57A3-9BDD-6DD9-A59BD4DE1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BE"/>
              <a:t>In </a:t>
            </a:r>
            <a:r>
              <a:rPr lang="nl-BE" b="1">
                <a:solidFill>
                  <a:schemeClr val="accent5"/>
                </a:solidFill>
              </a:rPr>
              <a:t>high-stakes examinations</a:t>
            </a:r>
            <a:r>
              <a:rPr lang="nl-BE">
                <a:solidFill>
                  <a:schemeClr val="accent5"/>
                </a:solidFill>
              </a:rPr>
              <a:t> </a:t>
            </a:r>
            <a:r>
              <a:rPr lang="nl-BE"/>
              <a:t>important decisions are made in regard to </a:t>
            </a:r>
            <a:r>
              <a:rPr lang="nl-BE" b="1">
                <a:solidFill>
                  <a:schemeClr val="accent5"/>
                </a:solidFill>
              </a:rPr>
              <a:t>competence</a:t>
            </a:r>
            <a:r>
              <a:rPr lang="nl-BE"/>
              <a:t> and incompetence, which may affect, on the one hand, the </a:t>
            </a:r>
            <a:r>
              <a:rPr lang="nl-BE" b="1">
                <a:solidFill>
                  <a:schemeClr val="accent5"/>
                </a:solidFill>
              </a:rPr>
              <a:t>careers of professionals</a:t>
            </a:r>
            <a:r>
              <a:rPr lang="nl-BE"/>
              <a:t>, and on the other hand, the </a:t>
            </a:r>
            <a:r>
              <a:rPr lang="nl-BE" b="1">
                <a:solidFill>
                  <a:schemeClr val="accent5"/>
                </a:solidFill>
              </a:rPr>
              <a:t>safety</a:t>
            </a:r>
            <a:r>
              <a:rPr lang="nl-BE"/>
              <a:t> of the professional’s clients.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BE">
                <a:solidFill>
                  <a:schemeClr val="tx1"/>
                </a:solidFill>
              </a:rPr>
              <a:t>There is </a:t>
            </a:r>
            <a:r>
              <a:rPr lang="nl-BE" b="1">
                <a:solidFill>
                  <a:schemeClr val="accent5"/>
                </a:solidFill>
              </a:rPr>
              <a:t>no perfect</a:t>
            </a:r>
            <a:r>
              <a:rPr lang="nl-BE">
                <a:solidFill>
                  <a:schemeClr val="accent5"/>
                </a:solidFill>
              </a:rPr>
              <a:t> </a:t>
            </a:r>
            <a:r>
              <a:rPr lang="nl-BE">
                <a:solidFill>
                  <a:schemeClr val="tx1"/>
                </a:solidFill>
              </a:rPr>
              <a:t>method for standard setting!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BE">
                <a:solidFill>
                  <a:schemeClr val="tx1"/>
                </a:solidFill>
              </a:rPr>
              <a:t>A wide </a:t>
            </a:r>
            <a:r>
              <a:rPr lang="nl-BE" b="1">
                <a:solidFill>
                  <a:schemeClr val="accent5"/>
                </a:solidFill>
              </a:rPr>
              <a:t>range</a:t>
            </a:r>
            <a:r>
              <a:rPr lang="nl-BE" b="1">
                <a:solidFill>
                  <a:schemeClr val="tx1"/>
                </a:solidFill>
              </a:rPr>
              <a:t> </a:t>
            </a:r>
            <a:r>
              <a:rPr lang="nl-BE">
                <a:solidFill>
                  <a:schemeClr val="tx1"/>
                </a:solidFill>
              </a:rPr>
              <a:t>of standard setting methods exists.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BE">
                <a:solidFill>
                  <a:schemeClr val="tx1"/>
                </a:solidFill>
              </a:rPr>
              <a:t>The standard setting method chosen needs to be </a:t>
            </a:r>
            <a:r>
              <a:rPr lang="nl-BE" b="1">
                <a:solidFill>
                  <a:schemeClr val="accent5"/>
                </a:solidFill>
              </a:rPr>
              <a:t>fit for purpose</a:t>
            </a:r>
            <a:r>
              <a:rPr lang="nl-BE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BE">
                <a:solidFill>
                  <a:schemeClr val="tx1"/>
                </a:solidFill>
              </a:rPr>
              <a:t>The choice for a standard setting method can be a question of </a:t>
            </a:r>
            <a:r>
              <a:rPr lang="nl-BE" b="1">
                <a:solidFill>
                  <a:schemeClr val="accent5"/>
                </a:solidFill>
              </a:rPr>
              <a:t>policy</a:t>
            </a:r>
            <a:r>
              <a:rPr lang="nl-BE">
                <a:solidFill>
                  <a:schemeClr val="tx1"/>
                </a:solidFill>
              </a:rPr>
              <a:t>, depending on </a:t>
            </a:r>
            <a:r>
              <a:rPr lang="nl-BE" b="1">
                <a:solidFill>
                  <a:schemeClr val="accent5"/>
                </a:solidFill>
              </a:rPr>
              <a:t>credibility</a:t>
            </a:r>
            <a:r>
              <a:rPr lang="nl-BE">
                <a:solidFill>
                  <a:schemeClr val="tx1"/>
                </a:solidFill>
              </a:rPr>
              <a:t>, </a:t>
            </a:r>
            <a:r>
              <a:rPr lang="nl-BE" b="1">
                <a:solidFill>
                  <a:schemeClr val="accent5"/>
                </a:solidFill>
              </a:rPr>
              <a:t>available resources</a:t>
            </a:r>
            <a:r>
              <a:rPr lang="nl-BE">
                <a:solidFill>
                  <a:schemeClr val="accent5"/>
                </a:solidFill>
              </a:rPr>
              <a:t> </a:t>
            </a:r>
            <a:r>
              <a:rPr lang="nl-BE">
                <a:solidFill>
                  <a:schemeClr val="tx1"/>
                </a:solidFill>
              </a:rPr>
              <a:t>and the </a:t>
            </a:r>
            <a:r>
              <a:rPr lang="nl-BE" b="1">
                <a:solidFill>
                  <a:schemeClr val="accent5"/>
                </a:solidFill>
              </a:rPr>
              <a:t>level</a:t>
            </a:r>
            <a:r>
              <a:rPr lang="nl-BE">
                <a:solidFill>
                  <a:schemeClr val="tx1"/>
                </a:solidFill>
              </a:rPr>
              <a:t> of examination.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D2B6878C-0973-E24E-AFEA-2944D00906A0}"/>
              </a:ext>
            </a:extLst>
          </p:cNvPr>
          <p:cNvSpPr/>
          <p:nvPr/>
        </p:nvSpPr>
        <p:spPr>
          <a:xfrm>
            <a:off x="1089764" y="4020855"/>
            <a:ext cx="6601217" cy="463463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675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44958B8-57B6-4B37-8A18-D54A32EC2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9AD25495-E5E5-EB18-C73C-AA35ACB47A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138" y="488137"/>
            <a:ext cx="11227442" cy="588329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7E4A740-3A69-42A5-8AC0-3905D518F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83C010-53D7-404B-9300-DB1BAE1EA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13" name="Rounded Rectangle 21">
              <a:extLst>
                <a:ext uri="{FF2B5EF4-FFF2-40B4-BE49-F238E27FC236}">
                  <a16:creationId xmlns:a16="http://schemas.microsoft.com/office/drawing/2014/main" id="{DFC03671-D6D3-4BA9-AD3E-6ADE11D07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FD51935-8C23-4BCB-987B-F5AC9E3D9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5" name="Rounded Rectangle 27">
              <a:extLst>
                <a:ext uri="{FF2B5EF4-FFF2-40B4-BE49-F238E27FC236}">
                  <a16:creationId xmlns:a16="http://schemas.microsoft.com/office/drawing/2014/main" id="{72D5A197-23EF-4751-9E72-FEB79910E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DD7E4D1-EC3E-4109-9647-9E6652A92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8861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44958B8-57B6-4B37-8A18-D54A32EC2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08D8842-C815-0420-4969-C9B669DB67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" b="10808"/>
          <a:stretch/>
        </p:blipFill>
        <p:spPr>
          <a:xfrm>
            <a:off x="486138" y="488137"/>
            <a:ext cx="11227442" cy="588329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7E4A740-3A69-42A5-8AC0-3905D518F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83C010-53D7-404B-9300-DB1BAE1EA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13" name="Rounded Rectangle 21">
              <a:extLst>
                <a:ext uri="{FF2B5EF4-FFF2-40B4-BE49-F238E27FC236}">
                  <a16:creationId xmlns:a16="http://schemas.microsoft.com/office/drawing/2014/main" id="{DFC03671-D6D3-4BA9-AD3E-6ADE11D07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FD51935-8C23-4BCB-987B-F5AC9E3D9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5" name="Rounded Rectangle 27">
              <a:extLst>
                <a:ext uri="{FF2B5EF4-FFF2-40B4-BE49-F238E27FC236}">
                  <a16:creationId xmlns:a16="http://schemas.microsoft.com/office/drawing/2014/main" id="{72D5A197-23EF-4751-9E72-FEB79910E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DD7E4D1-EC3E-4109-9647-9E6652A92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513CF311-20FF-2390-1EE8-D6BD2590BA62}"/>
              </a:ext>
            </a:extLst>
          </p:cNvPr>
          <p:cNvSpPr txBox="1"/>
          <p:nvPr/>
        </p:nvSpPr>
        <p:spPr>
          <a:xfrm>
            <a:off x="248416" y="5709791"/>
            <a:ext cx="11691991" cy="1077218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200" b="1"/>
              <a:t>The </a:t>
            </a:r>
            <a:r>
              <a:rPr lang="nl-BE" sz="3200" b="1">
                <a:solidFill>
                  <a:schemeClr val="accent5"/>
                </a:solidFill>
              </a:rPr>
              <a:t>aim</a:t>
            </a:r>
            <a:r>
              <a:rPr lang="nl-BE" sz="3200" b="1"/>
              <a:t> of standard setting procedures is to </a:t>
            </a:r>
            <a:r>
              <a:rPr lang="nl-BE" sz="3200" b="1">
                <a:solidFill>
                  <a:schemeClr val="accent5"/>
                </a:solidFill>
              </a:rPr>
              <a:t>minimize such errors </a:t>
            </a:r>
            <a:r>
              <a:rPr lang="nl-BE" sz="3200" b="1"/>
              <a:t>while </a:t>
            </a:r>
            <a:r>
              <a:rPr lang="nl-BE" sz="3200" b="1">
                <a:solidFill>
                  <a:schemeClr val="accent5"/>
                </a:solidFill>
              </a:rPr>
              <a:t>accounting for the varying difficulty</a:t>
            </a:r>
            <a:r>
              <a:rPr lang="nl-BE" sz="3200" b="1"/>
              <a:t> of examinations</a:t>
            </a:r>
          </a:p>
        </p:txBody>
      </p:sp>
    </p:spTree>
    <p:extLst>
      <p:ext uri="{BB962C8B-B14F-4D97-AF65-F5344CB8AC3E}">
        <p14:creationId xmlns:p14="http://schemas.microsoft.com/office/powerpoint/2010/main" val="316944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5E66D3F-14EA-4BCD-819B-EEF581746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9D3EDE-CC3B-4573-A04B-26F32F1B2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00D0D4B-CC81-434D-B595-71AA69192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8047919-8C66-4EF3-9979-FB7112EB6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00195C4-7BCF-469C-A003-AC2F0D2F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EE82425-33CD-4CF1-9623-91BECE687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4" name="Titel 3">
            <a:extLst>
              <a:ext uri="{FF2B5EF4-FFF2-40B4-BE49-F238E27FC236}">
                <a16:creationId xmlns:a16="http://schemas.microsoft.com/office/drawing/2014/main" id="{C82CE74F-1312-40C4-790A-7130FD293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nl-BE">
                <a:solidFill>
                  <a:srgbClr val="262626"/>
                </a:solidFill>
              </a:rPr>
              <a:t>Take home messages</a:t>
            </a:r>
            <a:br>
              <a:rPr lang="nl-BE">
                <a:solidFill>
                  <a:srgbClr val="262626"/>
                </a:solidFill>
              </a:rPr>
            </a:br>
            <a:r>
              <a:rPr lang="nl-BE" sz="2700" i="1">
                <a:solidFill>
                  <a:srgbClr val="262626"/>
                </a:solidFill>
              </a:rPr>
              <a:t>(AMEE Guide)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5289D1-D3B7-4C53-823E-280A79C02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DE3E3B0-F846-9399-88E3-CA8F6C5497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93"/>
          <a:stretch/>
        </p:blipFill>
        <p:spPr>
          <a:xfrm>
            <a:off x="1673865" y="1410208"/>
            <a:ext cx="3354436" cy="385878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456CE10-0EE3-4503-ACF3-1D53A6FDB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432ADC0A-4D9F-564B-3623-4F25F562B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r>
              <a:rPr lang="nl-BE">
                <a:solidFill>
                  <a:srgbClr val="262626"/>
                </a:solidFill>
              </a:rPr>
              <a:t>Standards set for examinations </a:t>
            </a:r>
            <a:r>
              <a:rPr lang="nl-BE" b="1">
                <a:solidFill>
                  <a:schemeClr val="accent5"/>
                </a:solidFill>
              </a:rPr>
              <a:t>which certify competence </a:t>
            </a:r>
            <a:r>
              <a:rPr lang="nl-BE">
                <a:solidFill>
                  <a:srgbClr val="262626"/>
                </a:solidFill>
              </a:rPr>
              <a:t>should be </a:t>
            </a:r>
            <a:r>
              <a:rPr lang="nl-BE" b="1">
                <a:solidFill>
                  <a:schemeClr val="accent5"/>
                </a:solidFill>
              </a:rPr>
              <a:t>criterion-referenced</a:t>
            </a:r>
            <a:r>
              <a:rPr lang="nl-BE">
                <a:solidFill>
                  <a:srgbClr val="262626"/>
                </a:solidFill>
              </a:rPr>
              <a:t> rather than norm-referenced</a:t>
            </a:r>
          </a:p>
          <a:p>
            <a:r>
              <a:rPr lang="nl-BE">
                <a:solidFill>
                  <a:srgbClr val="262626"/>
                </a:solidFill>
              </a:rPr>
              <a:t>All standard setting methods involve </a:t>
            </a:r>
            <a:r>
              <a:rPr lang="nl-BE" b="1">
                <a:solidFill>
                  <a:schemeClr val="accent5"/>
                </a:solidFill>
              </a:rPr>
              <a:t>judgment</a:t>
            </a:r>
            <a:r>
              <a:rPr lang="nl-BE">
                <a:solidFill>
                  <a:srgbClr val="262626"/>
                </a:solidFill>
              </a:rPr>
              <a:t>, with the possibility of false positive and false negative </a:t>
            </a:r>
            <a:r>
              <a:rPr lang="nl-BE" b="1">
                <a:solidFill>
                  <a:schemeClr val="accent5"/>
                </a:solidFill>
              </a:rPr>
              <a:t>errors around the cut-off point</a:t>
            </a:r>
          </a:p>
        </p:txBody>
      </p:sp>
    </p:spTree>
    <p:extLst>
      <p:ext uri="{BB962C8B-B14F-4D97-AF65-F5344CB8AC3E}">
        <p14:creationId xmlns:p14="http://schemas.microsoft.com/office/powerpoint/2010/main" val="3587281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5E66D3F-14EA-4BCD-819B-EEF581746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9D3EDE-CC3B-4573-A04B-26F32F1B2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00D0D4B-CC81-434D-B595-71AA69192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8047919-8C66-4EF3-9979-FB7112EB6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00195C4-7BCF-469C-A003-AC2F0D2F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EE82425-33CD-4CF1-9623-91BECE687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4" name="Titel 3">
            <a:extLst>
              <a:ext uri="{FF2B5EF4-FFF2-40B4-BE49-F238E27FC236}">
                <a16:creationId xmlns:a16="http://schemas.microsoft.com/office/drawing/2014/main" id="{C82CE74F-1312-40C4-790A-7130FD293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nl-BE">
                <a:solidFill>
                  <a:srgbClr val="262626"/>
                </a:solidFill>
              </a:rPr>
              <a:t>Take home messages</a:t>
            </a:r>
            <a:br>
              <a:rPr lang="nl-BE">
                <a:solidFill>
                  <a:srgbClr val="262626"/>
                </a:solidFill>
              </a:rPr>
            </a:br>
            <a:r>
              <a:rPr lang="nl-BE" sz="2700" i="1">
                <a:solidFill>
                  <a:srgbClr val="262626"/>
                </a:solidFill>
              </a:rPr>
              <a:t>(AMEE Guide)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5289D1-D3B7-4C53-823E-280A79C02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456CE10-0EE3-4503-ACF3-1D53A6FDB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432ADC0A-4D9F-564B-3623-4F25F562B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1" y="2569458"/>
            <a:ext cx="5004945" cy="3318936"/>
          </a:xfrm>
        </p:spPr>
        <p:txBody>
          <a:bodyPr>
            <a:noAutofit/>
          </a:bodyPr>
          <a:lstStyle/>
          <a:p>
            <a:r>
              <a:rPr lang="nl-BE">
                <a:solidFill>
                  <a:srgbClr val="262626"/>
                </a:solidFill>
              </a:rPr>
              <a:t>The </a:t>
            </a:r>
            <a:r>
              <a:rPr lang="nl-BE" b="1">
                <a:solidFill>
                  <a:schemeClr val="accent5"/>
                </a:solidFill>
              </a:rPr>
              <a:t>degree of error</a:t>
            </a:r>
            <a:r>
              <a:rPr lang="nl-BE">
                <a:solidFill>
                  <a:schemeClr val="accent5"/>
                </a:solidFill>
              </a:rPr>
              <a:t> </a:t>
            </a:r>
            <a:r>
              <a:rPr lang="nl-BE">
                <a:solidFill>
                  <a:srgbClr val="262626"/>
                </a:solidFill>
              </a:rPr>
              <a:t>can be </a:t>
            </a:r>
            <a:r>
              <a:rPr lang="nl-BE" b="1">
                <a:solidFill>
                  <a:schemeClr val="accent5"/>
                </a:solidFill>
              </a:rPr>
              <a:t>substantially reduced</a:t>
            </a:r>
            <a:r>
              <a:rPr lang="nl-BE">
                <a:solidFill>
                  <a:schemeClr val="accent5"/>
                </a:solidFill>
              </a:rPr>
              <a:t> </a:t>
            </a:r>
            <a:r>
              <a:rPr lang="nl-BE">
                <a:solidFill>
                  <a:srgbClr val="262626"/>
                </a:solidFill>
              </a:rPr>
              <a:t>by the </a:t>
            </a:r>
            <a:r>
              <a:rPr lang="nl-BE" b="1">
                <a:solidFill>
                  <a:schemeClr val="accent5"/>
                </a:solidFill>
              </a:rPr>
              <a:t>proper selection</a:t>
            </a:r>
            <a:r>
              <a:rPr lang="nl-BE">
                <a:solidFill>
                  <a:srgbClr val="262626"/>
                </a:solidFill>
              </a:rPr>
              <a:t>, </a:t>
            </a:r>
            <a:r>
              <a:rPr lang="nl-BE" b="1">
                <a:solidFill>
                  <a:schemeClr val="accent5"/>
                </a:solidFill>
              </a:rPr>
              <a:t>training</a:t>
            </a:r>
            <a:r>
              <a:rPr lang="nl-BE">
                <a:solidFill>
                  <a:srgbClr val="262626"/>
                </a:solidFill>
              </a:rPr>
              <a:t> and </a:t>
            </a:r>
            <a:r>
              <a:rPr lang="nl-BE" b="1">
                <a:solidFill>
                  <a:schemeClr val="accent5"/>
                </a:solidFill>
              </a:rPr>
              <a:t>monitoring</a:t>
            </a:r>
            <a:r>
              <a:rPr lang="nl-BE">
                <a:solidFill>
                  <a:srgbClr val="262626"/>
                </a:solidFill>
              </a:rPr>
              <a:t> of judges</a:t>
            </a:r>
          </a:p>
          <a:p>
            <a:r>
              <a:rPr lang="nl-BE">
                <a:solidFill>
                  <a:srgbClr val="262626"/>
                </a:solidFill>
              </a:rPr>
              <a:t>While several standard setting methods are available, the </a:t>
            </a:r>
            <a:r>
              <a:rPr lang="nl-BE" b="1">
                <a:solidFill>
                  <a:schemeClr val="accent5"/>
                </a:solidFill>
              </a:rPr>
              <a:t>Angoff method</a:t>
            </a:r>
            <a:r>
              <a:rPr lang="nl-BE">
                <a:solidFill>
                  <a:srgbClr val="262626"/>
                </a:solidFill>
              </a:rPr>
              <a:t> is the </a:t>
            </a:r>
            <a:r>
              <a:rPr lang="nl-BE" b="1">
                <a:solidFill>
                  <a:schemeClr val="accent5"/>
                </a:solidFill>
              </a:rPr>
              <a:t>most popular</a:t>
            </a:r>
            <a:r>
              <a:rPr lang="nl-BE">
                <a:solidFill>
                  <a:srgbClr val="262626"/>
                </a:solidFill>
              </a:rPr>
              <a:t>, though the </a:t>
            </a:r>
            <a:r>
              <a:rPr lang="nl-BE" b="1">
                <a:solidFill>
                  <a:schemeClr val="accent5"/>
                </a:solidFill>
              </a:rPr>
              <a:t>flexibility</a:t>
            </a:r>
            <a:r>
              <a:rPr lang="nl-BE">
                <a:solidFill>
                  <a:srgbClr val="262626"/>
                </a:solidFill>
              </a:rPr>
              <a:t> afforded by the </a:t>
            </a:r>
            <a:r>
              <a:rPr lang="nl-BE" b="1">
                <a:solidFill>
                  <a:schemeClr val="accent5"/>
                </a:solidFill>
              </a:rPr>
              <a:t>Hofstee method</a:t>
            </a:r>
            <a:r>
              <a:rPr lang="nl-BE">
                <a:solidFill>
                  <a:srgbClr val="262626"/>
                </a:solidFill>
              </a:rPr>
              <a:t>, is more acceptable</a:t>
            </a:r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63E8E9D2-7F0D-5CB8-F554-E71386579A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3212" y="1322248"/>
            <a:ext cx="3556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936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5E66D3F-14EA-4BCD-819B-EEF581746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9D3EDE-CC3B-4573-A04B-26F32F1B2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00D0D4B-CC81-434D-B595-71AA69192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8047919-8C66-4EF3-9979-FB7112EB6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00195C4-7BCF-469C-A003-AC2F0D2F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EE82425-33CD-4CF1-9623-91BECE687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4" name="Titel 3">
            <a:extLst>
              <a:ext uri="{FF2B5EF4-FFF2-40B4-BE49-F238E27FC236}">
                <a16:creationId xmlns:a16="http://schemas.microsoft.com/office/drawing/2014/main" id="{C82CE74F-1312-40C4-790A-7130FD293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nl-BE">
                <a:solidFill>
                  <a:srgbClr val="262626"/>
                </a:solidFill>
              </a:rPr>
              <a:t>Take home messages</a:t>
            </a:r>
            <a:br>
              <a:rPr lang="nl-BE">
                <a:solidFill>
                  <a:srgbClr val="262626"/>
                </a:solidFill>
              </a:rPr>
            </a:br>
            <a:r>
              <a:rPr lang="nl-BE" sz="2700" i="1">
                <a:solidFill>
                  <a:srgbClr val="262626"/>
                </a:solidFill>
              </a:rPr>
              <a:t>(AMEE Guide)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5289D1-D3B7-4C53-823E-280A79C02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456CE10-0EE3-4503-ACF3-1D53A6FDB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432ADC0A-4D9F-564B-3623-4F25F562B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1" y="2569458"/>
            <a:ext cx="5004945" cy="3318936"/>
          </a:xfrm>
        </p:spPr>
        <p:txBody>
          <a:bodyPr>
            <a:noAutofit/>
          </a:bodyPr>
          <a:lstStyle/>
          <a:p>
            <a:r>
              <a:rPr lang="nl-BE">
                <a:solidFill>
                  <a:srgbClr val="262626"/>
                </a:solidFill>
              </a:rPr>
              <a:t>Studies directed towards </a:t>
            </a:r>
            <a:r>
              <a:rPr lang="nl-BE" b="1">
                <a:solidFill>
                  <a:schemeClr val="accent5"/>
                </a:solidFill>
              </a:rPr>
              <a:t>validation</a:t>
            </a:r>
            <a:r>
              <a:rPr lang="nl-BE">
                <a:solidFill>
                  <a:srgbClr val="262626"/>
                </a:solidFill>
              </a:rPr>
              <a:t> of the method used should be undertaken in the </a:t>
            </a:r>
            <a:r>
              <a:rPr lang="nl-BE" b="1">
                <a:solidFill>
                  <a:schemeClr val="accent5"/>
                </a:solidFill>
              </a:rPr>
              <a:t>initial stages</a:t>
            </a:r>
            <a:r>
              <a:rPr lang="nl-BE">
                <a:solidFill>
                  <a:schemeClr val="accent5"/>
                </a:solidFill>
              </a:rPr>
              <a:t> </a:t>
            </a:r>
            <a:r>
              <a:rPr lang="nl-BE">
                <a:solidFill>
                  <a:srgbClr val="262626"/>
                </a:solidFill>
              </a:rPr>
              <a:t>of its use, so that the method can be </a:t>
            </a:r>
            <a:r>
              <a:rPr lang="nl-BE" b="1">
                <a:solidFill>
                  <a:schemeClr val="accent5"/>
                </a:solidFill>
              </a:rPr>
              <a:t>defended on scientific grounds</a:t>
            </a:r>
            <a:endParaRPr lang="nl-BE">
              <a:solidFill>
                <a:schemeClr val="accent5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F465A17-9FDA-B9DA-99E2-0C2B6E06D6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0980" y="1345005"/>
            <a:ext cx="2908909" cy="416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90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5E66D3F-14EA-4BCD-819B-EEF581746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9D3EDE-CC3B-4573-A04B-26F32F1B2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00D0D4B-CC81-434D-B595-71AA69192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8047919-8C66-4EF3-9979-FB7112EB6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00195C4-7BCF-469C-A003-AC2F0D2F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EE82425-33CD-4CF1-9623-91BECE687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4" name="Titel 3">
            <a:extLst>
              <a:ext uri="{FF2B5EF4-FFF2-40B4-BE49-F238E27FC236}">
                <a16:creationId xmlns:a16="http://schemas.microsoft.com/office/drawing/2014/main" id="{C82CE74F-1312-40C4-790A-7130FD293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nl-BE">
                <a:solidFill>
                  <a:srgbClr val="262626"/>
                </a:solidFill>
              </a:rPr>
              <a:t>Take home messages</a:t>
            </a:r>
            <a:br>
              <a:rPr lang="nl-BE">
                <a:solidFill>
                  <a:srgbClr val="262626"/>
                </a:solidFill>
              </a:rPr>
            </a:br>
            <a:r>
              <a:rPr lang="nl-BE" sz="2700" i="1">
                <a:solidFill>
                  <a:srgbClr val="262626"/>
                </a:solidFill>
              </a:rPr>
              <a:t>(AMEE Guide)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5289D1-D3B7-4C53-823E-280A79C02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456CE10-0EE3-4503-ACF3-1D53A6FDB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432ADC0A-4D9F-564B-3623-4F25F562B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1" y="2569458"/>
            <a:ext cx="5004945" cy="3318936"/>
          </a:xfrm>
        </p:spPr>
        <p:txBody>
          <a:bodyPr>
            <a:noAutofit/>
          </a:bodyPr>
          <a:lstStyle/>
          <a:p>
            <a:r>
              <a:rPr lang="nl-BE">
                <a:solidFill>
                  <a:schemeClr val="tx1"/>
                </a:solidFill>
              </a:rPr>
              <a:t>Standards </a:t>
            </a:r>
            <a:r>
              <a:rPr lang="nl-BE" b="1">
                <a:solidFill>
                  <a:schemeClr val="accent5"/>
                </a:solidFill>
              </a:rPr>
              <a:t>can be maintained </a:t>
            </a:r>
            <a:r>
              <a:rPr lang="nl-BE">
                <a:solidFill>
                  <a:schemeClr val="tx1"/>
                </a:solidFill>
              </a:rPr>
              <a:t>by test equating methods using “</a:t>
            </a:r>
            <a:r>
              <a:rPr lang="nl-BE" b="1">
                <a:solidFill>
                  <a:schemeClr val="accent5"/>
                </a:solidFill>
              </a:rPr>
              <a:t>marker questions</a:t>
            </a:r>
            <a:r>
              <a:rPr lang="nl-BE">
                <a:solidFill>
                  <a:schemeClr val="tx1"/>
                </a:solidFill>
              </a:rPr>
              <a:t>” from previous examinations to </a:t>
            </a:r>
            <a:r>
              <a:rPr lang="nl-BE" b="1">
                <a:solidFill>
                  <a:schemeClr val="accent5"/>
                </a:solidFill>
              </a:rPr>
              <a:t>determine the relative difficulty</a:t>
            </a:r>
            <a:r>
              <a:rPr lang="nl-BE">
                <a:solidFill>
                  <a:schemeClr val="tx1"/>
                </a:solidFill>
              </a:rPr>
              <a:t> of each examination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BF8BFF4-EEB5-62FB-5A2C-71F612055F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661" y="1486512"/>
            <a:ext cx="4190737" cy="388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052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Organisch</Template>
  <TotalTime>482</TotalTime>
  <Words>2559</Words>
  <Application>Microsoft Macintosh PowerPoint</Application>
  <PresentationFormat>Breedbeeld</PresentationFormat>
  <Paragraphs>154</Paragraphs>
  <Slides>42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42</vt:i4>
      </vt:variant>
    </vt:vector>
  </HeadingPairs>
  <TitlesOfParts>
    <vt:vector size="45" baseType="lpstr">
      <vt:lpstr>Arial</vt:lpstr>
      <vt:lpstr>Garamond</vt:lpstr>
      <vt:lpstr>Organisch</vt:lpstr>
      <vt:lpstr>Standard setting methodology</vt:lpstr>
      <vt:lpstr>PowerPoint-presentatie</vt:lpstr>
      <vt:lpstr>What is standard setting?</vt:lpstr>
      <vt:lpstr>Standard setting involves human judgment</vt:lpstr>
      <vt:lpstr>PowerPoint-presentatie</vt:lpstr>
      <vt:lpstr>Take home messages (AMEE Guide)</vt:lpstr>
      <vt:lpstr>Take home messages (AMEE Guide)</vt:lpstr>
      <vt:lpstr>Take home messages (AMEE Guide)</vt:lpstr>
      <vt:lpstr>Take home messages (AMEE Guide)</vt:lpstr>
      <vt:lpstr>Take home messages (AMEE Guide)</vt:lpstr>
      <vt:lpstr>Standard setting methods</vt:lpstr>
      <vt:lpstr>Standard setting methods</vt:lpstr>
      <vt:lpstr>Standard setting methodologies</vt:lpstr>
      <vt:lpstr>Set proportions method</vt:lpstr>
      <vt:lpstr>SD from mean method</vt:lpstr>
      <vt:lpstr>SD from mean method</vt:lpstr>
      <vt:lpstr>Cohen’s method</vt:lpstr>
      <vt:lpstr>Cohen’s method</vt:lpstr>
      <vt:lpstr>Borderline group method Livingston S.A., Zieky M.J. (1982). Passing scores: a manual for setting standards of performance on educational and occupational tests. Princeton, NJ: Educational Testing Service</vt:lpstr>
      <vt:lpstr>Borderline group method Livingston S.A., Zieky M.J. (1982). Passing scores: a manual for setting standards of performance on educational and occupational tests. Princeton, NJ: Educational Testing Service</vt:lpstr>
      <vt:lpstr>Contrasting groups method Livingston S.A., Zieky M.J. (1982). Passing scores: a manual for setting standards of performance on educational and occupational tests. Princeton, NJ: Educational Testing Service</vt:lpstr>
      <vt:lpstr>Contrasting groups method Livingston S.A., Zieky M.J. (1982). Passing scores: a manual for setting standards of performance on educational and occupational tests. Princeton, NJ: Educational Testing Service</vt:lpstr>
      <vt:lpstr>Fixed standard method</vt:lpstr>
      <vt:lpstr>Nedelsky method (1954) Nedelsky L. (1954). Absolute grading standards for objective tests. Educational and Psychological Measurement 14: 3-19</vt:lpstr>
      <vt:lpstr>Nedelsky method (1954) Nedelsky L. (1954). Absolute grading standards for objective tests. Educational and Psychological Measurement 14: 3-19</vt:lpstr>
      <vt:lpstr>Angoff method (1971) Angoff W.H. (1971). Scales, norms and equivalent scores. In: Thorndike R.L. Educational Measurement (2nd edition), pages 508-600, Washington DC: American Council on Education</vt:lpstr>
      <vt:lpstr>Angoff method (1971) Angoff W.H. (1971). Scales, norms and equivalent scores. In: Thorndike R.L. Educational Measurement (2nd edition), pages 508-600, Washington DC: American Council on Education</vt:lpstr>
      <vt:lpstr>Ebel method (1972) Ebel R.L. (1972). Essentials of Educational Measurement. Englewood Cliffs, N.J.: Prentice-Hall</vt:lpstr>
      <vt:lpstr>Ebel method (1972) Ebel R.L. (1972). Essentials of Educational Measurement. Englewood Cliffs, N.J.: Prentice-Hall</vt:lpstr>
      <vt:lpstr>Conclusion regarding criterion-referenced methods</vt:lpstr>
      <vt:lpstr>Rationale of compromise methods</vt:lpstr>
      <vt:lpstr>2-step procedure of compromise methods</vt:lpstr>
      <vt:lpstr>PowerPoint-presentatie</vt:lpstr>
      <vt:lpstr>Hofstee method (1983) Hofstee W.K.B. (1983). The case for compromise in educational selection and grading. In: On Educational Testing. Anderson S.B., Helmick J.S., editors, San Francisco: Jossey-Bass, pages 109-127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General conclusions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setting methodology</dc:title>
  <dc:creator>Danny Mathysen</dc:creator>
  <cp:lastModifiedBy>Danny Mathysen</cp:lastModifiedBy>
  <cp:revision>15</cp:revision>
  <dcterms:created xsi:type="dcterms:W3CDTF">2022-12-01T08:15:17Z</dcterms:created>
  <dcterms:modified xsi:type="dcterms:W3CDTF">2022-12-08T14:02:44Z</dcterms:modified>
</cp:coreProperties>
</file>