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4" r:id="rId3"/>
    <p:sldId id="298" r:id="rId4"/>
    <p:sldId id="302" r:id="rId5"/>
    <p:sldId id="299" r:id="rId6"/>
    <p:sldId id="278" r:id="rId7"/>
    <p:sldId id="259" r:id="rId8"/>
    <p:sldId id="261" r:id="rId9"/>
    <p:sldId id="300" r:id="rId10"/>
    <p:sldId id="296" r:id="rId11"/>
    <p:sldId id="301" r:id="rId12"/>
    <p:sldId id="297" r:id="rId13"/>
    <p:sldId id="305" r:id="rId14"/>
    <p:sldId id="303" r:id="rId15"/>
    <p:sldId id="30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EB1C"/>
    <a:srgbClr val="13FF0D"/>
    <a:srgbClr val="23FF1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86384"/>
  </p:normalViewPr>
  <p:slideViewPr>
    <p:cSldViewPr snapToGrid="0">
      <p:cViewPr varScale="1">
        <p:scale>
          <a:sx n="109" d="100"/>
          <a:sy n="109" d="100"/>
        </p:scale>
        <p:origin x="216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CE83E-0877-40DC-B7EF-BEEFF31A4574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46FB7-615F-4DE1-B2D4-EF7156EABAE7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26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06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26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15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75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61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28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55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79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24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C44D-684E-434E-8934-8BC3A4AD08B1}" type="datetimeFigureOut">
              <a:rPr lang="it-IT" smtClean="0"/>
              <a:pPr/>
              <a:t>21/10/21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082B-CC0D-4F6F-9DC7-C954053DE1EA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07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1.e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1013" y="1022383"/>
            <a:ext cx="9899938" cy="95676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Update ETR </a:t>
            </a:r>
            <a:r>
              <a:rPr lang="fr-FR" dirty="0" err="1"/>
              <a:t>Angiology</a:t>
            </a:r>
            <a:r>
              <a:rPr lang="fr-FR" dirty="0"/>
              <a:t>/</a:t>
            </a:r>
            <a:r>
              <a:rPr lang="fr-FR" dirty="0" err="1"/>
              <a:t>Vascular</a:t>
            </a:r>
            <a:r>
              <a:rPr lang="fr-FR" dirty="0"/>
              <a:t> </a:t>
            </a:r>
            <a:r>
              <a:rPr lang="fr-FR" dirty="0" err="1"/>
              <a:t>Medicine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11482" y="2544328"/>
            <a:ext cx="8478259" cy="4351338"/>
          </a:xfrm>
        </p:spPr>
        <p:txBody>
          <a:bodyPr/>
          <a:lstStyle/>
          <a:p>
            <a:pPr algn="ctr">
              <a:buNone/>
            </a:pPr>
            <a:r>
              <a:rPr lang="fr-FR" i="1" dirty="0"/>
              <a:t>Jean-Claude </a:t>
            </a:r>
            <a:r>
              <a:rPr lang="fr-FR" i="1" dirty="0" err="1"/>
              <a:t>Wautrecht</a:t>
            </a:r>
            <a:r>
              <a:rPr lang="fr-FR" i="1" dirty="0"/>
              <a:t> </a:t>
            </a:r>
          </a:p>
          <a:p>
            <a:pPr algn="ctr">
              <a:buNone/>
            </a:pPr>
            <a:r>
              <a:rPr lang="fr-FR" i="1" dirty="0"/>
              <a:t>Dan-Mircea </a:t>
            </a:r>
            <a:r>
              <a:rPr lang="fr-FR" i="1" dirty="0" err="1"/>
              <a:t>Olinic</a:t>
            </a:r>
            <a:endParaRPr lang="fr-FR" i="1" dirty="0"/>
          </a:p>
          <a:p>
            <a:pPr algn="ctr">
              <a:buNone/>
            </a:pPr>
            <a:r>
              <a:rPr lang="fr-FR" i="1" dirty="0" err="1"/>
              <a:t>Mariella</a:t>
            </a:r>
            <a:r>
              <a:rPr lang="fr-FR" i="1" dirty="0"/>
              <a:t> </a:t>
            </a:r>
            <a:r>
              <a:rPr lang="fr-FR" i="1" dirty="0" err="1"/>
              <a:t>Catalano</a:t>
            </a:r>
            <a:endParaRPr lang="fr-FR" i="1" dirty="0"/>
          </a:p>
          <a:p>
            <a:pPr algn="ctr">
              <a:buNone/>
            </a:pPr>
            <a:endParaRPr lang="fr-FR" i="1" dirty="0"/>
          </a:p>
          <a:p>
            <a:pPr algn="ctr">
              <a:buNone/>
            </a:pPr>
            <a:r>
              <a:rPr lang="fr-FR" dirty="0"/>
              <a:t>Limassol</a:t>
            </a:r>
          </a:p>
          <a:p>
            <a:pPr algn="ctr">
              <a:buNone/>
            </a:pPr>
            <a:r>
              <a:rPr lang="fr-FR" dirty="0"/>
              <a:t>UEMS </a:t>
            </a:r>
            <a:r>
              <a:rPr lang="fr-FR" dirty="0" err="1"/>
              <a:t>Advisory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22 </a:t>
            </a:r>
            <a:r>
              <a:rPr lang="fr-FR" dirty="0" err="1"/>
              <a:t>Oct</a:t>
            </a:r>
            <a:r>
              <a:rPr lang="fr-FR" dirty="0"/>
              <a:t> 2021</a:t>
            </a:r>
          </a:p>
          <a:p>
            <a:pPr algn="ctr">
              <a:buNone/>
            </a:pPr>
            <a:r>
              <a:rPr lang="fr-FR" dirty="0"/>
              <a:t>UEMS Council 23 </a:t>
            </a:r>
            <a:r>
              <a:rPr lang="fr-FR" dirty="0" err="1"/>
              <a:t>Oct</a:t>
            </a:r>
            <a:r>
              <a:rPr lang="fr-FR" dirty="0"/>
              <a:t> 2021</a:t>
            </a:r>
          </a:p>
          <a:p>
            <a:pPr algn="ctr">
              <a:buNone/>
            </a:pPr>
            <a:r>
              <a:rPr lang="fr-FR" i="1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31E30C-73F0-9E43-82D9-25A23C2E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785761"/>
            <a:ext cx="10515600" cy="5286477"/>
          </a:xfrm>
        </p:spPr>
        <p:txBody>
          <a:bodyPr>
            <a:normAutofit fontScale="25000" lnSpcReduction="20000"/>
          </a:bodyPr>
          <a:lstStyle/>
          <a:p>
            <a:r>
              <a:rPr lang="sk-SK" sz="9800" b="1" dirty="0"/>
              <a:t>2.1. </a:t>
            </a:r>
            <a:r>
              <a:rPr lang="sk-SK" sz="9800" b="1" dirty="0" err="1"/>
              <a:t>Composition</a:t>
            </a:r>
            <a:r>
              <a:rPr lang="sk-SK" sz="9800" b="1" dirty="0"/>
              <a:t> and </a:t>
            </a:r>
            <a:r>
              <a:rPr lang="sk-SK" sz="9800" b="1" dirty="0" err="1"/>
              <a:t>duration</a:t>
            </a:r>
            <a:r>
              <a:rPr lang="sk-SK" sz="9800" b="1" dirty="0"/>
              <a:t> of </a:t>
            </a:r>
            <a:r>
              <a:rPr lang="sk-SK" sz="9800" b="1" dirty="0" err="1"/>
              <a:t>training</a:t>
            </a:r>
            <a:r>
              <a:rPr lang="sk-SK" sz="9800" b="1" dirty="0"/>
              <a:t> </a:t>
            </a:r>
            <a:endParaRPr lang="fr-BE" sz="9800" dirty="0"/>
          </a:p>
          <a:p>
            <a:pPr marL="0" indent="0">
              <a:buNone/>
            </a:pPr>
            <a:r>
              <a:rPr lang="sk-SK" sz="9800" dirty="0" err="1"/>
              <a:t>European</a:t>
            </a:r>
            <a:r>
              <a:rPr lang="sk-SK" sz="9800" dirty="0"/>
              <a:t> </a:t>
            </a:r>
            <a:r>
              <a:rPr lang="sk-SK" sz="9800" dirty="0" err="1"/>
              <a:t>Core</a:t>
            </a:r>
            <a:r>
              <a:rPr lang="sk-SK" sz="9800" dirty="0"/>
              <a:t> Curriculum </a:t>
            </a:r>
            <a:r>
              <a:rPr lang="sk-SK" sz="9800" dirty="0" err="1"/>
              <a:t>could</a:t>
            </a:r>
            <a:r>
              <a:rPr lang="sk-SK" sz="9800" dirty="0"/>
              <a:t> </a:t>
            </a:r>
            <a:r>
              <a:rPr lang="sk-SK" sz="9800" dirty="0" err="1"/>
              <a:t>be</a:t>
            </a:r>
            <a:r>
              <a:rPr lang="sk-SK" sz="9800" dirty="0"/>
              <a:t> </a:t>
            </a:r>
            <a:r>
              <a:rPr lang="sk-SK" sz="9800" dirty="0" err="1"/>
              <a:t>considered</a:t>
            </a:r>
            <a:r>
              <a:rPr lang="sk-SK" sz="9800" dirty="0"/>
              <a:t> </a:t>
            </a:r>
            <a:r>
              <a:rPr lang="sk-SK" sz="9800" dirty="0" err="1"/>
              <a:t>for</a:t>
            </a:r>
            <a:r>
              <a:rPr lang="sk-SK" sz="9800" dirty="0"/>
              <a:t> </a:t>
            </a:r>
            <a:r>
              <a:rPr lang="sk-SK" sz="9800" dirty="0" err="1"/>
              <a:t>the</a:t>
            </a:r>
            <a:r>
              <a:rPr lang="sk-SK" sz="9800" dirty="0"/>
              <a:t> </a:t>
            </a:r>
            <a:r>
              <a:rPr lang="sk-SK" sz="9800" dirty="0" err="1"/>
              <a:t>basic</a:t>
            </a:r>
            <a:r>
              <a:rPr lang="sk-SK" sz="9800" dirty="0"/>
              <a:t> </a:t>
            </a:r>
            <a:r>
              <a:rPr lang="sk-SK" sz="9800" dirty="0" err="1"/>
              <a:t>content</a:t>
            </a:r>
            <a:r>
              <a:rPr lang="sk-SK" sz="9800" dirty="0"/>
              <a:t> of </a:t>
            </a:r>
            <a:r>
              <a:rPr lang="sk-SK" sz="9800" dirty="0" err="1"/>
              <a:t>the</a:t>
            </a:r>
            <a:endParaRPr lang="sk-SK" sz="9800" dirty="0"/>
          </a:p>
          <a:p>
            <a:pPr marL="0" indent="0">
              <a:buNone/>
            </a:pPr>
            <a:r>
              <a:rPr lang="sk-SK" sz="9800" dirty="0" err="1"/>
              <a:t>national</a:t>
            </a:r>
            <a:r>
              <a:rPr lang="sk-SK" sz="9800" dirty="0"/>
              <a:t> </a:t>
            </a:r>
            <a:r>
              <a:rPr lang="sk-SK" sz="9800" dirty="0" err="1"/>
              <a:t>training</a:t>
            </a:r>
            <a:r>
              <a:rPr lang="sk-SK" sz="9800" dirty="0"/>
              <a:t> </a:t>
            </a:r>
            <a:r>
              <a:rPr lang="sk-SK" sz="9800" dirty="0" err="1"/>
              <a:t>programme</a:t>
            </a:r>
            <a:r>
              <a:rPr lang="sk-SK" sz="9800" dirty="0"/>
              <a:t>. </a:t>
            </a:r>
            <a:endParaRPr lang="fr-BE" sz="9800" dirty="0"/>
          </a:p>
          <a:p>
            <a:pPr marL="0" indent="0">
              <a:buNone/>
            </a:pPr>
            <a:r>
              <a:rPr lang="sk-SK" sz="9800" dirty="0"/>
              <a:t>    </a:t>
            </a:r>
            <a:r>
              <a:rPr lang="sk-SK" sz="9800" dirty="0" err="1"/>
              <a:t>The</a:t>
            </a:r>
            <a:r>
              <a:rPr lang="sk-SK" sz="9800" dirty="0"/>
              <a:t> </a:t>
            </a:r>
            <a:r>
              <a:rPr lang="sk-SK" sz="9800" dirty="0" err="1"/>
              <a:t>Core</a:t>
            </a:r>
            <a:r>
              <a:rPr lang="sk-SK" sz="9800" dirty="0"/>
              <a:t> Curriculum </a:t>
            </a:r>
            <a:r>
              <a:rPr lang="sk-SK" sz="9800" b="1" dirty="0" err="1"/>
              <a:t>recommends</a:t>
            </a:r>
            <a:r>
              <a:rPr lang="sk-SK" sz="9800" dirty="0"/>
              <a:t> </a:t>
            </a:r>
            <a:r>
              <a:rPr lang="sk-SK" sz="9800" b="1" dirty="0"/>
              <a:t>at </a:t>
            </a:r>
            <a:r>
              <a:rPr lang="sk-SK" sz="9800" b="1" dirty="0" err="1"/>
              <a:t>least</a:t>
            </a:r>
            <a:r>
              <a:rPr lang="sk-SK" sz="9800" b="1" dirty="0"/>
              <a:t> 5 </a:t>
            </a:r>
            <a:r>
              <a:rPr lang="sk-SK" sz="9800" b="1" dirty="0" err="1"/>
              <a:t>certified</a:t>
            </a:r>
            <a:r>
              <a:rPr lang="sk-SK" sz="9800" b="1" dirty="0"/>
              <a:t> </a:t>
            </a:r>
            <a:r>
              <a:rPr lang="sk-SK" sz="9800" b="1" dirty="0" err="1"/>
              <a:t>years</a:t>
            </a:r>
            <a:r>
              <a:rPr lang="sk-SK" sz="9800" b="1" dirty="0"/>
              <a:t> of </a:t>
            </a:r>
            <a:r>
              <a:rPr lang="sk-SK" sz="9800" b="1" dirty="0" err="1"/>
              <a:t>training</a:t>
            </a:r>
            <a:r>
              <a:rPr lang="sk-SK" sz="9800" dirty="0"/>
              <a:t>.</a:t>
            </a:r>
            <a:endParaRPr lang="fr-BE" sz="9800" dirty="0"/>
          </a:p>
          <a:p>
            <a:pPr marL="0" indent="0">
              <a:buNone/>
            </a:pPr>
            <a:r>
              <a:rPr lang="en-GB" sz="9800" dirty="0"/>
              <a:t>    Training consists of: </a:t>
            </a:r>
            <a:endParaRPr lang="fr-BE" sz="9800" dirty="0"/>
          </a:p>
          <a:p>
            <a:pPr marL="0" lvl="0" indent="0">
              <a:buNone/>
            </a:pPr>
            <a:r>
              <a:rPr lang="sk-SK" sz="9800" dirty="0"/>
              <a:t>        At </a:t>
            </a:r>
            <a:r>
              <a:rPr lang="sk-SK" sz="9800" dirty="0" err="1"/>
              <a:t>least</a:t>
            </a:r>
            <a:r>
              <a:rPr lang="sk-SK" sz="9800" dirty="0"/>
              <a:t> 2 </a:t>
            </a:r>
            <a:r>
              <a:rPr lang="sk-SK" sz="9800" dirty="0" err="1"/>
              <a:t>years</a:t>
            </a:r>
            <a:r>
              <a:rPr lang="sk-SK" sz="9800" dirty="0"/>
              <a:t> </a:t>
            </a:r>
            <a:r>
              <a:rPr lang="sk-SK" sz="9800" dirty="0" err="1"/>
              <a:t>Common</a:t>
            </a:r>
            <a:r>
              <a:rPr lang="sk-SK" sz="9800" dirty="0"/>
              <a:t> </a:t>
            </a:r>
            <a:r>
              <a:rPr lang="sk-SK" sz="9800" dirty="0" err="1"/>
              <a:t>Medical</a:t>
            </a:r>
            <a:r>
              <a:rPr lang="sk-SK" sz="9800" dirty="0"/>
              <a:t> </a:t>
            </a:r>
            <a:r>
              <a:rPr lang="sk-SK" sz="9800" dirty="0" err="1"/>
              <a:t>Trunk</a:t>
            </a:r>
            <a:r>
              <a:rPr lang="sk-SK" sz="9800" dirty="0"/>
              <a:t> </a:t>
            </a:r>
            <a:r>
              <a:rPr lang="sk-SK" sz="9800" dirty="0" err="1"/>
              <a:t>training</a:t>
            </a:r>
            <a:r>
              <a:rPr lang="sk-SK" sz="9800" dirty="0"/>
              <a:t> or a </a:t>
            </a:r>
            <a:r>
              <a:rPr lang="sk-SK" sz="9800" dirty="0" err="1"/>
              <a:t>previously</a:t>
            </a:r>
            <a:r>
              <a:rPr lang="sk-SK" sz="9800" dirty="0"/>
              <a:t> </a:t>
            </a:r>
            <a:r>
              <a:rPr lang="sk-SK" sz="9800" dirty="0" err="1"/>
              <a:t>certified</a:t>
            </a:r>
            <a:r>
              <a:rPr lang="sk-SK" sz="9800" dirty="0"/>
              <a:t> </a:t>
            </a:r>
          </a:p>
          <a:p>
            <a:pPr marL="0" lvl="0" indent="0">
              <a:buNone/>
            </a:pPr>
            <a:r>
              <a:rPr lang="sk-SK" sz="9800" dirty="0"/>
              <a:t>        </a:t>
            </a:r>
            <a:r>
              <a:rPr lang="sk-SK" sz="9800" dirty="0" err="1"/>
              <a:t>medical</a:t>
            </a:r>
            <a:r>
              <a:rPr lang="sk-SK" sz="9800" dirty="0"/>
              <a:t> </a:t>
            </a:r>
            <a:r>
              <a:rPr lang="sk-SK" sz="9800" dirty="0" err="1"/>
              <a:t>specialty</a:t>
            </a:r>
            <a:endParaRPr lang="fr-BE" sz="9800" dirty="0"/>
          </a:p>
          <a:p>
            <a:pPr marL="0" indent="0">
              <a:buNone/>
            </a:pPr>
            <a:r>
              <a:rPr lang="sk-SK" sz="9800" dirty="0"/>
              <a:t>       and</a:t>
            </a:r>
            <a:endParaRPr lang="fr-BE" sz="9800" dirty="0"/>
          </a:p>
          <a:p>
            <a:pPr marL="0" lvl="0" indent="0">
              <a:buNone/>
            </a:pPr>
            <a:r>
              <a:rPr lang="sk-SK" sz="9800" dirty="0"/>
              <a:t>       At </a:t>
            </a:r>
            <a:r>
              <a:rPr lang="sk-SK" sz="9800" dirty="0" err="1"/>
              <a:t>least</a:t>
            </a:r>
            <a:r>
              <a:rPr lang="sk-SK" sz="9800" dirty="0"/>
              <a:t> </a:t>
            </a:r>
            <a:r>
              <a:rPr lang="en-GB" sz="9800" dirty="0"/>
              <a:t>2 years training in an </a:t>
            </a:r>
            <a:r>
              <a:rPr lang="en-GB" sz="9800" dirty="0" err="1"/>
              <a:t>accreditated</a:t>
            </a:r>
            <a:r>
              <a:rPr lang="en-GB" sz="9800" dirty="0"/>
              <a:t> (Nationally or European)   </a:t>
            </a:r>
          </a:p>
          <a:p>
            <a:pPr marL="0" lvl="0" indent="0">
              <a:buNone/>
            </a:pPr>
            <a:r>
              <a:rPr lang="en-GB" sz="9800" dirty="0"/>
              <a:t>       Angiology/Vascular Medicine </a:t>
            </a:r>
            <a:r>
              <a:rPr lang="en-GB" sz="9800" dirty="0" err="1"/>
              <a:t>Center</a:t>
            </a:r>
            <a:endParaRPr lang="fr-BE" sz="9800" dirty="0"/>
          </a:p>
          <a:p>
            <a:pPr marL="0" indent="0">
              <a:buNone/>
            </a:pPr>
            <a:r>
              <a:rPr lang="sk-SK" sz="9800" dirty="0"/>
              <a:t> </a:t>
            </a:r>
            <a:endParaRPr lang="fr-BE" sz="9800" dirty="0"/>
          </a:p>
          <a:p>
            <a:pPr marL="0" indent="0">
              <a:buNone/>
            </a:pPr>
            <a:r>
              <a:rPr lang="sk-SK" sz="9800" dirty="0" err="1"/>
              <a:t>One</a:t>
            </a:r>
            <a:r>
              <a:rPr lang="sk-SK" sz="9800" dirty="0"/>
              <a:t> </a:t>
            </a:r>
            <a:r>
              <a:rPr lang="sk-SK" sz="9800" dirty="0" err="1"/>
              <a:t>additional</a:t>
            </a:r>
            <a:r>
              <a:rPr lang="sk-SK" sz="9800" dirty="0"/>
              <a:t> </a:t>
            </a:r>
            <a:r>
              <a:rPr lang="sk-SK" sz="9800" dirty="0" err="1"/>
              <a:t>year</a:t>
            </a:r>
            <a:r>
              <a:rPr lang="sk-SK" sz="9800" dirty="0"/>
              <a:t> (</a:t>
            </a:r>
            <a:r>
              <a:rPr lang="sk-SK" sz="9800" dirty="0" err="1"/>
              <a:t>after</a:t>
            </a:r>
            <a:r>
              <a:rPr lang="sk-SK" sz="9800" dirty="0"/>
              <a:t> </a:t>
            </a:r>
            <a:r>
              <a:rPr lang="sk-SK" sz="9800" dirty="0" err="1"/>
              <a:t>completing</a:t>
            </a:r>
            <a:r>
              <a:rPr lang="sk-SK" sz="9800" dirty="0"/>
              <a:t> </a:t>
            </a:r>
            <a:r>
              <a:rPr lang="sk-SK" sz="9800" dirty="0" err="1"/>
              <a:t>the</a:t>
            </a:r>
            <a:r>
              <a:rPr lang="sk-SK" sz="9800" dirty="0"/>
              <a:t> </a:t>
            </a:r>
            <a:r>
              <a:rPr lang="sk-SK" sz="9800" dirty="0" err="1"/>
              <a:t>core</a:t>
            </a:r>
            <a:r>
              <a:rPr lang="sk-SK" sz="9800" dirty="0"/>
              <a:t> curriculum) </a:t>
            </a:r>
            <a:r>
              <a:rPr lang="sk-SK" sz="9800" dirty="0" err="1"/>
              <a:t>is</a:t>
            </a:r>
            <a:r>
              <a:rPr lang="sk-SK" sz="9800" dirty="0"/>
              <a:t> </a:t>
            </a:r>
            <a:r>
              <a:rPr lang="sk-SK" sz="9800" dirty="0" err="1"/>
              <a:t>requested</a:t>
            </a:r>
            <a:r>
              <a:rPr lang="sk-SK" sz="9800" dirty="0"/>
              <a:t> </a:t>
            </a:r>
            <a:r>
              <a:rPr lang="sk-SK" sz="9800" dirty="0" err="1"/>
              <a:t>for</a:t>
            </a:r>
            <a:r>
              <a:rPr lang="sk-SK" sz="9800" dirty="0"/>
              <a:t> </a:t>
            </a:r>
            <a:r>
              <a:rPr lang="sk-SK" sz="9800" dirty="0" err="1"/>
              <a:t>each</a:t>
            </a:r>
            <a:endParaRPr lang="sk-SK" sz="9800" dirty="0"/>
          </a:p>
          <a:p>
            <a:pPr marL="0" indent="0">
              <a:buNone/>
            </a:pPr>
            <a:r>
              <a:rPr lang="sk-SK" sz="9800" dirty="0"/>
              <a:t>of </a:t>
            </a:r>
            <a:r>
              <a:rPr lang="sk-SK" sz="9800" dirty="0" err="1"/>
              <a:t>the</a:t>
            </a:r>
            <a:r>
              <a:rPr lang="sk-SK" sz="9800" dirty="0"/>
              <a:t> </a:t>
            </a:r>
            <a:r>
              <a:rPr lang="sk-SK" sz="9800" dirty="0" err="1"/>
              <a:t>further</a:t>
            </a:r>
            <a:r>
              <a:rPr lang="sk-SK" sz="9800" dirty="0"/>
              <a:t> (</a:t>
            </a:r>
            <a:r>
              <a:rPr lang="sk-SK" sz="9800" dirty="0" err="1"/>
              <a:t>optional</a:t>
            </a:r>
            <a:r>
              <a:rPr lang="sk-SK" sz="9800" dirty="0"/>
              <a:t>) </a:t>
            </a:r>
            <a:r>
              <a:rPr lang="sk-SK" sz="9800" dirty="0" err="1"/>
              <a:t>Additional</a:t>
            </a:r>
            <a:r>
              <a:rPr lang="sk-SK" sz="9800" dirty="0"/>
              <a:t> </a:t>
            </a:r>
            <a:r>
              <a:rPr lang="sk-SK" sz="9800" dirty="0" err="1"/>
              <a:t>Competencies</a:t>
            </a:r>
            <a:r>
              <a:rPr lang="sk-SK" sz="9800" dirty="0"/>
              <a:t>/Curricula (</a:t>
            </a:r>
            <a:r>
              <a:rPr lang="sk-SK" sz="9800" dirty="0" err="1"/>
              <a:t>see</a:t>
            </a:r>
            <a:r>
              <a:rPr lang="sk-SK" sz="9800" dirty="0"/>
              <a:t> 2.22). </a:t>
            </a:r>
            <a:endParaRPr lang="fr-BE" sz="9800" dirty="0"/>
          </a:p>
          <a:p>
            <a:endParaRPr lang="fr-FR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5D84F6D4-42C0-1740-A506-0B925B3B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2E462-FA9E-EC4D-9F1C-02C8A5A3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Update of ETR – The main changes (II)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4FD03-6042-8247-98E7-5080869E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For the Curriculum of training,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using</a:t>
            </a:r>
            <a:r>
              <a:rPr lang="fr-FR" dirty="0"/>
              <a:t>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b="1" dirty="0" err="1"/>
              <a:t>three</a:t>
            </a:r>
            <a:r>
              <a:rPr lang="fr-FR" b="1" dirty="0"/>
              <a:t> </a:t>
            </a:r>
            <a:r>
              <a:rPr lang="fr-FR" b="1" dirty="0" err="1"/>
              <a:t>levels</a:t>
            </a:r>
            <a:r>
              <a:rPr lang="fr-FR" b="1" dirty="0"/>
              <a:t> of </a:t>
            </a:r>
            <a:r>
              <a:rPr lang="fr-FR" b="1" dirty="0" err="1"/>
              <a:t>autonomy</a:t>
            </a:r>
            <a:r>
              <a:rPr lang="fr-FR" dirty="0"/>
              <a:t> (2.2).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decided</a:t>
            </a:r>
            <a:r>
              <a:rPr lang="fr-FR" dirty="0"/>
              <a:t> </a:t>
            </a:r>
            <a:r>
              <a:rPr lang="fr-FR" b="1" dirty="0"/>
              <a:t>to </a:t>
            </a:r>
            <a:r>
              <a:rPr lang="fr-FR" b="1" dirty="0" err="1"/>
              <a:t>turn</a:t>
            </a:r>
            <a:r>
              <a:rPr lang="fr-FR" b="1" dirty="0"/>
              <a:t> </a:t>
            </a:r>
            <a:r>
              <a:rPr lang="fr-FR" b="1" dirty="0" err="1"/>
              <a:t>progressively</a:t>
            </a:r>
            <a:r>
              <a:rPr lang="fr-FR" b="1" dirty="0"/>
              <a:t> to a Grades of </a:t>
            </a:r>
            <a:r>
              <a:rPr lang="fr-FR" b="1" dirty="0" err="1"/>
              <a:t>Competence</a:t>
            </a:r>
            <a:r>
              <a:rPr lang="fr-FR" b="1" dirty="0"/>
              <a:t> system </a:t>
            </a:r>
            <a:r>
              <a:rPr lang="fr-FR" dirty="0"/>
              <a:t>as </a:t>
            </a:r>
            <a:r>
              <a:rPr lang="fr-FR" dirty="0" err="1"/>
              <a:t>proposed</a:t>
            </a:r>
            <a:r>
              <a:rPr lang="fr-FR" dirty="0"/>
              <a:t> by UEMS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suggested</a:t>
            </a:r>
            <a:r>
              <a:rPr lang="fr-FR" dirty="0"/>
              <a:t> in the </a:t>
            </a:r>
            <a:r>
              <a:rPr lang="fr-FR" dirty="0" err="1"/>
              <a:t>CanMEDS</a:t>
            </a:r>
            <a:r>
              <a:rPr lang="fr-FR" dirty="0"/>
              <a:t> 2015 </a:t>
            </a:r>
            <a:r>
              <a:rPr lang="fr-FR" dirty="0" err="1"/>
              <a:t>Physician</a:t>
            </a:r>
            <a:r>
              <a:rPr lang="fr-FR" dirty="0"/>
              <a:t> </a:t>
            </a:r>
            <a:r>
              <a:rPr lang="fr-FR" dirty="0" err="1"/>
              <a:t>Competency</a:t>
            </a:r>
            <a:r>
              <a:rPr lang="fr-FR" dirty="0"/>
              <a:t> Framework (2.2). This document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« living » as all </a:t>
            </a:r>
            <a:r>
              <a:rPr lang="fr-FR" dirty="0" err="1"/>
              <a:t>users</a:t>
            </a:r>
            <a:r>
              <a:rPr lang="fr-FR" dirty="0"/>
              <a:t> in Europe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comfortable</a:t>
            </a:r>
            <a:r>
              <a:rPr lang="fr-FR" dirty="0"/>
              <a:t> and </a:t>
            </a:r>
            <a:r>
              <a:rPr lang="fr-FR" dirty="0" err="1"/>
              <a:t>satisfied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 </a:t>
            </a:r>
          </a:p>
          <a:p>
            <a:r>
              <a:rPr lang="fr-FR" b="1" dirty="0" err="1"/>
              <a:t>Skills</a:t>
            </a:r>
            <a:r>
              <a:rPr lang="fr-FR" dirty="0"/>
              <a:t> are more </a:t>
            </a:r>
            <a:r>
              <a:rPr lang="fr-FR" dirty="0" err="1"/>
              <a:t>homogeneous</a:t>
            </a:r>
            <a:r>
              <a:rPr lang="fr-FR" dirty="0"/>
              <a:t> (2.2.1)</a:t>
            </a:r>
          </a:p>
          <a:p>
            <a:r>
              <a:rPr lang="fr-FR" b="1" dirty="0" err="1"/>
              <a:t>Optional</a:t>
            </a:r>
            <a:r>
              <a:rPr lang="fr-FR" b="1" dirty="0"/>
              <a:t> </a:t>
            </a:r>
            <a:r>
              <a:rPr lang="fr-FR" b="1" dirty="0" err="1"/>
              <a:t>Additional</a:t>
            </a:r>
            <a:r>
              <a:rPr lang="fr-FR" b="1" dirty="0"/>
              <a:t> Curricula </a:t>
            </a:r>
            <a:r>
              <a:rPr lang="fr-FR" dirty="0"/>
              <a:t>are more </a:t>
            </a:r>
            <a:r>
              <a:rPr lang="fr-FR" dirty="0" err="1"/>
              <a:t>detailed</a:t>
            </a:r>
            <a:r>
              <a:rPr lang="fr-FR" dirty="0"/>
              <a:t> (2.2.2)</a:t>
            </a:r>
          </a:p>
          <a:p>
            <a:r>
              <a:rPr lang="fr-FR" b="1" dirty="0"/>
              <a:t>CESMA-UEMS </a:t>
            </a:r>
            <a:r>
              <a:rPr lang="fr-FR" b="1" dirty="0" err="1"/>
              <a:t>European</a:t>
            </a:r>
            <a:r>
              <a:rPr lang="fr-FR" b="1" dirty="0"/>
              <a:t> Exam in A/VM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suggested</a:t>
            </a:r>
            <a:r>
              <a:rPr lang="fr-FR" dirty="0"/>
              <a:t> to </a:t>
            </a:r>
            <a:r>
              <a:rPr lang="fr-FR" dirty="0" err="1"/>
              <a:t>evaluate</a:t>
            </a:r>
            <a:r>
              <a:rPr lang="fr-FR" dirty="0"/>
              <a:t> the </a:t>
            </a:r>
            <a:r>
              <a:rPr lang="fr-FR" dirty="0" err="1"/>
              <a:t>trainees</a:t>
            </a:r>
            <a:r>
              <a:rPr lang="fr-FR" dirty="0"/>
              <a:t> (2.3). The exam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2012.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C93F9B59-D0D0-4945-AEFD-2C9736AE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9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0EA57-72B0-E949-96C0-5DB555ED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Levels of </a:t>
            </a:r>
            <a:r>
              <a:rPr lang="fr-FR" dirty="0" err="1"/>
              <a:t>Autonomy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B33D1-117B-FF47-980E-89224685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levels</a:t>
            </a:r>
            <a:r>
              <a:rPr lang="sk-SK" dirty="0"/>
              <a:t> of </a:t>
            </a:r>
            <a:r>
              <a:rPr lang="sk-SK" dirty="0" err="1"/>
              <a:t>autonomy</a:t>
            </a:r>
            <a:r>
              <a:rPr lang="sk-SK" dirty="0"/>
              <a:t> are </a:t>
            </a:r>
            <a:r>
              <a:rPr lang="sk-SK" dirty="0" err="1"/>
              <a:t>foreseen</a:t>
            </a:r>
            <a:r>
              <a:rPr lang="sk-SK" dirty="0"/>
              <a:t>: 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level 1 (</a:t>
            </a:r>
            <a:r>
              <a:rPr lang="sk-SK" dirty="0" err="1"/>
              <a:t>able</a:t>
            </a:r>
            <a:r>
              <a:rPr lang="sk-SK" dirty="0"/>
              <a:t> to </a:t>
            </a:r>
            <a:r>
              <a:rPr lang="sk-SK" dirty="0" err="1"/>
              <a:t>choose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procedure</a:t>
            </a:r>
            <a:r>
              <a:rPr lang="sk-SK" dirty="0"/>
              <a:t> and interpret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results</a:t>
            </a:r>
            <a:r>
              <a:rPr lang="sk-SK" dirty="0"/>
              <a:t>;  no </a:t>
            </a:r>
            <a:r>
              <a:rPr lang="sk-SK" dirty="0" err="1"/>
              <a:t>experience</a:t>
            </a:r>
            <a:r>
              <a:rPr lang="sk-SK" dirty="0"/>
              <a:t> in </a:t>
            </a:r>
            <a:r>
              <a:rPr lang="sk-SK" dirty="0" err="1"/>
              <a:t>performing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procedures</a:t>
            </a:r>
            <a:r>
              <a:rPr lang="sk-SK" dirty="0"/>
              <a:t>) 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level 2 (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competences</a:t>
            </a:r>
            <a:r>
              <a:rPr lang="sk-SK" dirty="0"/>
              <a:t> as level 1 plus </a:t>
            </a:r>
            <a:r>
              <a:rPr lang="sk-SK" dirty="0" err="1"/>
              <a:t>able</a:t>
            </a:r>
            <a:r>
              <a:rPr lang="sk-SK" dirty="0"/>
              <a:t> to </a:t>
            </a:r>
            <a:r>
              <a:rPr lang="sk-SK" dirty="0" err="1"/>
              <a:t>perform</a:t>
            </a:r>
            <a:r>
              <a:rPr lang="sk-SK" dirty="0"/>
              <a:t> </a:t>
            </a:r>
            <a:r>
              <a:rPr lang="sk-SK" dirty="0" err="1"/>
              <a:t>procedures</a:t>
            </a:r>
            <a:r>
              <a:rPr lang="sk-SK" dirty="0"/>
              <a:t>; </a:t>
            </a:r>
            <a:r>
              <a:rPr lang="sk-SK" dirty="0" err="1"/>
              <a:t>limited</a:t>
            </a:r>
            <a:r>
              <a:rPr lang="sk-SK" dirty="0"/>
              <a:t> </a:t>
            </a:r>
            <a:r>
              <a:rPr lang="sk-SK" dirty="0" err="1"/>
              <a:t>supervision</a:t>
            </a:r>
            <a:r>
              <a:rPr lang="sk-SK" dirty="0"/>
              <a:t> in </a:t>
            </a:r>
            <a:r>
              <a:rPr lang="sk-SK" dirty="0" err="1"/>
              <a:t>routine</a:t>
            </a:r>
            <a:r>
              <a:rPr lang="sk-SK" dirty="0"/>
              <a:t>); </a:t>
            </a:r>
            <a:endParaRPr lang="fr-BE" dirty="0"/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level 3 (</a:t>
            </a:r>
            <a:r>
              <a:rPr lang="sk-SK" dirty="0" err="1"/>
              <a:t>autonomy</a:t>
            </a:r>
            <a:r>
              <a:rPr lang="sk-SK" dirty="0"/>
              <a:t> in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competences</a:t>
            </a:r>
            <a:r>
              <a:rPr lang="sk-SK" dirty="0"/>
              <a:t>, </a:t>
            </a:r>
            <a:r>
              <a:rPr lang="sk-SK" dirty="0" err="1"/>
              <a:t>also</a:t>
            </a:r>
            <a:r>
              <a:rPr lang="sk-SK" dirty="0"/>
              <a:t> in </a:t>
            </a:r>
            <a:r>
              <a:rPr lang="sk-SK" dirty="0" err="1"/>
              <a:t>complicated</a:t>
            </a:r>
            <a:r>
              <a:rPr lang="sk-SK" dirty="0"/>
              <a:t> </a:t>
            </a:r>
            <a:r>
              <a:rPr lang="sk-SK" dirty="0" err="1"/>
              <a:t>cases</a:t>
            </a:r>
            <a:r>
              <a:rPr lang="sk-SK" dirty="0"/>
              <a:t>; no </a:t>
            </a:r>
            <a:r>
              <a:rPr lang="sk-SK" dirty="0" err="1"/>
              <a:t>supervision</a:t>
            </a:r>
            <a:r>
              <a:rPr lang="sk-SK" dirty="0"/>
              <a:t> </a:t>
            </a:r>
            <a:r>
              <a:rPr lang="sk-SK" dirty="0" err="1"/>
              <a:t>needed</a:t>
            </a:r>
            <a:r>
              <a:rPr lang="sk-SK" dirty="0"/>
              <a:t>). </a:t>
            </a:r>
            <a:endParaRPr lang="fr-BE" dirty="0"/>
          </a:p>
          <a:p>
            <a:endParaRPr lang="fr-FR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935DDEA2-0588-8040-994F-E29B2435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2ADCB-B016-B848-9E82-5A6A5BBF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Levels of </a:t>
            </a:r>
            <a:r>
              <a:rPr lang="fr-FR" dirty="0" err="1"/>
              <a:t>Autonomy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FB0C8-9992-6844-A26B-6F541B1A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err="1"/>
              <a:t>Decision-making</a:t>
            </a:r>
            <a:r>
              <a:rPr lang="sk-SK" dirty="0"/>
              <a:t> </a:t>
            </a:r>
            <a:r>
              <a:rPr lang="sk-SK" dirty="0" err="1"/>
              <a:t>autonomy</a:t>
            </a:r>
            <a:r>
              <a:rPr lang="sk-SK" dirty="0"/>
              <a:t> (level 3) in </a:t>
            </a:r>
            <a:r>
              <a:rPr lang="sk-SK" dirty="0" err="1"/>
              <a:t>the</a:t>
            </a:r>
            <a:r>
              <a:rPr lang="sk-SK" dirty="0"/>
              <a:t> management of </a:t>
            </a:r>
            <a:r>
              <a:rPr lang="sk-SK" dirty="0" err="1"/>
              <a:t>vascular</a:t>
            </a:r>
            <a:r>
              <a:rPr lang="sk-SK" dirty="0"/>
              <a:t> </a:t>
            </a:r>
            <a:r>
              <a:rPr lang="sk-SK" dirty="0" err="1"/>
              <a:t>disorders</a:t>
            </a:r>
            <a:r>
              <a:rPr lang="sk-SK" dirty="0"/>
              <a:t> and risk </a:t>
            </a:r>
            <a:r>
              <a:rPr lang="sk-SK" dirty="0" err="1"/>
              <a:t>factors</a:t>
            </a:r>
            <a:r>
              <a:rPr lang="sk-SK" dirty="0"/>
              <a:t>,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diagnostic</a:t>
            </a:r>
            <a:r>
              <a:rPr lang="sk-SK" dirty="0"/>
              <a:t>, </a:t>
            </a:r>
            <a:r>
              <a:rPr lang="sk-SK" dirty="0" err="1"/>
              <a:t>therapeutic</a:t>
            </a:r>
            <a:r>
              <a:rPr lang="sk-SK" dirty="0"/>
              <a:t> and </a:t>
            </a:r>
            <a:r>
              <a:rPr lang="sk-SK" dirty="0" err="1"/>
              <a:t>organizational</a:t>
            </a:r>
            <a:r>
              <a:rPr lang="sk-SK" dirty="0"/>
              <a:t> </a:t>
            </a:r>
            <a:r>
              <a:rPr lang="sk-SK" dirty="0" err="1"/>
              <a:t>points</a:t>
            </a:r>
            <a:r>
              <a:rPr lang="sk-SK" dirty="0"/>
              <a:t> of </a:t>
            </a:r>
            <a:r>
              <a:rPr lang="sk-SK" dirty="0" err="1"/>
              <a:t>view</a:t>
            </a:r>
            <a:r>
              <a:rPr lang="sk-SK" dirty="0"/>
              <a:t> </a:t>
            </a:r>
            <a:r>
              <a:rPr lang="sk-SK" dirty="0" err="1"/>
              <a:t>must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reached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training</a:t>
            </a:r>
            <a:r>
              <a:rPr lang="sk-SK" dirty="0"/>
              <a:t>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trainee</a:t>
            </a:r>
            <a:r>
              <a:rPr lang="sk-SK" dirty="0"/>
              <a:t> </a:t>
            </a:r>
            <a:r>
              <a:rPr lang="sk-SK" dirty="0" err="1"/>
              <a:t>should</a:t>
            </a:r>
            <a:r>
              <a:rPr lang="sk-SK" dirty="0"/>
              <a:t> </a:t>
            </a:r>
            <a:r>
              <a:rPr lang="sk-SK" dirty="0" err="1"/>
              <a:t>follow</a:t>
            </a:r>
            <a:r>
              <a:rPr lang="sk-SK" dirty="0"/>
              <a:t> </a:t>
            </a:r>
            <a:r>
              <a:rPr lang="sk-SK" dirty="0" err="1"/>
              <a:t>clinical</a:t>
            </a:r>
            <a:r>
              <a:rPr lang="sk-SK" dirty="0"/>
              <a:t> </a:t>
            </a:r>
            <a:r>
              <a:rPr lang="sk-SK" dirty="0" err="1"/>
              <a:t>cases</a:t>
            </a:r>
            <a:r>
              <a:rPr lang="sk-SK" dirty="0"/>
              <a:t> on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relevant</a:t>
            </a:r>
            <a:r>
              <a:rPr lang="sk-SK" dirty="0"/>
              <a:t> </a:t>
            </a:r>
            <a:r>
              <a:rPr lang="sk-SK" dirty="0" err="1"/>
              <a:t>specialist</a:t>
            </a:r>
            <a:r>
              <a:rPr lang="sk-SK" dirty="0"/>
              <a:t> </a:t>
            </a:r>
            <a:r>
              <a:rPr lang="sk-SK" dirty="0" err="1"/>
              <a:t>diseases</a:t>
            </a:r>
            <a:r>
              <a:rPr lang="sk-SK" dirty="0"/>
              <a:t>. </a:t>
            </a:r>
            <a:endParaRPr lang="fr-BE" dirty="0"/>
          </a:p>
          <a:p>
            <a:pPr marL="0" indent="0">
              <a:buNone/>
            </a:pP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recorded</a:t>
            </a:r>
            <a:r>
              <a:rPr lang="sk-SK" dirty="0"/>
              <a:t> in a </a:t>
            </a:r>
            <a:r>
              <a:rPr lang="sk-SK" b="1" dirty="0"/>
              <a:t>Log </a:t>
            </a:r>
            <a:r>
              <a:rPr lang="sk-SK" b="1" dirty="0" err="1"/>
              <a:t>Book</a:t>
            </a:r>
            <a:r>
              <a:rPr lang="sk-SK" b="1" dirty="0"/>
              <a:t> </a:t>
            </a:r>
            <a:r>
              <a:rPr lang="sk-SK" dirty="0"/>
              <a:t>and </a:t>
            </a:r>
            <a:r>
              <a:rPr lang="sk-SK" dirty="0" err="1"/>
              <a:t>evaluated</a:t>
            </a:r>
            <a:r>
              <a:rPr lang="sk-SK" dirty="0"/>
              <a:t> in </a:t>
            </a:r>
            <a:r>
              <a:rPr lang="sk-SK" dirty="0" err="1"/>
              <a:t>terms</a:t>
            </a:r>
            <a:r>
              <a:rPr lang="sk-SK" dirty="0"/>
              <a:t> of </a:t>
            </a:r>
            <a:r>
              <a:rPr lang="sk-SK" dirty="0" err="1"/>
              <a:t>acquired</a:t>
            </a:r>
            <a:r>
              <a:rPr lang="sk-SK" dirty="0"/>
              <a:t> </a:t>
            </a:r>
            <a:r>
              <a:rPr lang="sk-SK" dirty="0" err="1"/>
              <a:t>expertise</a:t>
            </a:r>
            <a:r>
              <a:rPr lang="sk-SK" dirty="0"/>
              <a:t>. </a:t>
            </a:r>
            <a:endParaRPr lang="fr-BE" dirty="0"/>
          </a:p>
          <a:p>
            <a:pPr marL="0" indent="0">
              <a:buNone/>
            </a:pPr>
            <a:r>
              <a:rPr lang="sk-SK" b="1" dirty="0" err="1"/>
              <a:t>Vascular</a:t>
            </a:r>
            <a:r>
              <a:rPr lang="sk-SK" b="1" dirty="0"/>
              <a:t> </a:t>
            </a:r>
            <a:r>
              <a:rPr lang="sk-SK" b="1" dirty="0" err="1"/>
              <a:t>Medicine</a:t>
            </a:r>
            <a:r>
              <a:rPr lang="sk-SK" b="1" dirty="0"/>
              <a:t> </a:t>
            </a:r>
            <a:r>
              <a:rPr lang="sk-SK" b="1" dirty="0" err="1"/>
              <a:t>specialists</a:t>
            </a:r>
            <a:r>
              <a:rPr lang="sk-SK" b="1" dirty="0"/>
              <a:t> </a:t>
            </a:r>
            <a:r>
              <a:rPr lang="sk-SK" dirty="0" err="1"/>
              <a:t>should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complete</a:t>
            </a:r>
            <a:r>
              <a:rPr lang="sk-SK" dirty="0"/>
              <a:t> </a:t>
            </a:r>
            <a:r>
              <a:rPr lang="sk-SK" dirty="0" err="1"/>
              <a:t>clinical</a:t>
            </a:r>
            <a:r>
              <a:rPr lang="sk-SK" dirty="0"/>
              <a:t> </a:t>
            </a:r>
            <a:r>
              <a:rPr lang="sk-SK" dirty="0" err="1"/>
              <a:t>expertise</a:t>
            </a:r>
            <a:r>
              <a:rPr lang="sk-SK" dirty="0"/>
              <a:t> of </a:t>
            </a:r>
            <a:r>
              <a:rPr lang="sk-SK" dirty="0" err="1"/>
              <a:t>vascular</a:t>
            </a:r>
            <a:r>
              <a:rPr lang="sk-SK" dirty="0"/>
              <a:t> </a:t>
            </a:r>
            <a:r>
              <a:rPr lang="sk-SK" dirty="0" err="1"/>
              <a:t>diseases</a:t>
            </a:r>
            <a:r>
              <a:rPr lang="sk-SK" dirty="0"/>
              <a:t> (</a:t>
            </a:r>
            <a:r>
              <a:rPr lang="sk-SK" dirty="0" err="1"/>
              <a:t>including</a:t>
            </a:r>
            <a:r>
              <a:rPr lang="sk-SK" dirty="0"/>
              <a:t> </a:t>
            </a:r>
            <a:r>
              <a:rPr lang="sk-SK" dirty="0" err="1"/>
              <a:t>prevention</a:t>
            </a:r>
            <a:r>
              <a:rPr lang="sk-SK" dirty="0"/>
              <a:t>, </a:t>
            </a:r>
            <a:r>
              <a:rPr lang="sk-SK" dirty="0" err="1"/>
              <a:t>rehabilitation</a:t>
            </a:r>
            <a:r>
              <a:rPr lang="sk-SK" dirty="0"/>
              <a:t> and </a:t>
            </a:r>
            <a:r>
              <a:rPr lang="sk-SK" dirty="0" err="1"/>
              <a:t>patient</a:t>
            </a:r>
            <a:r>
              <a:rPr lang="sk-SK" dirty="0"/>
              <a:t> </a:t>
            </a:r>
            <a:r>
              <a:rPr lang="sk-SK" dirty="0" err="1"/>
              <a:t>education</a:t>
            </a:r>
            <a:r>
              <a:rPr lang="sk-SK" dirty="0"/>
              <a:t>) and </a:t>
            </a:r>
            <a:r>
              <a:rPr lang="sk-SK" dirty="0" err="1"/>
              <a:t>should</a:t>
            </a:r>
            <a:r>
              <a:rPr lang="sk-SK" dirty="0"/>
              <a:t> </a:t>
            </a:r>
            <a:r>
              <a:rPr lang="sk-SK" dirty="0" err="1"/>
              <a:t>reach</a:t>
            </a:r>
            <a:r>
              <a:rPr lang="sk-SK" dirty="0"/>
              <a:t> </a:t>
            </a:r>
            <a:r>
              <a:rPr lang="sk-SK" b="1" dirty="0"/>
              <a:t>Level 3 </a:t>
            </a:r>
            <a:r>
              <a:rPr lang="sk-SK" b="1" dirty="0" err="1"/>
              <a:t>competence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non-invasive</a:t>
            </a:r>
            <a:r>
              <a:rPr lang="sk-SK" b="1" dirty="0"/>
              <a:t> </a:t>
            </a:r>
            <a:r>
              <a:rPr lang="sk-SK" b="1" dirty="0" err="1"/>
              <a:t>skills</a:t>
            </a:r>
            <a:r>
              <a:rPr lang="sk-SK" b="1" dirty="0"/>
              <a:t> </a:t>
            </a:r>
            <a:r>
              <a:rPr lang="sk-SK" dirty="0"/>
              <a:t>and </a:t>
            </a:r>
            <a:r>
              <a:rPr lang="sk-SK" b="1" dirty="0"/>
              <a:t>Level 1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invasive</a:t>
            </a:r>
            <a:r>
              <a:rPr lang="sk-SK" b="1" dirty="0"/>
              <a:t> </a:t>
            </a:r>
            <a:r>
              <a:rPr lang="sk-SK" b="1" dirty="0" err="1"/>
              <a:t>skills</a:t>
            </a:r>
            <a:r>
              <a:rPr lang="sk-SK" dirty="0"/>
              <a:t>.</a:t>
            </a:r>
            <a:endParaRPr lang="fr-BE" dirty="0"/>
          </a:p>
          <a:p>
            <a:endParaRPr lang="fr-FR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95581F11-64E7-5546-AB46-84B55F85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C3749-F822-064C-80C9-7683675C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Grades of </a:t>
            </a:r>
            <a:r>
              <a:rPr lang="fr-FR" dirty="0" err="1"/>
              <a:t>competence</a:t>
            </a:r>
            <a:r>
              <a:rPr lang="fr-FR" dirty="0"/>
              <a:t> vs Levels of </a:t>
            </a:r>
            <a:r>
              <a:rPr lang="fr-FR" dirty="0" err="1"/>
              <a:t>Autonomy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00443-DACE-7849-82B5-A03BF805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A UEMS </a:t>
            </a:r>
            <a:r>
              <a:rPr lang="sk-SK" b="1" dirty="0" err="1"/>
              <a:t>certified</a:t>
            </a:r>
            <a:r>
              <a:rPr lang="sk-SK" b="1" dirty="0"/>
              <a:t> </a:t>
            </a:r>
            <a:r>
              <a:rPr lang="sk-SK" b="1" dirty="0" err="1"/>
              <a:t>specialist</a:t>
            </a:r>
            <a:r>
              <a:rPr lang="sk-SK" b="1" dirty="0"/>
              <a:t> in </a:t>
            </a:r>
            <a:r>
              <a:rPr lang="sk-SK" b="1" dirty="0" err="1"/>
              <a:t>Angiology</a:t>
            </a:r>
            <a:r>
              <a:rPr lang="sk-SK" b="1" dirty="0"/>
              <a:t>/</a:t>
            </a:r>
            <a:r>
              <a:rPr lang="sk-SK" b="1" dirty="0" err="1"/>
              <a:t>Vascular</a:t>
            </a:r>
            <a:r>
              <a:rPr lang="sk-SK" b="1" dirty="0"/>
              <a:t> </a:t>
            </a:r>
            <a:r>
              <a:rPr lang="sk-SK" b="1" dirty="0" err="1"/>
              <a:t>Medicine</a:t>
            </a:r>
            <a:r>
              <a:rPr lang="sk-SK" b="1" dirty="0"/>
              <a:t> </a:t>
            </a:r>
            <a:r>
              <a:rPr lang="sk-SK" b="1" dirty="0" err="1"/>
              <a:t>should</a:t>
            </a:r>
            <a:r>
              <a:rPr lang="sk-SK" b="1" dirty="0"/>
              <a:t> </a:t>
            </a:r>
            <a:r>
              <a:rPr lang="sk-SK" b="1" dirty="0" err="1"/>
              <a:t>reach</a:t>
            </a:r>
            <a:r>
              <a:rPr lang="sk-SK" b="1" dirty="0"/>
              <a:t>:</a:t>
            </a:r>
            <a:endParaRPr lang="fr-BE" dirty="0"/>
          </a:p>
          <a:p>
            <a:pPr marL="0" lvl="0" indent="0">
              <a:buNone/>
            </a:pPr>
            <a:r>
              <a:rPr lang="sk-SK" dirty="0"/>
              <a:t>     </a:t>
            </a:r>
            <a:r>
              <a:rPr lang="sk-SK" dirty="0" err="1"/>
              <a:t>Grade</a:t>
            </a:r>
            <a:r>
              <a:rPr lang="sk-SK" dirty="0"/>
              <a:t> A4 </a:t>
            </a:r>
            <a:r>
              <a:rPr lang="sk-SK" dirty="0" err="1"/>
              <a:t>Knowledge</a:t>
            </a:r>
            <a:r>
              <a:rPr lang="sk-SK" dirty="0"/>
              <a:t> in </a:t>
            </a:r>
            <a:r>
              <a:rPr lang="sk-SK" dirty="0" err="1"/>
              <a:t>angiology</a:t>
            </a:r>
            <a:r>
              <a:rPr lang="sk-SK" dirty="0"/>
              <a:t> (</a:t>
            </a:r>
            <a:r>
              <a:rPr lang="sk-SK" dirty="0" err="1"/>
              <a:t>vascular</a:t>
            </a:r>
            <a:r>
              <a:rPr lang="sk-SK" dirty="0"/>
              <a:t> </a:t>
            </a:r>
            <a:r>
              <a:rPr lang="sk-SK" dirty="0" err="1"/>
              <a:t>medicine</a:t>
            </a:r>
            <a:r>
              <a:rPr lang="sk-SK" dirty="0"/>
              <a:t>);</a:t>
            </a:r>
            <a:endParaRPr lang="fr-BE" dirty="0"/>
          </a:p>
          <a:p>
            <a:pPr marL="0" lvl="0" indent="0">
              <a:buNone/>
            </a:pPr>
            <a:r>
              <a:rPr lang="sk-SK" dirty="0"/>
              <a:t>     </a:t>
            </a:r>
            <a:r>
              <a:rPr lang="sk-SK" dirty="0" err="1"/>
              <a:t>Grade</a:t>
            </a:r>
            <a:r>
              <a:rPr lang="sk-SK" dirty="0"/>
              <a:t> B5 </a:t>
            </a:r>
            <a:r>
              <a:rPr lang="sk-SK" dirty="0" err="1"/>
              <a:t>Clinical</a:t>
            </a:r>
            <a:r>
              <a:rPr lang="sk-SK" dirty="0"/>
              <a:t> </a:t>
            </a:r>
            <a:r>
              <a:rPr lang="sk-SK" dirty="0" err="1"/>
              <a:t>Skills</a:t>
            </a:r>
            <a:r>
              <a:rPr lang="sk-SK" dirty="0"/>
              <a:t> in </a:t>
            </a:r>
            <a:r>
              <a:rPr lang="sk-SK" dirty="0" err="1"/>
              <a:t>angiology</a:t>
            </a:r>
            <a:r>
              <a:rPr lang="sk-SK" dirty="0"/>
              <a:t> (</a:t>
            </a:r>
            <a:r>
              <a:rPr lang="sk-SK" dirty="0" err="1"/>
              <a:t>vascular</a:t>
            </a:r>
            <a:r>
              <a:rPr lang="sk-SK" dirty="0"/>
              <a:t> </a:t>
            </a:r>
            <a:r>
              <a:rPr lang="sk-SK" dirty="0" err="1"/>
              <a:t>medicine</a:t>
            </a:r>
            <a:r>
              <a:rPr lang="sk-SK" dirty="0"/>
              <a:t>);</a:t>
            </a:r>
            <a:endParaRPr lang="fr-BE" dirty="0"/>
          </a:p>
          <a:p>
            <a:pPr marL="0" lvl="0" indent="0">
              <a:buNone/>
            </a:pPr>
            <a:r>
              <a:rPr lang="sk-SK" dirty="0"/>
              <a:t>     </a:t>
            </a:r>
            <a:r>
              <a:rPr lang="sk-SK" dirty="0" err="1"/>
              <a:t>Grade</a:t>
            </a:r>
            <a:r>
              <a:rPr lang="sk-SK" dirty="0"/>
              <a:t> C5 </a:t>
            </a:r>
            <a:r>
              <a:rPr lang="sk-SK" dirty="0" err="1"/>
              <a:t>Technical</a:t>
            </a:r>
            <a:r>
              <a:rPr lang="sk-SK" dirty="0"/>
              <a:t> </a:t>
            </a:r>
            <a:r>
              <a:rPr lang="sk-SK" dirty="0" err="1"/>
              <a:t>Skills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non-invasive</a:t>
            </a:r>
            <a:r>
              <a:rPr lang="sk-SK" dirty="0"/>
              <a:t> </a:t>
            </a:r>
            <a:r>
              <a:rPr lang="sk-SK" dirty="0" err="1"/>
              <a:t>procedures</a:t>
            </a:r>
            <a:r>
              <a:rPr lang="sk-SK" dirty="0"/>
              <a:t> in </a:t>
            </a:r>
            <a:r>
              <a:rPr lang="sk-SK" dirty="0" err="1"/>
              <a:t>angiology</a:t>
            </a:r>
            <a:r>
              <a:rPr lang="sk-SK" dirty="0"/>
              <a:t>  </a:t>
            </a:r>
          </a:p>
          <a:p>
            <a:pPr marL="0" lvl="0" indent="0">
              <a:buNone/>
            </a:pPr>
            <a:r>
              <a:rPr lang="sk-SK" dirty="0"/>
              <a:t>                      (</a:t>
            </a:r>
            <a:r>
              <a:rPr lang="sk-SK" dirty="0" err="1"/>
              <a:t>vascular</a:t>
            </a:r>
            <a:r>
              <a:rPr lang="sk-SK" dirty="0"/>
              <a:t> </a:t>
            </a:r>
            <a:r>
              <a:rPr lang="sk-SK" dirty="0" err="1"/>
              <a:t>medicine</a:t>
            </a:r>
            <a:r>
              <a:rPr lang="sk-SK" dirty="0"/>
              <a:t>);</a:t>
            </a:r>
            <a:endParaRPr lang="fr-BE" dirty="0"/>
          </a:p>
          <a:p>
            <a:pPr marL="0" lvl="0" indent="0">
              <a:buNone/>
            </a:pPr>
            <a:r>
              <a:rPr lang="sk-SK" dirty="0"/>
              <a:t>     </a:t>
            </a:r>
            <a:r>
              <a:rPr lang="sk-SK" dirty="0" err="1"/>
              <a:t>Grade</a:t>
            </a:r>
            <a:r>
              <a:rPr lang="sk-SK" dirty="0"/>
              <a:t> C1 </a:t>
            </a:r>
            <a:r>
              <a:rPr lang="sk-SK" dirty="0" err="1"/>
              <a:t>Technical</a:t>
            </a:r>
            <a:r>
              <a:rPr lang="sk-SK" dirty="0"/>
              <a:t> </a:t>
            </a:r>
            <a:r>
              <a:rPr lang="sk-SK" dirty="0" err="1"/>
              <a:t>Skills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invasive</a:t>
            </a:r>
            <a:r>
              <a:rPr lang="sk-SK" dirty="0"/>
              <a:t> </a:t>
            </a:r>
            <a:r>
              <a:rPr lang="sk-SK" dirty="0" err="1"/>
              <a:t>procedures</a:t>
            </a:r>
            <a:r>
              <a:rPr lang="sk-SK" dirty="0"/>
              <a:t>.</a:t>
            </a:r>
            <a:endParaRPr lang="fr-BE" dirty="0"/>
          </a:p>
          <a:p>
            <a:pPr marL="0" indent="0">
              <a:buNone/>
            </a:pPr>
            <a:r>
              <a:rPr lang="sk-SK" b="1" dirty="0"/>
              <a:t>A UEMS </a:t>
            </a:r>
            <a:r>
              <a:rPr lang="sk-SK" b="1" dirty="0" err="1"/>
              <a:t>certified</a:t>
            </a:r>
            <a:r>
              <a:rPr lang="sk-SK" b="1" dirty="0"/>
              <a:t> </a:t>
            </a:r>
            <a:r>
              <a:rPr lang="sk-SK" b="1" dirty="0" err="1"/>
              <a:t>specialist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Optional</a:t>
            </a:r>
            <a:r>
              <a:rPr lang="sk-SK" b="1" dirty="0"/>
              <a:t> </a:t>
            </a:r>
            <a:r>
              <a:rPr lang="sk-SK" b="1" dirty="0" err="1"/>
              <a:t>Additional</a:t>
            </a:r>
            <a:r>
              <a:rPr lang="sk-SK" b="1" dirty="0"/>
              <a:t> Curricula</a:t>
            </a:r>
            <a:r>
              <a:rPr lang="sk-SK" dirty="0"/>
              <a:t> </a:t>
            </a:r>
            <a:r>
              <a:rPr lang="sk-SK" dirty="0" err="1"/>
              <a:t>should</a:t>
            </a:r>
            <a:r>
              <a:rPr lang="sk-SK" dirty="0"/>
              <a:t> </a:t>
            </a:r>
            <a:r>
              <a:rPr lang="sk-SK" dirty="0" err="1"/>
              <a:t>additionally</a:t>
            </a:r>
            <a:r>
              <a:rPr lang="sk-SK" dirty="0"/>
              <a:t> </a:t>
            </a:r>
            <a:r>
              <a:rPr lang="sk-SK" dirty="0" err="1"/>
              <a:t>reach</a:t>
            </a:r>
            <a:r>
              <a:rPr lang="sk-SK" dirty="0"/>
              <a:t> </a:t>
            </a:r>
            <a:r>
              <a:rPr lang="sk-SK" dirty="0" err="1"/>
              <a:t>Grade</a:t>
            </a:r>
            <a:r>
              <a:rPr lang="sk-SK" dirty="0"/>
              <a:t> C5 </a:t>
            </a:r>
            <a:r>
              <a:rPr lang="sk-SK" dirty="0" err="1"/>
              <a:t>Technical</a:t>
            </a:r>
            <a:r>
              <a:rPr lang="sk-SK" dirty="0"/>
              <a:t> </a:t>
            </a:r>
            <a:r>
              <a:rPr lang="sk-SK" dirty="0" err="1"/>
              <a:t>Skills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specific</a:t>
            </a:r>
            <a:r>
              <a:rPr lang="sk-SK" dirty="0"/>
              <a:t> </a:t>
            </a:r>
            <a:r>
              <a:rPr lang="sk-SK" dirty="0" err="1"/>
              <a:t>area</a:t>
            </a:r>
            <a:r>
              <a:rPr lang="sk-SK" dirty="0"/>
              <a:t> of </a:t>
            </a:r>
            <a:r>
              <a:rPr lang="sk-SK" dirty="0" err="1"/>
              <a:t>expertise</a:t>
            </a:r>
            <a:r>
              <a:rPr lang="fr-BE" dirty="0"/>
              <a:t> </a:t>
            </a:r>
            <a:endParaRPr lang="fr-FR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D6A84809-E45F-244D-94D3-534514C73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6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F4E1A-C159-AE4D-BABE-34D13564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01A12-2C14-EC43-8BDB-C2796EEC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                  Update ETR </a:t>
            </a:r>
            <a:r>
              <a:rPr lang="fr-FR" b="1" dirty="0" err="1"/>
              <a:t>Angiology</a:t>
            </a:r>
            <a:r>
              <a:rPr lang="fr-FR" b="1" dirty="0"/>
              <a:t>/</a:t>
            </a:r>
            <a:r>
              <a:rPr lang="fr-FR" b="1" dirty="0" err="1"/>
              <a:t>Vascular</a:t>
            </a:r>
            <a:r>
              <a:rPr lang="fr-FR" b="1" dirty="0"/>
              <a:t> </a:t>
            </a:r>
            <a:r>
              <a:rPr lang="fr-FR" b="1" dirty="0" err="1"/>
              <a:t>Medicine</a:t>
            </a:r>
            <a:r>
              <a:rPr lang="fr-FR" b="1" dirty="0"/>
              <a:t> 2021</a:t>
            </a:r>
          </a:p>
          <a:p>
            <a:endParaRPr lang="fr-FR" b="1" dirty="0"/>
          </a:p>
          <a:p>
            <a:pPr lvl="1"/>
            <a:r>
              <a:rPr lang="fr-FR" sz="2800" b="1" dirty="0"/>
              <a:t>Stick more </a:t>
            </a:r>
            <a:r>
              <a:rPr lang="fr-FR" sz="2800" b="1" dirty="0" err="1"/>
              <a:t>closely</a:t>
            </a:r>
            <a:r>
              <a:rPr lang="fr-FR" sz="2800" b="1" dirty="0"/>
              <a:t> </a:t>
            </a:r>
            <a:r>
              <a:rPr lang="fr-FR" sz="2800" dirty="0"/>
              <a:t>to </a:t>
            </a:r>
            <a:r>
              <a:rPr lang="fr-FR" sz="2800" dirty="0" err="1"/>
              <a:t>scientific</a:t>
            </a:r>
            <a:r>
              <a:rPr lang="fr-FR" sz="2800" dirty="0"/>
              <a:t> and </a:t>
            </a:r>
            <a:r>
              <a:rPr lang="fr-FR" sz="2800" dirty="0" err="1"/>
              <a:t>technical</a:t>
            </a:r>
            <a:r>
              <a:rPr lang="fr-FR" sz="2800" dirty="0"/>
              <a:t> </a:t>
            </a:r>
            <a:r>
              <a:rPr lang="fr-FR" sz="2800" dirty="0" err="1"/>
              <a:t>advances</a:t>
            </a:r>
            <a:r>
              <a:rPr lang="fr-FR" sz="2800" dirty="0"/>
              <a:t> in </a:t>
            </a:r>
            <a:r>
              <a:rPr lang="fr-FR" sz="2800" dirty="0" err="1"/>
              <a:t>this</a:t>
            </a:r>
            <a:r>
              <a:rPr lang="fr-FR" sz="2800" dirty="0"/>
              <a:t> </a:t>
            </a:r>
            <a:r>
              <a:rPr lang="fr-FR" sz="2800" dirty="0" err="1"/>
              <a:t>rapidly</a:t>
            </a:r>
            <a:r>
              <a:rPr lang="fr-FR" sz="2800" dirty="0"/>
              <a:t> </a:t>
            </a:r>
            <a:r>
              <a:rPr lang="fr-FR" sz="2800" dirty="0" err="1"/>
              <a:t>expanding</a:t>
            </a:r>
            <a:r>
              <a:rPr lang="fr-FR" sz="2800" dirty="0"/>
              <a:t> </a:t>
            </a:r>
            <a:r>
              <a:rPr lang="fr-FR" sz="2800" dirty="0" err="1"/>
              <a:t>field</a:t>
            </a:r>
            <a:endParaRPr lang="fr-FR" sz="2800" dirty="0"/>
          </a:p>
          <a:p>
            <a:pPr lvl="1"/>
            <a:r>
              <a:rPr lang="fr-FR" sz="2800" b="1" dirty="0" err="1"/>
              <a:t>Respond</a:t>
            </a:r>
            <a:r>
              <a:rPr lang="fr-FR" sz="2800" b="1" dirty="0"/>
              <a:t> to the </a:t>
            </a:r>
            <a:r>
              <a:rPr lang="fr-FR" sz="2800" b="1" dirty="0" err="1"/>
              <a:t>wishes</a:t>
            </a:r>
            <a:r>
              <a:rPr lang="fr-FR" sz="2800" b="1" dirty="0"/>
              <a:t> of Public </a:t>
            </a:r>
            <a:r>
              <a:rPr lang="fr-FR" sz="2800" b="1" dirty="0" err="1"/>
              <a:t>Health</a:t>
            </a:r>
            <a:r>
              <a:rPr lang="fr-FR" sz="2800" b="1" dirty="0"/>
              <a:t> and the Scientific </a:t>
            </a:r>
            <a:r>
              <a:rPr lang="fr-FR" sz="2800" b="1" dirty="0" err="1"/>
              <a:t>Community</a:t>
            </a:r>
            <a:r>
              <a:rPr lang="fr-FR" sz="2800" dirty="0"/>
              <a:t> </a:t>
            </a:r>
            <a:r>
              <a:rPr lang="fr-FR" sz="2800" dirty="0" err="1"/>
              <a:t>which</a:t>
            </a:r>
            <a:r>
              <a:rPr lang="fr-FR" sz="2800" dirty="0"/>
              <a:t> </a:t>
            </a:r>
            <a:r>
              <a:rPr lang="fr-FR" sz="2800" dirty="0" err="1"/>
              <a:t>advocate</a:t>
            </a:r>
            <a:r>
              <a:rPr lang="fr-FR" sz="2800" dirty="0"/>
              <a:t> </a:t>
            </a:r>
            <a:r>
              <a:rPr lang="fr-FR" sz="2800" dirty="0" err="1"/>
              <a:t>multidisciplinarity</a:t>
            </a:r>
            <a:r>
              <a:rPr lang="fr-FR" sz="2800" dirty="0"/>
              <a:t> and </a:t>
            </a:r>
            <a:r>
              <a:rPr lang="fr-FR" sz="2800" dirty="0" err="1"/>
              <a:t>prevention</a:t>
            </a:r>
            <a:r>
              <a:rPr lang="fr-FR" sz="2800" dirty="0"/>
              <a:t> </a:t>
            </a:r>
            <a:r>
              <a:rPr lang="fr-FR" sz="2800" dirty="0" err="1"/>
              <a:t>especially</a:t>
            </a:r>
            <a:r>
              <a:rPr lang="fr-FR" sz="2800" dirty="0"/>
              <a:t> in </a:t>
            </a:r>
            <a:r>
              <a:rPr lang="fr-FR" sz="2800" dirty="0" err="1"/>
              <a:t>aging</a:t>
            </a:r>
            <a:r>
              <a:rPr lang="fr-FR" sz="2800" dirty="0"/>
              <a:t> populations</a:t>
            </a:r>
          </a:p>
          <a:p>
            <a:pPr lvl="1"/>
            <a:r>
              <a:rPr lang="fr-FR" sz="2800" b="1" dirty="0" err="1"/>
              <a:t>Try</a:t>
            </a:r>
            <a:r>
              <a:rPr lang="fr-FR" sz="2800" b="1" dirty="0"/>
              <a:t> to </a:t>
            </a:r>
            <a:r>
              <a:rPr lang="fr-FR" sz="2800" b="1" dirty="0" err="1"/>
              <a:t>meet</a:t>
            </a:r>
            <a:r>
              <a:rPr lang="fr-FR" sz="2800" b="1" dirty="0"/>
              <a:t> at best the </a:t>
            </a:r>
            <a:r>
              <a:rPr lang="fr-FR" sz="2800" b="1" dirty="0" err="1"/>
              <a:t>demands</a:t>
            </a:r>
            <a:r>
              <a:rPr lang="fr-FR" sz="2800" b="1" dirty="0"/>
              <a:t> of </a:t>
            </a:r>
            <a:r>
              <a:rPr lang="fr-FR" sz="2800" b="1" dirty="0" err="1"/>
              <a:t>each</a:t>
            </a:r>
            <a:r>
              <a:rPr lang="fr-FR" sz="2800" b="1" dirty="0"/>
              <a:t> country </a:t>
            </a:r>
            <a:r>
              <a:rPr lang="fr-FR" sz="2800" dirty="0"/>
              <a:t>, </a:t>
            </a:r>
            <a:r>
              <a:rPr lang="fr-FR" sz="2800" dirty="0" err="1"/>
              <a:t>taking</a:t>
            </a:r>
            <a:r>
              <a:rPr lang="fr-FR" sz="2800" dirty="0"/>
              <a:t> </a:t>
            </a:r>
            <a:r>
              <a:rPr lang="fr-FR" sz="2800" dirty="0" err="1"/>
              <a:t>into</a:t>
            </a:r>
            <a:r>
              <a:rPr lang="fr-FR" sz="2800" dirty="0"/>
              <a:t> </a:t>
            </a:r>
            <a:r>
              <a:rPr lang="fr-FR" sz="2800" dirty="0" err="1"/>
              <a:t>account</a:t>
            </a:r>
            <a:r>
              <a:rPr lang="fr-FR" sz="2800" dirty="0"/>
              <a:t> the </a:t>
            </a:r>
            <a:r>
              <a:rPr lang="fr-FR" sz="2800" dirty="0" err="1"/>
              <a:t>diversity</a:t>
            </a:r>
            <a:r>
              <a:rPr lang="fr-FR" sz="2800" dirty="0"/>
              <a:t> of the </a:t>
            </a:r>
            <a:r>
              <a:rPr lang="fr-FR" sz="2800" dirty="0" err="1"/>
              <a:t>organization</a:t>
            </a:r>
            <a:r>
              <a:rPr lang="fr-FR" sz="2800" dirty="0"/>
              <a:t> of the discipline</a:t>
            </a:r>
          </a:p>
          <a:p>
            <a:pPr lvl="1"/>
            <a:r>
              <a:rPr lang="fr-FR" sz="2800" dirty="0"/>
              <a:t>Evolution </a:t>
            </a:r>
            <a:r>
              <a:rPr lang="fr-FR" sz="2800" dirty="0" err="1"/>
              <a:t>towards</a:t>
            </a:r>
            <a:r>
              <a:rPr lang="fr-FR" sz="2800" dirty="0"/>
              <a:t> a </a:t>
            </a:r>
            <a:r>
              <a:rPr lang="fr-FR" sz="2800" dirty="0" err="1"/>
              <a:t>trainees</a:t>
            </a:r>
            <a:r>
              <a:rPr lang="fr-FR" sz="2800" dirty="0"/>
              <a:t> </a:t>
            </a:r>
            <a:r>
              <a:rPr lang="fr-FR" sz="2800" dirty="0" err="1"/>
              <a:t>evaluation</a:t>
            </a:r>
            <a:r>
              <a:rPr lang="fr-FR" sz="2800" dirty="0"/>
              <a:t> system </a:t>
            </a:r>
            <a:r>
              <a:rPr lang="fr-FR" sz="2800" dirty="0" err="1"/>
              <a:t>that</a:t>
            </a:r>
            <a:r>
              <a:rPr lang="fr-FR" sz="2800" dirty="0"/>
              <a:t> </a:t>
            </a:r>
            <a:r>
              <a:rPr lang="fr-FR" sz="2800" b="1" dirty="0" err="1"/>
              <a:t>better</a:t>
            </a:r>
            <a:r>
              <a:rPr lang="fr-FR" sz="2800" b="1" dirty="0"/>
              <a:t> </a:t>
            </a:r>
            <a:r>
              <a:rPr lang="fr-FR" sz="2800" b="1" dirty="0" err="1"/>
              <a:t>meets</a:t>
            </a:r>
            <a:r>
              <a:rPr lang="fr-FR" sz="2800" b="1" dirty="0"/>
              <a:t> international and UEMS ETR </a:t>
            </a:r>
            <a:r>
              <a:rPr lang="fr-FR" sz="2800" b="1" dirty="0" err="1"/>
              <a:t>Review</a:t>
            </a:r>
            <a:r>
              <a:rPr lang="fr-FR" sz="2800" b="1" dirty="0"/>
              <a:t> </a:t>
            </a:r>
            <a:r>
              <a:rPr lang="fr-FR" sz="2800" b="1" dirty="0" err="1"/>
              <a:t>Committee</a:t>
            </a:r>
            <a:r>
              <a:rPr lang="fr-FR" sz="2800" b="1" dirty="0"/>
              <a:t> </a:t>
            </a:r>
            <a:r>
              <a:rPr lang="fr-FR" sz="2800" b="1" dirty="0" err="1"/>
              <a:t>criteria</a:t>
            </a:r>
            <a:endParaRPr lang="fr-FR" sz="2800" b="1" dirty="0"/>
          </a:p>
          <a:p>
            <a:endParaRPr lang="fr-FR" dirty="0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07FA6EC7-4E11-584D-B749-9A5845DB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0EE8BC-1116-9F45-9B3F-89BA70E8B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588344"/>
            <a:ext cx="10905066" cy="561409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D808A702-B572-8044-B6CB-7165B382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4C7185-C21A-0B43-8671-8E05FBAE1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6" y="643467"/>
            <a:ext cx="9688808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543E1DB0-220B-D745-8628-044BD76B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CE672-4443-284D-97EB-7673D53D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Update of ETR – How </a:t>
            </a:r>
            <a:r>
              <a:rPr lang="fr-FR" dirty="0" err="1"/>
              <a:t>did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proceed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C6D2E4-D4E3-104E-BBD5-AC600D7F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Complete </a:t>
            </a:r>
            <a:r>
              <a:rPr lang="fr-FR" b="1" dirty="0" err="1"/>
              <a:t>Review</a:t>
            </a:r>
            <a:r>
              <a:rPr lang="fr-FR" b="1" dirty="0"/>
              <a:t> </a:t>
            </a:r>
            <a:r>
              <a:rPr lang="fr-FR" dirty="0"/>
              <a:t>of  the 2015 Document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Collection of </a:t>
            </a:r>
            <a:r>
              <a:rPr lang="fr-FR" b="1" dirty="0" err="1"/>
              <a:t>comments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delegates</a:t>
            </a:r>
            <a:r>
              <a:rPr lang="fr-FR" b="1" dirty="0"/>
              <a:t> </a:t>
            </a:r>
            <a:r>
              <a:rPr lang="fr-FR" dirty="0"/>
              <a:t>of </a:t>
            </a:r>
            <a:r>
              <a:rPr lang="fr-FR" dirty="0" err="1"/>
              <a:t>each</a:t>
            </a:r>
            <a:r>
              <a:rPr lang="fr-FR" dirty="0"/>
              <a:t> country </a:t>
            </a:r>
            <a:r>
              <a:rPr lang="fr-FR" dirty="0" err="1"/>
              <a:t>represented</a:t>
            </a:r>
            <a:r>
              <a:rPr lang="fr-FR" dirty="0"/>
              <a:t> in the Division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representatives</a:t>
            </a:r>
            <a:r>
              <a:rPr lang="fr-FR" b="1" dirty="0"/>
              <a:t> of National Scientific </a:t>
            </a:r>
            <a:r>
              <a:rPr lang="fr-FR" b="1" dirty="0" err="1"/>
              <a:t>Societies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b="1" dirty="0" err="1"/>
              <a:t>Submission</a:t>
            </a:r>
            <a:r>
              <a:rPr lang="fr-FR" b="1" dirty="0"/>
              <a:t> of a </a:t>
            </a:r>
            <a:r>
              <a:rPr lang="fr-FR" b="1" dirty="0" err="1"/>
              <a:t>draft</a:t>
            </a:r>
            <a:r>
              <a:rPr lang="fr-FR" b="1" dirty="0"/>
              <a:t> Update </a:t>
            </a:r>
            <a:r>
              <a:rPr lang="fr-FR" dirty="0"/>
              <a:t>to the UEMS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all </a:t>
            </a:r>
            <a:r>
              <a:rPr lang="fr-FR" dirty="0" err="1"/>
              <a:t>comments</a:t>
            </a:r>
            <a:r>
              <a:rPr lang="fr-FR" dirty="0"/>
              <a:t> </a:t>
            </a:r>
            <a:r>
              <a:rPr lang="fr-FR" dirty="0" err="1"/>
              <a:t>received</a:t>
            </a:r>
            <a:r>
              <a:rPr lang="fr-FR" dirty="0"/>
              <a:t> (16 out of 17 countries)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Collection of </a:t>
            </a:r>
            <a:r>
              <a:rPr lang="fr-FR" b="1" dirty="0" err="1"/>
              <a:t>comments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UEMS bodies </a:t>
            </a:r>
            <a:r>
              <a:rPr lang="fr-FR" dirty="0"/>
              <a:t>as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b="1" dirty="0"/>
              <a:t>as </a:t>
            </a:r>
            <a:r>
              <a:rPr lang="fr-FR" b="1" dirty="0" err="1"/>
              <a:t>from</a:t>
            </a:r>
            <a:r>
              <a:rPr lang="fr-FR" b="1" dirty="0"/>
              <a:t> NMA </a:t>
            </a:r>
            <a:r>
              <a:rPr lang="fr-FR" b="1" dirty="0" err="1"/>
              <a:t>members</a:t>
            </a:r>
            <a:r>
              <a:rPr lang="fr-FR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Collection of </a:t>
            </a:r>
            <a:r>
              <a:rPr lang="fr-FR" b="1" dirty="0" err="1"/>
              <a:t>comments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UEMS </a:t>
            </a:r>
            <a:r>
              <a:rPr lang="fr-FR" b="1" dirty="0" err="1"/>
              <a:t>Reviewers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b="1" dirty="0" err="1"/>
              <a:t>Submission</a:t>
            </a:r>
            <a:r>
              <a:rPr lang="fr-FR" b="1" dirty="0"/>
              <a:t> of the final version of the Update </a:t>
            </a:r>
            <a:r>
              <a:rPr lang="fr-FR" dirty="0"/>
              <a:t>to UEMS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and </a:t>
            </a:r>
            <a:r>
              <a:rPr lang="fr-FR" dirty="0" err="1"/>
              <a:t>answering</a:t>
            </a:r>
            <a:r>
              <a:rPr lang="fr-FR" dirty="0"/>
              <a:t> all </a:t>
            </a:r>
            <a:r>
              <a:rPr lang="fr-FR" dirty="0" err="1"/>
              <a:t>comments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B5BBF547-9178-8F43-BA39-B91D613F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EC786-5408-A047-B39A-9428066E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Angiology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AAF4-E772-D844-9570-839E1A300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Angiology/Vascular Medicine is the </a:t>
            </a:r>
            <a:r>
              <a:rPr lang="en-GB" b="1" dirty="0"/>
              <a:t>medical specialty dealing with Vascular Diseases </a:t>
            </a:r>
            <a:r>
              <a:rPr lang="en-GB" dirty="0"/>
              <a:t>(arterial, venous, lymphatic and microcirculatory diseases) and focuses on prevention, diagnosis, therapy and rehabilitation as well as research and education, to benefit patients and the general  population. </a:t>
            </a:r>
          </a:p>
          <a:p>
            <a:r>
              <a:rPr lang="en-GB" b="1" dirty="0"/>
              <a:t>Angiology/Vascular Medicine are synonyms </a:t>
            </a:r>
            <a:r>
              <a:rPr lang="en-GB" dirty="0"/>
              <a:t>in different countries.</a:t>
            </a:r>
          </a:p>
          <a:p>
            <a:r>
              <a:rPr lang="en-GB" dirty="0"/>
              <a:t>Angiology is the prototype of a specialty that must imperatively work in </a:t>
            </a:r>
            <a:r>
              <a:rPr lang="en-GB" b="1" dirty="0"/>
              <a:t>multidisciplinary collaboration </a:t>
            </a:r>
            <a:r>
              <a:rPr lang="en-GB" dirty="0"/>
              <a:t>with sister or neighbouring specialties such as vascular surgery, thrombosis and haemostasis, interventional radiology, …</a:t>
            </a:r>
            <a:endParaRPr lang="fr-BE" dirty="0"/>
          </a:p>
          <a:p>
            <a:endParaRPr lang="fr-FR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A953ED9C-A119-CB48-85D5-8C334E89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4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707A86-78A4-2F47-B15A-CACC62A75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1873" y="2286505"/>
            <a:ext cx="3136900" cy="4305300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F901011C-686B-354D-8F43-428DD892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300">
            <a:off x="-50218" y="2561169"/>
            <a:ext cx="5372100" cy="1092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0E3C87-A35B-9045-9584-082F8A40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8043">
            <a:off x="7389372" y="428875"/>
            <a:ext cx="3911600" cy="571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3BE4F8-425F-0A46-84E8-6AE3275DC3E7}"/>
              </a:ext>
            </a:extLst>
          </p:cNvPr>
          <p:cNvSpPr txBox="1"/>
          <p:nvPr/>
        </p:nvSpPr>
        <p:spPr>
          <a:xfrm rot="2040919">
            <a:off x="-29546" y="3613665"/>
            <a:ext cx="533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EWGMA M </a:t>
            </a:r>
            <a:r>
              <a:rPr lang="fr-FR" dirty="0" err="1"/>
              <a:t>Catalano</a:t>
            </a:r>
            <a:r>
              <a:rPr lang="fr-FR" dirty="0"/>
              <a:t> et al. Int </a:t>
            </a:r>
            <a:r>
              <a:rPr lang="fr-FR" dirty="0" err="1"/>
              <a:t>Angiol</a:t>
            </a:r>
            <a:r>
              <a:rPr lang="fr-FR" dirty="0"/>
              <a:t> 1991; 10:199-201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823D2C-B4F5-E24A-B793-C1B263D15F9D}"/>
              </a:ext>
            </a:extLst>
          </p:cNvPr>
          <p:cNvSpPr txBox="1"/>
          <p:nvPr/>
        </p:nvSpPr>
        <p:spPr>
          <a:xfrm rot="278618">
            <a:off x="7782340" y="1091684"/>
            <a:ext cx="31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Ann Int Med 1990;112:138-139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60317E-8F63-DF47-8585-194FE7C22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52" y="178316"/>
            <a:ext cx="5702300" cy="1282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4598E7D-D0CE-A240-9E3C-01F11A999119}"/>
              </a:ext>
            </a:extLst>
          </p:cNvPr>
          <p:cNvSpPr txBox="1"/>
          <p:nvPr/>
        </p:nvSpPr>
        <p:spPr>
          <a:xfrm>
            <a:off x="1283996" y="1312757"/>
            <a:ext cx="273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 </a:t>
            </a:r>
            <a:r>
              <a:rPr lang="fr-FR" dirty="0" err="1"/>
              <a:t>Angiol</a:t>
            </a:r>
            <a:r>
              <a:rPr lang="fr-FR" dirty="0"/>
              <a:t> 1991;10:162-166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E0D642-F355-D647-BEE8-BD863FAFF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2421">
            <a:off x="3061905" y="1964082"/>
            <a:ext cx="7556500" cy="533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6BA331B-8569-9344-A1A4-AB000F97E28B}"/>
              </a:ext>
            </a:extLst>
          </p:cNvPr>
          <p:cNvSpPr txBox="1"/>
          <p:nvPr/>
        </p:nvSpPr>
        <p:spPr>
          <a:xfrm rot="21223092">
            <a:off x="3834708" y="2610473"/>
            <a:ext cx="53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NJ </a:t>
            </a:r>
            <a:r>
              <a:rPr lang="fr-FR" dirty="0" err="1"/>
              <a:t>Leeper</a:t>
            </a:r>
            <a:r>
              <a:rPr lang="fr-FR" dirty="0"/>
              <a:t>, TL Jason, JP Cooke. Am J Med 2011;124:792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C86DB-C2C9-E844-B7B7-A423EB4D8BAA}"/>
              </a:ext>
            </a:extLst>
          </p:cNvPr>
          <p:cNvSpPr txBox="1"/>
          <p:nvPr/>
        </p:nvSpPr>
        <p:spPr>
          <a:xfrm>
            <a:off x="359031" y="5334671"/>
            <a:ext cx="5798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Vascular</a:t>
            </a:r>
            <a:r>
              <a:rPr lang="fr-FR" sz="2800" b="1" dirty="0"/>
              <a:t> </a:t>
            </a:r>
            <a:r>
              <a:rPr lang="fr-FR" sz="2800" b="1" dirty="0" err="1"/>
              <a:t>Medicine</a:t>
            </a:r>
            <a:r>
              <a:rPr lang="fr-FR" sz="2800" b="1" dirty="0"/>
              <a:t> in Europe and US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0D10B0-8402-6245-96EB-A0B0059F4369}"/>
              </a:ext>
            </a:extLst>
          </p:cNvPr>
          <p:cNvSpPr txBox="1"/>
          <p:nvPr/>
        </p:nvSpPr>
        <p:spPr>
          <a:xfrm>
            <a:off x="359031" y="5892234"/>
            <a:ext cx="75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Specialty in </a:t>
            </a:r>
            <a:r>
              <a:rPr lang="fr-FR" dirty="0" err="1"/>
              <a:t>some</a:t>
            </a:r>
            <a:r>
              <a:rPr lang="fr-FR" dirty="0"/>
              <a:t> countries,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societies</a:t>
            </a:r>
            <a:r>
              <a:rPr lang="fr-FR" dirty="0"/>
              <a:t>, </a:t>
            </a:r>
            <a:r>
              <a:rPr lang="fr-FR" dirty="0" err="1"/>
              <a:t>vascular</a:t>
            </a:r>
            <a:r>
              <a:rPr lang="fr-FR" dirty="0"/>
              <a:t> centres, training programs, </a:t>
            </a:r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diplomas</a:t>
            </a:r>
            <a:r>
              <a:rPr lang="fr-FR" dirty="0"/>
              <a:t>,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…</a:t>
            </a:r>
          </a:p>
        </p:txBody>
      </p:sp>
      <p:pic>
        <p:nvPicPr>
          <p:cNvPr id="15" name="Immagine 6">
            <a:extLst>
              <a:ext uri="{FF2B5EF4-FFF2-40B4-BE49-F238E27FC236}">
                <a16:creationId xmlns:a16="http://schemas.microsoft.com/office/drawing/2014/main" id="{DF94EA09-8976-9643-9ED9-A5B17F08A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9" descr="VAS solo-logo-tra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" y="-163513"/>
            <a:ext cx="952500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6210" y="103113"/>
            <a:ext cx="59097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Independent Foundation In </a:t>
            </a:r>
            <a:r>
              <a:rPr kumimoji="0" lang="en-GB" altLang="it-IT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Angiology/Vascular Medicine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815457" y="456551"/>
            <a:ext cx="7825239" cy="64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138419" y="1096113"/>
            <a:ext cx="24499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EU </a:t>
            </a:r>
            <a:r>
              <a:rPr lang="fr-FR" sz="2800" dirty="0" err="1"/>
              <a:t>Oct</a:t>
            </a:r>
            <a:r>
              <a:rPr lang="fr-FR" sz="2800" dirty="0"/>
              <a:t> 2021 </a:t>
            </a:r>
          </a:p>
          <a:p>
            <a:pPr>
              <a:buFont typeface="Arial"/>
              <a:buChar char="•"/>
            </a:pPr>
            <a:r>
              <a:rPr lang="fr-FR" sz="2400" dirty="0"/>
              <a:t> 27 countries</a:t>
            </a:r>
          </a:p>
          <a:p>
            <a:pPr>
              <a:buFont typeface="Arial"/>
              <a:buChar char="•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13FF0D"/>
                </a:solidFill>
              </a:rPr>
              <a:t>9 countries </a:t>
            </a:r>
            <a:r>
              <a:rPr lang="fr-FR" sz="2400" dirty="0" err="1">
                <a:solidFill>
                  <a:srgbClr val="13FF0D"/>
                </a:solidFill>
              </a:rPr>
              <a:t>Angiology</a:t>
            </a:r>
            <a:r>
              <a:rPr lang="fr-FR" sz="2400" dirty="0">
                <a:solidFill>
                  <a:srgbClr val="13FF0D"/>
                </a:solidFill>
              </a:rPr>
              <a:t> </a:t>
            </a:r>
            <a:r>
              <a:rPr lang="fr-FR" sz="2400" b="1" dirty="0">
                <a:solidFill>
                  <a:srgbClr val="13FF0D"/>
                </a:solidFill>
              </a:rPr>
              <a:t>+</a:t>
            </a:r>
          </a:p>
          <a:p>
            <a:pPr>
              <a:buFont typeface="Arial"/>
              <a:buChar char="•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9999"/>
                </a:solidFill>
              </a:rPr>
              <a:t>18 countries </a:t>
            </a:r>
            <a:r>
              <a:rPr lang="fr-FR" sz="2400" dirty="0" err="1">
                <a:solidFill>
                  <a:srgbClr val="FF9999"/>
                </a:solidFill>
              </a:rPr>
              <a:t>Angiology</a:t>
            </a:r>
            <a:r>
              <a:rPr lang="fr-FR" sz="2400" dirty="0">
                <a:solidFill>
                  <a:srgbClr val="FF9999"/>
                </a:solidFill>
              </a:rPr>
              <a:t> </a:t>
            </a:r>
            <a:r>
              <a:rPr lang="fr-FR" sz="2400" b="1" dirty="0">
                <a:solidFill>
                  <a:srgbClr val="FF9999"/>
                </a:solidFill>
              </a:rPr>
              <a:t>–</a:t>
            </a:r>
          </a:p>
          <a:p>
            <a:pPr>
              <a:buFont typeface="Arial"/>
              <a:buChar char="•"/>
            </a:pPr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2929726" y="3822750"/>
            <a:ext cx="1119080" cy="23892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30909" y="2753889"/>
            <a:ext cx="741862" cy="20119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375729" y="3621552"/>
            <a:ext cx="767010" cy="17604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81052" y="2867062"/>
            <a:ext cx="829880" cy="17604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60636" y="2150297"/>
            <a:ext cx="704140" cy="20119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965959" y="1810776"/>
            <a:ext cx="779584" cy="18862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820986" y="2376644"/>
            <a:ext cx="754436" cy="15089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896430" y="2691014"/>
            <a:ext cx="678992" cy="16347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607230" y="2980236"/>
            <a:ext cx="955619" cy="18862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752947" y="3231732"/>
            <a:ext cx="1194523" cy="163473"/>
          </a:xfrm>
          <a:prstGeom prst="rect">
            <a:avLst/>
          </a:prstGeom>
          <a:solidFill>
            <a:srgbClr val="13FF0D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01030" y="4828736"/>
            <a:ext cx="855027" cy="17604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570997" y="5017359"/>
            <a:ext cx="590975" cy="21377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041403" y="4526940"/>
            <a:ext cx="829879" cy="13832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6375" y="4828736"/>
            <a:ext cx="729288" cy="17604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067295" y="4841311"/>
            <a:ext cx="804732" cy="213772"/>
          </a:xfrm>
          <a:prstGeom prst="rect">
            <a:avLst/>
          </a:prstGeom>
          <a:solidFill>
            <a:srgbClr val="22EB1C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3FF0D"/>
              </a:solidFill>
              <a:highlight>
                <a:srgbClr val="13FF0D"/>
              </a:highligh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46879" y="5155682"/>
            <a:ext cx="528105" cy="18862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053977" y="5017359"/>
            <a:ext cx="855027" cy="20119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953385" y="5671250"/>
            <a:ext cx="641271" cy="16347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846879" y="6161669"/>
            <a:ext cx="528105" cy="12574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311370" y="6174243"/>
            <a:ext cx="653844" cy="18862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431939" y="3571253"/>
            <a:ext cx="817306" cy="176047"/>
          </a:xfrm>
          <a:prstGeom prst="rect">
            <a:avLst/>
          </a:prstGeom>
          <a:solidFill>
            <a:srgbClr val="23FF1C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450428" y="3508379"/>
            <a:ext cx="678992" cy="176047"/>
          </a:xfrm>
          <a:prstGeom prst="rect">
            <a:avLst/>
          </a:prstGeom>
          <a:solidFill>
            <a:srgbClr val="23FF1C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154568" y="3747300"/>
            <a:ext cx="1408281" cy="176048"/>
          </a:xfrm>
          <a:prstGeom prst="rect">
            <a:avLst/>
          </a:prstGeom>
          <a:solidFill>
            <a:srgbClr val="23FF1C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707821" y="3973647"/>
            <a:ext cx="817306" cy="188623"/>
          </a:xfrm>
          <a:prstGeom prst="rect">
            <a:avLst/>
          </a:prstGeom>
          <a:solidFill>
            <a:srgbClr val="23FF1C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732969" y="4225144"/>
            <a:ext cx="829880" cy="188623"/>
          </a:xfrm>
          <a:prstGeom prst="rect">
            <a:avLst/>
          </a:prstGeom>
          <a:solidFill>
            <a:srgbClr val="23FF1C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589486" y="4162270"/>
            <a:ext cx="678992" cy="201197"/>
          </a:xfrm>
          <a:prstGeom prst="rect">
            <a:avLst/>
          </a:prstGeom>
          <a:solidFill>
            <a:srgbClr val="23FF1C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784009" y="4199994"/>
            <a:ext cx="779584" cy="201198"/>
          </a:xfrm>
          <a:prstGeom prst="rect">
            <a:avLst/>
          </a:prstGeom>
          <a:solidFill>
            <a:srgbClr val="23FF1C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0050368" y="3835324"/>
            <a:ext cx="186749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+</a:t>
            </a:r>
          </a:p>
          <a:p>
            <a:pPr algn="ctr"/>
            <a:r>
              <a:rPr lang="fr-FR" sz="2000" dirty="0" err="1">
                <a:solidFill>
                  <a:srgbClr val="23FF1C"/>
                </a:solidFill>
              </a:rPr>
              <a:t>Switzerland</a:t>
            </a:r>
            <a:endParaRPr lang="fr-FR" sz="2000" dirty="0">
              <a:solidFill>
                <a:srgbClr val="23FF1C"/>
              </a:solidFill>
            </a:endParaRPr>
          </a:p>
          <a:p>
            <a:pPr algn="ctr"/>
            <a:r>
              <a:rPr lang="fr-FR" sz="2000" dirty="0" err="1">
                <a:solidFill>
                  <a:srgbClr val="23FF1C"/>
                </a:solidFill>
              </a:rPr>
              <a:t>Serbia</a:t>
            </a:r>
            <a:endParaRPr lang="fr-FR" sz="2000" dirty="0">
              <a:solidFill>
                <a:srgbClr val="23FF1C"/>
              </a:solidFill>
            </a:endParaRPr>
          </a:p>
          <a:p>
            <a:pPr algn="ctr"/>
            <a:r>
              <a:rPr lang="fr-FR" sz="2000" dirty="0">
                <a:solidFill>
                  <a:srgbClr val="FF9999"/>
                </a:solidFill>
              </a:rPr>
              <a:t>United </a:t>
            </a:r>
            <a:r>
              <a:rPr lang="fr-FR" sz="2000" dirty="0" err="1">
                <a:solidFill>
                  <a:srgbClr val="FF9999"/>
                </a:solidFill>
              </a:rPr>
              <a:t>Kingdom</a:t>
            </a:r>
            <a:endParaRPr lang="fr-FR" sz="2000" dirty="0">
              <a:solidFill>
                <a:srgbClr val="FF9999"/>
              </a:solidFill>
            </a:endParaRPr>
          </a:p>
          <a:p>
            <a:pPr algn="ctr"/>
            <a:endParaRPr lang="fr-FR" sz="2000" dirty="0">
              <a:solidFill>
                <a:srgbClr val="FF9999"/>
              </a:solidFill>
            </a:endParaRPr>
          </a:p>
          <a:p>
            <a:pPr algn="ctr"/>
            <a:endParaRPr lang="fr-FR" sz="20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5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9" descr="VAS solo-logo-tra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" y="-163513"/>
            <a:ext cx="952500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4094" y="8050"/>
            <a:ext cx="59097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Independent Foundation In </a:t>
            </a:r>
            <a:r>
              <a:rPr kumimoji="0" lang="en-GB" altLang="it-IT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Angiology/Vascular Medicine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3853" y="1852726"/>
            <a:ext cx="3108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Angiology</a:t>
            </a:r>
            <a:r>
              <a:rPr lang="fr-FR" sz="2400" dirty="0"/>
              <a:t> in EU countries </a:t>
            </a:r>
            <a:r>
              <a:rPr lang="fr-FR" sz="2400" dirty="0" err="1"/>
              <a:t>without</a:t>
            </a:r>
            <a:r>
              <a:rPr lang="fr-FR" sz="2400" dirty="0"/>
              <a:t> recognition of the </a:t>
            </a:r>
            <a:r>
              <a:rPr lang="fr-FR" sz="2400" dirty="0" err="1"/>
              <a:t>specialty</a:t>
            </a:r>
            <a:endParaRPr lang="fr-FR" sz="2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23724"/>
              </p:ext>
            </p:extLst>
          </p:nvPr>
        </p:nvGraphicFramePr>
        <p:xfrm>
          <a:off x="3485666" y="269660"/>
          <a:ext cx="6735150" cy="616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8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Country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Scientific</a:t>
                      </a:r>
                      <a:r>
                        <a:rPr lang="fr-FR" sz="1800" dirty="0"/>
                        <a:t>  Society</a:t>
                      </a:r>
                      <a:r>
                        <a:rPr lang="fr-FR" sz="1800" baseline="0" dirty="0"/>
                        <a:t> of A/VM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Centers</a:t>
                      </a:r>
                      <a:r>
                        <a:rPr lang="fr-FR" sz="1800" dirty="0"/>
                        <a:t> of A/VM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/>
                        <a:t>Baltic</a:t>
                      </a:r>
                      <a:r>
                        <a:rPr lang="fr-FR" sz="1800" baseline="0" dirty="0"/>
                        <a:t> states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/>
                        <a:t>Belgium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/>
                        <a:t>Bulgaria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?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Croatia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?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/>
                        <a:t>Cyprus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?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/>
                        <a:t>Denmark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/>
                        <a:t>Finland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000000"/>
                          </a:solidFill>
                        </a:rPr>
                        <a:t>Greece</a:t>
                      </a:r>
                      <a:endParaRPr lang="fr-F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000000"/>
                          </a:solidFill>
                        </a:rPr>
                        <a:t>Italy</a:t>
                      </a:r>
                      <a:endParaRPr lang="fr-F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/>
                        <a:t>Ireland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?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/>
                        <a:t>Luxembourg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?      (</a:t>
                      </a:r>
                      <a:r>
                        <a:rPr lang="fr-FR" sz="1800" dirty="0" err="1"/>
                        <a:t>Angiologists</a:t>
                      </a:r>
                      <a:r>
                        <a:rPr lang="fr-FR" sz="1800" dirty="0"/>
                        <a:t> +)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/>
                        <a:t>Malta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?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/>
                        <a:t>Portugal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    (</a:t>
                      </a:r>
                      <a:r>
                        <a:rPr lang="fr-FR" sz="1800" dirty="0" err="1"/>
                        <a:t>Angiologists</a:t>
                      </a:r>
                      <a:r>
                        <a:rPr lang="fr-FR" sz="1800" dirty="0"/>
                        <a:t> +)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/>
                        <a:t>Romania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/>
                        <a:t>Spain</a:t>
                      </a: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 err="1"/>
                        <a:t>Sweden</a:t>
                      </a:r>
                      <a:endParaRPr lang="fr-FR" sz="1800" dirty="0"/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517">
                <a:tc>
                  <a:txBody>
                    <a:bodyPr/>
                    <a:lstStyle/>
                    <a:p>
                      <a:r>
                        <a:rPr lang="fr-FR" sz="1800" dirty="0"/>
                        <a:t>UK (post-</a:t>
                      </a:r>
                      <a:r>
                        <a:rPr lang="fr-FR" sz="1800" dirty="0" err="1"/>
                        <a:t>Brexit</a:t>
                      </a:r>
                      <a:r>
                        <a:rPr lang="fr-FR" sz="1800" dirty="0"/>
                        <a:t>)</a:t>
                      </a:r>
                    </a:p>
                  </a:txBody>
                  <a:tcPr marL="53179" marR="53179" marT="26588" marB="265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53179" marR="53179" marT="26588" marB="265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No</a:t>
                      </a:r>
                    </a:p>
                  </a:txBody>
                  <a:tcPr marL="53179" marR="53179" marT="26588" marB="2658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141C2-C95F-B34A-91DE-AAA053EF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Update of ETR – The main changes (I)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2239F-33C7-C84E-A915-291596C0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concerns</a:t>
            </a:r>
            <a:r>
              <a:rPr lang="fr-FR" dirty="0"/>
              <a:t> </a:t>
            </a:r>
            <a:r>
              <a:rPr lang="fr-FR" b="1" dirty="0"/>
              <a:t>Training </a:t>
            </a:r>
            <a:r>
              <a:rPr lang="fr-FR" b="1" dirty="0" err="1"/>
              <a:t>Requirements</a:t>
            </a:r>
            <a:r>
              <a:rPr lang="fr-FR" b="1" dirty="0"/>
              <a:t> for </a:t>
            </a:r>
            <a:r>
              <a:rPr lang="fr-FR" b="1" dirty="0" err="1"/>
              <a:t>Trainees</a:t>
            </a:r>
            <a:r>
              <a:rPr lang="fr-FR" b="1" dirty="0"/>
              <a:t> </a:t>
            </a:r>
            <a:r>
              <a:rPr lang="fr-FR" dirty="0"/>
              <a:t>(I.)</a:t>
            </a:r>
          </a:p>
          <a:p>
            <a:r>
              <a:rPr lang="fr-FR" dirty="0"/>
              <a:t>Introduction of the </a:t>
            </a:r>
            <a:r>
              <a:rPr lang="fr-FR" b="1" dirty="0" err="1"/>
              <a:t>CanMEDS</a:t>
            </a:r>
            <a:r>
              <a:rPr lang="fr-FR" b="1" dirty="0"/>
              <a:t> </a:t>
            </a:r>
            <a:r>
              <a:rPr lang="fr-FR" b="1" dirty="0" err="1"/>
              <a:t>framework</a:t>
            </a:r>
            <a:r>
              <a:rPr lang="fr-FR" b="1" dirty="0"/>
              <a:t> </a:t>
            </a:r>
            <a:r>
              <a:rPr lang="fr-FR" dirty="0"/>
              <a:t>(I.1.)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insist</a:t>
            </a:r>
            <a:r>
              <a:rPr lang="fr-FR" dirty="0"/>
              <a:t> on the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able </a:t>
            </a:r>
            <a:r>
              <a:rPr lang="fr-FR" b="1" dirty="0"/>
              <a:t>to </a:t>
            </a:r>
            <a:r>
              <a:rPr lang="fr-FR" b="1" u="sng" dirty="0" err="1"/>
              <a:t>work</a:t>
            </a:r>
            <a:r>
              <a:rPr lang="fr-FR" b="1" u="sng" dirty="0"/>
              <a:t> in a team </a:t>
            </a:r>
            <a:r>
              <a:rPr lang="fr-FR" dirty="0"/>
              <a:t>(1.5.1)</a:t>
            </a:r>
          </a:p>
          <a:p>
            <a:r>
              <a:rPr lang="fr-FR" dirty="0"/>
              <a:t>Due to the </a:t>
            </a:r>
            <a:r>
              <a:rPr lang="fr-FR" dirty="0" err="1"/>
              <a:t>heterogeneity</a:t>
            </a:r>
            <a:r>
              <a:rPr lang="fr-FR" dirty="0"/>
              <a:t> of practice </a:t>
            </a:r>
            <a:r>
              <a:rPr lang="fr-FR" dirty="0" err="1"/>
              <a:t>depending</a:t>
            </a:r>
            <a:r>
              <a:rPr lang="fr-FR" dirty="0"/>
              <a:t> on the countries,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a </a:t>
            </a:r>
            <a:r>
              <a:rPr lang="fr-FR" dirty="0" err="1"/>
              <a:t>paragraf</a:t>
            </a:r>
            <a:r>
              <a:rPr lang="fr-FR" dirty="0"/>
              <a:t> </a:t>
            </a:r>
            <a:r>
              <a:rPr lang="fr-FR" dirty="0" err="1"/>
              <a:t>focusing</a:t>
            </a:r>
            <a:r>
              <a:rPr lang="fr-FR" dirty="0"/>
              <a:t> on </a:t>
            </a:r>
            <a:r>
              <a:rPr lang="fr-FR" b="1" dirty="0" err="1"/>
              <a:t>specifically</a:t>
            </a:r>
            <a:r>
              <a:rPr lang="fr-FR" b="1" dirty="0"/>
              <a:t> </a:t>
            </a:r>
            <a:r>
              <a:rPr lang="fr-FR" b="1" dirty="0" err="1"/>
              <a:t>trained</a:t>
            </a:r>
            <a:r>
              <a:rPr lang="fr-FR" b="1" dirty="0"/>
              <a:t> </a:t>
            </a:r>
            <a:r>
              <a:rPr lang="fr-FR" b="1" dirty="0" err="1"/>
              <a:t>vascular</a:t>
            </a:r>
            <a:r>
              <a:rPr lang="fr-FR" b="1" dirty="0"/>
              <a:t> </a:t>
            </a:r>
            <a:r>
              <a:rPr lang="fr-FR" b="1" dirty="0" err="1"/>
              <a:t>laboratory</a:t>
            </a:r>
            <a:r>
              <a:rPr lang="fr-FR" b="1" dirty="0"/>
              <a:t> personnel</a:t>
            </a:r>
            <a:r>
              <a:rPr lang="fr-FR" dirty="0"/>
              <a:t> (1.5.1)</a:t>
            </a:r>
          </a:p>
          <a:p>
            <a:r>
              <a:rPr lang="fr-FR" b="1" dirty="0" err="1"/>
              <a:t>Clinical</a:t>
            </a:r>
            <a:r>
              <a:rPr lang="fr-FR" b="1" dirty="0"/>
              <a:t> conditions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specified</a:t>
            </a:r>
            <a:r>
              <a:rPr lang="fr-FR" dirty="0"/>
              <a:t> (1.5.1.1)</a:t>
            </a:r>
          </a:p>
          <a:p>
            <a:r>
              <a:rPr lang="fr-FR" b="1" dirty="0"/>
              <a:t>Composition and duration of training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specified</a:t>
            </a:r>
            <a:r>
              <a:rPr lang="fr-FR" dirty="0"/>
              <a:t> to </a:t>
            </a:r>
            <a:r>
              <a:rPr lang="fr-FR" dirty="0" err="1"/>
              <a:t>encounter</a:t>
            </a:r>
            <a:r>
              <a:rPr lang="fr-FR" dirty="0"/>
              <a:t> the </a:t>
            </a:r>
            <a:r>
              <a:rPr lang="fr-FR" dirty="0" err="1"/>
              <a:t>wishes</a:t>
            </a:r>
            <a:r>
              <a:rPr lang="fr-FR" dirty="0"/>
              <a:t> of countries </a:t>
            </a:r>
            <a:r>
              <a:rPr lang="fr-FR" dirty="0" err="1"/>
              <a:t>having</a:t>
            </a:r>
            <a:r>
              <a:rPr lang="fr-FR" dirty="0"/>
              <a:t> the recognition of the </a:t>
            </a:r>
            <a:r>
              <a:rPr lang="fr-FR" dirty="0" err="1"/>
              <a:t>specialty</a:t>
            </a:r>
            <a:r>
              <a:rPr lang="fr-FR" dirty="0"/>
              <a:t> and of countries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to have the recognition (2.1). </a:t>
            </a:r>
          </a:p>
          <a:p>
            <a:r>
              <a:rPr lang="fr-FR" dirty="0" err="1"/>
              <a:t>We</a:t>
            </a:r>
            <a:r>
              <a:rPr lang="fr-FR" dirty="0"/>
              <a:t> stress the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are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b="1" u="sng" dirty="0" err="1"/>
              <a:t>recommendations</a:t>
            </a:r>
            <a:r>
              <a:rPr lang="fr-FR" dirty="0"/>
              <a:t>.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A6C3542C-A605-FD46-9C62-FCEA6E6D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685" y="0"/>
            <a:ext cx="793315" cy="8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83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1072</Words>
  <Application>Microsoft Macintosh PowerPoint</Application>
  <PresentationFormat>Grand écran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Update ETR Angiology/Vascular Medicine</vt:lpstr>
      <vt:lpstr>Présentation PowerPoint</vt:lpstr>
      <vt:lpstr>Présentation PowerPoint</vt:lpstr>
      <vt:lpstr>Update of ETR – How did we proceed ?</vt:lpstr>
      <vt:lpstr>What is Angiology ?</vt:lpstr>
      <vt:lpstr>Présentation PowerPoint</vt:lpstr>
      <vt:lpstr>Présentation PowerPoint</vt:lpstr>
      <vt:lpstr>Présentation PowerPoint</vt:lpstr>
      <vt:lpstr>Update of ETR – The main changes (I)</vt:lpstr>
      <vt:lpstr>Présentation PowerPoint</vt:lpstr>
      <vt:lpstr>Update of ETR – The main changes (II)</vt:lpstr>
      <vt:lpstr>Levels of Autonomy</vt:lpstr>
      <vt:lpstr>Levels of Autonomy</vt:lpstr>
      <vt:lpstr>Grades of competence vs Levels of Autonomy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ETRs Angiology/Vascular Medicine</dc:title>
  <dc:creator>JC W</dc:creator>
  <cp:lastModifiedBy>JC W</cp:lastModifiedBy>
  <cp:revision>20</cp:revision>
  <dcterms:created xsi:type="dcterms:W3CDTF">2021-10-16T13:41:18Z</dcterms:created>
  <dcterms:modified xsi:type="dcterms:W3CDTF">2021-10-21T20:18:11Z</dcterms:modified>
</cp:coreProperties>
</file>