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890"/>
  </p:normalViewPr>
  <p:slideViewPr>
    <p:cSldViewPr snapToGrid="0" snapToObjects="1">
      <p:cViewPr varScale="1">
        <p:scale>
          <a:sx n="112" d="100"/>
          <a:sy n="112" d="100"/>
        </p:scale>
        <p:origin x="57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69CEFC8-B7E1-9441-BE48-7C3B51FC636D}"/>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65F0E6D3-B324-DA4F-A84C-D1DC1B7C4E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7E659B14-ECEC-C04D-8F50-39520F614FDA}"/>
              </a:ext>
            </a:extLst>
          </p:cNvPr>
          <p:cNvSpPr>
            <a:spLocks noGrp="1"/>
          </p:cNvSpPr>
          <p:nvPr>
            <p:ph type="dt" sz="half" idx="10"/>
          </p:nvPr>
        </p:nvSpPr>
        <p:spPr/>
        <p:txBody>
          <a:bodyPr/>
          <a:lstStyle/>
          <a:p>
            <a:fld id="{AE1D5E9D-038F-E84A-9F79-4F3EF653ED22}" type="datetimeFigureOut">
              <a:rPr lang="fi-FI" smtClean="0"/>
              <a:t>22.10.2021</a:t>
            </a:fld>
            <a:endParaRPr lang="fi-FI"/>
          </a:p>
        </p:txBody>
      </p:sp>
      <p:sp>
        <p:nvSpPr>
          <p:cNvPr id="5" name="Alatunnisteen paikkamerkki 4">
            <a:extLst>
              <a:ext uri="{FF2B5EF4-FFF2-40B4-BE49-F238E27FC236}">
                <a16:creationId xmlns:a16="http://schemas.microsoft.com/office/drawing/2014/main" id="{01810447-F9E8-1E43-817A-7F4F27120533}"/>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40F2299F-0097-BB44-A72B-1421D694D60D}"/>
              </a:ext>
            </a:extLst>
          </p:cNvPr>
          <p:cNvSpPr>
            <a:spLocks noGrp="1"/>
          </p:cNvSpPr>
          <p:nvPr>
            <p:ph type="sldNum" sz="quarter" idx="12"/>
          </p:nvPr>
        </p:nvSpPr>
        <p:spPr/>
        <p:txBody>
          <a:bodyPr/>
          <a:lstStyle/>
          <a:p>
            <a:fld id="{C9A5C987-849A-244B-A5FB-1448E0E85CC0}" type="slidenum">
              <a:rPr lang="fi-FI" smtClean="0"/>
              <a:t>‹#›</a:t>
            </a:fld>
            <a:endParaRPr lang="fi-FI"/>
          </a:p>
        </p:txBody>
      </p:sp>
    </p:spTree>
    <p:extLst>
      <p:ext uri="{BB962C8B-B14F-4D97-AF65-F5344CB8AC3E}">
        <p14:creationId xmlns:p14="http://schemas.microsoft.com/office/powerpoint/2010/main" val="939188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06466FF-8B86-AF4E-9E78-BB11E4D0C177}"/>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964C8733-F3B1-3647-8EB6-3D2408F18FB7}"/>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F2BAE244-56DB-2243-9A90-A92046C0CD46}"/>
              </a:ext>
            </a:extLst>
          </p:cNvPr>
          <p:cNvSpPr>
            <a:spLocks noGrp="1"/>
          </p:cNvSpPr>
          <p:nvPr>
            <p:ph type="dt" sz="half" idx="10"/>
          </p:nvPr>
        </p:nvSpPr>
        <p:spPr/>
        <p:txBody>
          <a:bodyPr/>
          <a:lstStyle/>
          <a:p>
            <a:fld id="{AE1D5E9D-038F-E84A-9F79-4F3EF653ED22}" type="datetimeFigureOut">
              <a:rPr lang="fi-FI" smtClean="0"/>
              <a:t>22.10.2021</a:t>
            </a:fld>
            <a:endParaRPr lang="fi-FI"/>
          </a:p>
        </p:txBody>
      </p:sp>
      <p:sp>
        <p:nvSpPr>
          <p:cNvPr id="5" name="Alatunnisteen paikkamerkki 4">
            <a:extLst>
              <a:ext uri="{FF2B5EF4-FFF2-40B4-BE49-F238E27FC236}">
                <a16:creationId xmlns:a16="http://schemas.microsoft.com/office/drawing/2014/main" id="{B8FE37C4-6584-6245-A1AB-BCBF0F99AD38}"/>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4000F70D-9EE1-364F-AD1C-01958E85CB1B}"/>
              </a:ext>
            </a:extLst>
          </p:cNvPr>
          <p:cNvSpPr>
            <a:spLocks noGrp="1"/>
          </p:cNvSpPr>
          <p:nvPr>
            <p:ph type="sldNum" sz="quarter" idx="12"/>
          </p:nvPr>
        </p:nvSpPr>
        <p:spPr/>
        <p:txBody>
          <a:bodyPr/>
          <a:lstStyle/>
          <a:p>
            <a:fld id="{C9A5C987-849A-244B-A5FB-1448E0E85CC0}" type="slidenum">
              <a:rPr lang="fi-FI" smtClean="0"/>
              <a:t>‹#›</a:t>
            </a:fld>
            <a:endParaRPr lang="fi-FI"/>
          </a:p>
        </p:txBody>
      </p:sp>
    </p:spTree>
    <p:extLst>
      <p:ext uri="{BB962C8B-B14F-4D97-AF65-F5344CB8AC3E}">
        <p14:creationId xmlns:p14="http://schemas.microsoft.com/office/powerpoint/2010/main" val="1544712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EA0CDE6A-E492-F241-BA10-6F7580E23A6B}"/>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AD169C69-29E3-914A-B18D-ED40114E5E10}"/>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4837CB8F-3D80-A14C-BB85-FAB1FAA77854}"/>
              </a:ext>
            </a:extLst>
          </p:cNvPr>
          <p:cNvSpPr>
            <a:spLocks noGrp="1"/>
          </p:cNvSpPr>
          <p:nvPr>
            <p:ph type="dt" sz="half" idx="10"/>
          </p:nvPr>
        </p:nvSpPr>
        <p:spPr/>
        <p:txBody>
          <a:bodyPr/>
          <a:lstStyle/>
          <a:p>
            <a:fld id="{AE1D5E9D-038F-E84A-9F79-4F3EF653ED22}" type="datetimeFigureOut">
              <a:rPr lang="fi-FI" smtClean="0"/>
              <a:t>22.10.2021</a:t>
            </a:fld>
            <a:endParaRPr lang="fi-FI"/>
          </a:p>
        </p:txBody>
      </p:sp>
      <p:sp>
        <p:nvSpPr>
          <p:cNvPr id="5" name="Alatunnisteen paikkamerkki 4">
            <a:extLst>
              <a:ext uri="{FF2B5EF4-FFF2-40B4-BE49-F238E27FC236}">
                <a16:creationId xmlns:a16="http://schemas.microsoft.com/office/drawing/2014/main" id="{171BE8B3-6BC8-AF4A-93BE-0A897C0B2CC3}"/>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C254CD65-406F-5B40-8808-ABA714EEBD7C}"/>
              </a:ext>
            </a:extLst>
          </p:cNvPr>
          <p:cNvSpPr>
            <a:spLocks noGrp="1"/>
          </p:cNvSpPr>
          <p:nvPr>
            <p:ph type="sldNum" sz="quarter" idx="12"/>
          </p:nvPr>
        </p:nvSpPr>
        <p:spPr/>
        <p:txBody>
          <a:bodyPr/>
          <a:lstStyle/>
          <a:p>
            <a:fld id="{C9A5C987-849A-244B-A5FB-1448E0E85CC0}" type="slidenum">
              <a:rPr lang="fi-FI" smtClean="0"/>
              <a:t>‹#›</a:t>
            </a:fld>
            <a:endParaRPr lang="fi-FI"/>
          </a:p>
        </p:txBody>
      </p:sp>
    </p:spTree>
    <p:extLst>
      <p:ext uri="{BB962C8B-B14F-4D97-AF65-F5344CB8AC3E}">
        <p14:creationId xmlns:p14="http://schemas.microsoft.com/office/powerpoint/2010/main" val="3872388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772DF37-8253-CB41-8C60-C994F6202C03}"/>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FB67C6FC-83DA-3C48-AAC6-88758D874ABA}"/>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3A5CF675-6901-8D44-95E3-533D7384048C}"/>
              </a:ext>
            </a:extLst>
          </p:cNvPr>
          <p:cNvSpPr>
            <a:spLocks noGrp="1"/>
          </p:cNvSpPr>
          <p:nvPr>
            <p:ph type="dt" sz="half" idx="10"/>
          </p:nvPr>
        </p:nvSpPr>
        <p:spPr/>
        <p:txBody>
          <a:bodyPr/>
          <a:lstStyle/>
          <a:p>
            <a:fld id="{AE1D5E9D-038F-E84A-9F79-4F3EF653ED22}" type="datetimeFigureOut">
              <a:rPr lang="fi-FI" smtClean="0"/>
              <a:t>22.10.2021</a:t>
            </a:fld>
            <a:endParaRPr lang="fi-FI"/>
          </a:p>
        </p:txBody>
      </p:sp>
      <p:sp>
        <p:nvSpPr>
          <p:cNvPr id="5" name="Alatunnisteen paikkamerkki 4">
            <a:extLst>
              <a:ext uri="{FF2B5EF4-FFF2-40B4-BE49-F238E27FC236}">
                <a16:creationId xmlns:a16="http://schemas.microsoft.com/office/drawing/2014/main" id="{5302D88C-E90B-7B48-87E8-0FC114E8151F}"/>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0CB79B90-10BD-4B41-85C1-BEF77D9D6D81}"/>
              </a:ext>
            </a:extLst>
          </p:cNvPr>
          <p:cNvSpPr>
            <a:spLocks noGrp="1"/>
          </p:cNvSpPr>
          <p:nvPr>
            <p:ph type="sldNum" sz="quarter" idx="12"/>
          </p:nvPr>
        </p:nvSpPr>
        <p:spPr/>
        <p:txBody>
          <a:bodyPr/>
          <a:lstStyle/>
          <a:p>
            <a:fld id="{C9A5C987-849A-244B-A5FB-1448E0E85CC0}" type="slidenum">
              <a:rPr lang="fi-FI" smtClean="0"/>
              <a:t>‹#›</a:t>
            </a:fld>
            <a:endParaRPr lang="fi-FI"/>
          </a:p>
        </p:txBody>
      </p:sp>
    </p:spTree>
    <p:extLst>
      <p:ext uri="{BB962C8B-B14F-4D97-AF65-F5344CB8AC3E}">
        <p14:creationId xmlns:p14="http://schemas.microsoft.com/office/powerpoint/2010/main" val="416216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0E37E30-3753-6844-8884-4B27F9D86401}"/>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97362228-AD7D-C046-9239-BE9D8FCB0D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34F99F45-27C1-7A4A-944B-B59D74BFCD94}"/>
              </a:ext>
            </a:extLst>
          </p:cNvPr>
          <p:cNvSpPr>
            <a:spLocks noGrp="1"/>
          </p:cNvSpPr>
          <p:nvPr>
            <p:ph type="dt" sz="half" idx="10"/>
          </p:nvPr>
        </p:nvSpPr>
        <p:spPr/>
        <p:txBody>
          <a:bodyPr/>
          <a:lstStyle/>
          <a:p>
            <a:fld id="{AE1D5E9D-038F-E84A-9F79-4F3EF653ED22}" type="datetimeFigureOut">
              <a:rPr lang="fi-FI" smtClean="0"/>
              <a:t>22.10.2021</a:t>
            </a:fld>
            <a:endParaRPr lang="fi-FI"/>
          </a:p>
        </p:txBody>
      </p:sp>
      <p:sp>
        <p:nvSpPr>
          <p:cNvPr id="5" name="Alatunnisteen paikkamerkki 4">
            <a:extLst>
              <a:ext uri="{FF2B5EF4-FFF2-40B4-BE49-F238E27FC236}">
                <a16:creationId xmlns:a16="http://schemas.microsoft.com/office/drawing/2014/main" id="{20E9C220-7535-D540-9F13-CF59C7569028}"/>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1EAECA7B-9253-1E4E-8C5F-B8910077ADCD}"/>
              </a:ext>
            </a:extLst>
          </p:cNvPr>
          <p:cNvSpPr>
            <a:spLocks noGrp="1"/>
          </p:cNvSpPr>
          <p:nvPr>
            <p:ph type="sldNum" sz="quarter" idx="12"/>
          </p:nvPr>
        </p:nvSpPr>
        <p:spPr/>
        <p:txBody>
          <a:bodyPr/>
          <a:lstStyle/>
          <a:p>
            <a:fld id="{C9A5C987-849A-244B-A5FB-1448E0E85CC0}" type="slidenum">
              <a:rPr lang="fi-FI" smtClean="0"/>
              <a:t>‹#›</a:t>
            </a:fld>
            <a:endParaRPr lang="fi-FI"/>
          </a:p>
        </p:txBody>
      </p:sp>
    </p:spTree>
    <p:extLst>
      <p:ext uri="{BB962C8B-B14F-4D97-AF65-F5344CB8AC3E}">
        <p14:creationId xmlns:p14="http://schemas.microsoft.com/office/powerpoint/2010/main" val="2510714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0C76080-58D9-3846-AFD8-176BAF95349C}"/>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C429C1D1-39B4-BC45-8221-23C74B587D3C}"/>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26D96570-FC2D-B24D-B356-C6354FA5CF51}"/>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06AD5DB6-376F-9042-A847-9A76F20DCB17}"/>
              </a:ext>
            </a:extLst>
          </p:cNvPr>
          <p:cNvSpPr>
            <a:spLocks noGrp="1"/>
          </p:cNvSpPr>
          <p:nvPr>
            <p:ph type="dt" sz="half" idx="10"/>
          </p:nvPr>
        </p:nvSpPr>
        <p:spPr/>
        <p:txBody>
          <a:bodyPr/>
          <a:lstStyle/>
          <a:p>
            <a:fld id="{AE1D5E9D-038F-E84A-9F79-4F3EF653ED22}" type="datetimeFigureOut">
              <a:rPr lang="fi-FI" smtClean="0"/>
              <a:t>22.10.2021</a:t>
            </a:fld>
            <a:endParaRPr lang="fi-FI"/>
          </a:p>
        </p:txBody>
      </p:sp>
      <p:sp>
        <p:nvSpPr>
          <p:cNvPr id="6" name="Alatunnisteen paikkamerkki 5">
            <a:extLst>
              <a:ext uri="{FF2B5EF4-FFF2-40B4-BE49-F238E27FC236}">
                <a16:creationId xmlns:a16="http://schemas.microsoft.com/office/drawing/2014/main" id="{C0911524-644E-0940-8470-940DDA4C78D2}"/>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9C508CBC-11BB-6D4C-8005-DE2EBFCBB12B}"/>
              </a:ext>
            </a:extLst>
          </p:cNvPr>
          <p:cNvSpPr>
            <a:spLocks noGrp="1"/>
          </p:cNvSpPr>
          <p:nvPr>
            <p:ph type="sldNum" sz="quarter" idx="12"/>
          </p:nvPr>
        </p:nvSpPr>
        <p:spPr/>
        <p:txBody>
          <a:bodyPr/>
          <a:lstStyle/>
          <a:p>
            <a:fld id="{C9A5C987-849A-244B-A5FB-1448E0E85CC0}" type="slidenum">
              <a:rPr lang="fi-FI" smtClean="0"/>
              <a:t>‹#›</a:t>
            </a:fld>
            <a:endParaRPr lang="fi-FI"/>
          </a:p>
        </p:txBody>
      </p:sp>
    </p:spTree>
    <p:extLst>
      <p:ext uri="{BB962C8B-B14F-4D97-AF65-F5344CB8AC3E}">
        <p14:creationId xmlns:p14="http://schemas.microsoft.com/office/powerpoint/2010/main" val="4054057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F65FE96-B6EE-D648-805A-4EF923829374}"/>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94B288EA-F8BE-3346-8619-9CF148D3BA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482D2AEE-AED3-D741-8610-27B64410FF86}"/>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E9E3ED55-E388-3140-9FD0-CA0E67CC94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FA4D87B1-DE62-8A46-926F-B367CCDE7379}"/>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20CD7232-C041-2943-A285-7B53D4DE8ADB}"/>
              </a:ext>
            </a:extLst>
          </p:cNvPr>
          <p:cNvSpPr>
            <a:spLocks noGrp="1"/>
          </p:cNvSpPr>
          <p:nvPr>
            <p:ph type="dt" sz="half" idx="10"/>
          </p:nvPr>
        </p:nvSpPr>
        <p:spPr/>
        <p:txBody>
          <a:bodyPr/>
          <a:lstStyle/>
          <a:p>
            <a:fld id="{AE1D5E9D-038F-E84A-9F79-4F3EF653ED22}" type="datetimeFigureOut">
              <a:rPr lang="fi-FI" smtClean="0"/>
              <a:t>22.10.2021</a:t>
            </a:fld>
            <a:endParaRPr lang="fi-FI"/>
          </a:p>
        </p:txBody>
      </p:sp>
      <p:sp>
        <p:nvSpPr>
          <p:cNvPr id="8" name="Alatunnisteen paikkamerkki 7">
            <a:extLst>
              <a:ext uri="{FF2B5EF4-FFF2-40B4-BE49-F238E27FC236}">
                <a16:creationId xmlns:a16="http://schemas.microsoft.com/office/drawing/2014/main" id="{836B94F2-A63B-6A4C-B269-5570B87AE164}"/>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9459F798-0C89-EA44-BD76-FCBBBDE2ED51}"/>
              </a:ext>
            </a:extLst>
          </p:cNvPr>
          <p:cNvSpPr>
            <a:spLocks noGrp="1"/>
          </p:cNvSpPr>
          <p:nvPr>
            <p:ph type="sldNum" sz="quarter" idx="12"/>
          </p:nvPr>
        </p:nvSpPr>
        <p:spPr/>
        <p:txBody>
          <a:bodyPr/>
          <a:lstStyle/>
          <a:p>
            <a:fld id="{C9A5C987-849A-244B-A5FB-1448E0E85CC0}" type="slidenum">
              <a:rPr lang="fi-FI" smtClean="0"/>
              <a:t>‹#›</a:t>
            </a:fld>
            <a:endParaRPr lang="fi-FI"/>
          </a:p>
        </p:txBody>
      </p:sp>
    </p:spTree>
    <p:extLst>
      <p:ext uri="{BB962C8B-B14F-4D97-AF65-F5344CB8AC3E}">
        <p14:creationId xmlns:p14="http://schemas.microsoft.com/office/powerpoint/2010/main" val="2198581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E1E2D75-C421-3246-A55C-FE73DDCF2B59}"/>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B2FBDCB8-28B7-8D46-A787-6393D3E54091}"/>
              </a:ext>
            </a:extLst>
          </p:cNvPr>
          <p:cNvSpPr>
            <a:spLocks noGrp="1"/>
          </p:cNvSpPr>
          <p:nvPr>
            <p:ph type="dt" sz="half" idx="10"/>
          </p:nvPr>
        </p:nvSpPr>
        <p:spPr/>
        <p:txBody>
          <a:bodyPr/>
          <a:lstStyle/>
          <a:p>
            <a:fld id="{AE1D5E9D-038F-E84A-9F79-4F3EF653ED22}" type="datetimeFigureOut">
              <a:rPr lang="fi-FI" smtClean="0"/>
              <a:t>22.10.2021</a:t>
            </a:fld>
            <a:endParaRPr lang="fi-FI"/>
          </a:p>
        </p:txBody>
      </p:sp>
      <p:sp>
        <p:nvSpPr>
          <p:cNvPr id="4" name="Alatunnisteen paikkamerkki 3">
            <a:extLst>
              <a:ext uri="{FF2B5EF4-FFF2-40B4-BE49-F238E27FC236}">
                <a16:creationId xmlns:a16="http://schemas.microsoft.com/office/drawing/2014/main" id="{ED5F5F65-E3E3-DA44-895D-0034DE2C2136}"/>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DEBC5F9A-9CD8-E94D-A85C-AA5BD9011C37}"/>
              </a:ext>
            </a:extLst>
          </p:cNvPr>
          <p:cNvSpPr>
            <a:spLocks noGrp="1"/>
          </p:cNvSpPr>
          <p:nvPr>
            <p:ph type="sldNum" sz="quarter" idx="12"/>
          </p:nvPr>
        </p:nvSpPr>
        <p:spPr/>
        <p:txBody>
          <a:bodyPr/>
          <a:lstStyle/>
          <a:p>
            <a:fld id="{C9A5C987-849A-244B-A5FB-1448E0E85CC0}" type="slidenum">
              <a:rPr lang="fi-FI" smtClean="0"/>
              <a:t>‹#›</a:t>
            </a:fld>
            <a:endParaRPr lang="fi-FI"/>
          </a:p>
        </p:txBody>
      </p:sp>
    </p:spTree>
    <p:extLst>
      <p:ext uri="{BB962C8B-B14F-4D97-AF65-F5344CB8AC3E}">
        <p14:creationId xmlns:p14="http://schemas.microsoft.com/office/powerpoint/2010/main" val="3789215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25352B93-05EA-F14C-9242-BAD46836C5EA}"/>
              </a:ext>
            </a:extLst>
          </p:cNvPr>
          <p:cNvSpPr>
            <a:spLocks noGrp="1"/>
          </p:cNvSpPr>
          <p:nvPr>
            <p:ph type="dt" sz="half" idx="10"/>
          </p:nvPr>
        </p:nvSpPr>
        <p:spPr/>
        <p:txBody>
          <a:bodyPr/>
          <a:lstStyle/>
          <a:p>
            <a:fld id="{AE1D5E9D-038F-E84A-9F79-4F3EF653ED22}" type="datetimeFigureOut">
              <a:rPr lang="fi-FI" smtClean="0"/>
              <a:t>22.10.2021</a:t>
            </a:fld>
            <a:endParaRPr lang="fi-FI"/>
          </a:p>
        </p:txBody>
      </p:sp>
      <p:sp>
        <p:nvSpPr>
          <p:cNvPr id="3" name="Alatunnisteen paikkamerkki 2">
            <a:extLst>
              <a:ext uri="{FF2B5EF4-FFF2-40B4-BE49-F238E27FC236}">
                <a16:creationId xmlns:a16="http://schemas.microsoft.com/office/drawing/2014/main" id="{8ECA1646-4038-884C-A1F4-38992CC251CA}"/>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4830B04E-2970-B142-9230-21D32F4E15A3}"/>
              </a:ext>
            </a:extLst>
          </p:cNvPr>
          <p:cNvSpPr>
            <a:spLocks noGrp="1"/>
          </p:cNvSpPr>
          <p:nvPr>
            <p:ph type="sldNum" sz="quarter" idx="12"/>
          </p:nvPr>
        </p:nvSpPr>
        <p:spPr/>
        <p:txBody>
          <a:bodyPr/>
          <a:lstStyle/>
          <a:p>
            <a:fld id="{C9A5C987-849A-244B-A5FB-1448E0E85CC0}" type="slidenum">
              <a:rPr lang="fi-FI" smtClean="0"/>
              <a:t>‹#›</a:t>
            </a:fld>
            <a:endParaRPr lang="fi-FI"/>
          </a:p>
        </p:txBody>
      </p:sp>
    </p:spTree>
    <p:extLst>
      <p:ext uri="{BB962C8B-B14F-4D97-AF65-F5344CB8AC3E}">
        <p14:creationId xmlns:p14="http://schemas.microsoft.com/office/powerpoint/2010/main" val="1391871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5F9A4A6-8C76-4D49-B695-8DC34124004F}"/>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08C8C9B6-8736-DA4A-912A-1D7EB0EA8D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5112DFD8-A504-9440-A7A8-44C9A4CCB3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DF315747-88D5-9E4C-B5DE-4FCB7B038600}"/>
              </a:ext>
            </a:extLst>
          </p:cNvPr>
          <p:cNvSpPr>
            <a:spLocks noGrp="1"/>
          </p:cNvSpPr>
          <p:nvPr>
            <p:ph type="dt" sz="half" idx="10"/>
          </p:nvPr>
        </p:nvSpPr>
        <p:spPr/>
        <p:txBody>
          <a:bodyPr/>
          <a:lstStyle/>
          <a:p>
            <a:fld id="{AE1D5E9D-038F-E84A-9F79-4F3EF653ED22}" type="datetimeFigureOut">
              <a:rPr lang="fi-FI" smtClean="0"/>
              <a:t>22.10.2021</a:t>
            </a:fld>
            <a:endParaRPr lang="fi-FI"/>
          </a:p>
        </p:txBody>
      </p:sp>
      <p:sp>
        <p:nvSpPr>
          <p:cNvPr id="6" name="Alatunnisteen paikkamerkki 5">
            <a:extLst>
              <a:ext uri="{FF2B5EF4-FFF2-40B4-BE49-F238E27FC236}">
                <a16:creationId xmlns:a16="http://schemas.microsoft.com/office/drawing/2014/main" id="{5902DC6A-3040-074B-A847-D71B53BDC8EB}"/>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6AE3142E-9C3D-3A40-AA2A-551575EA3D70}"/>
              </a:ext>
            </a:extLst>
          </p:cNvPr>
          <p:cNvSpPr>
            <a:spLocks noGrp="1"/>
          </p:cNvSpPr>
          <p:nvPr>
            <p:ph type="sldNum" sz="quarter" idx="12"/>
          </p:nvPr>
        </p:nvSpPr>
        <p:spPr/>
        <p:txBody>
          <a:bodyPr/>
          <a:lstStyle/>
          <a:p>
            <a:fld id="{C9A5C987-849A-244B-A5FB-1448E0E85CC0}" type="slidenum">
              <a:rPr lang="fi-FI" smtClean="0"/>
              <a:t>‹#›</a:t>
            </a:fld>
            <a:endParaRPr lang="fi-FI"/>
          </a:p>
        </p:txBody>
      </p:sp>
    </p:spTree>
    <p:extLst>
      <p:ext uri="{BB962C8B-B14F-4D97-AF65-F5344CB8AC3E}">
        <p14:creationId xmlns:p14="http://schemas.microsoft.com/office/powerpoint/2010/main" val="2529785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02EAC8A-1078-4149-827C-7ED313EE2DEA}"/>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7B10B581-E7B1-5C40-B686-7557A5C178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7EDC6B31-6EAF-6C48-ACC9-A67E933EBA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B6BF680B-E73E-C94C-8FFA-9CFAB9EA96B7}"/>
              </a:ext>
            </a:extLst>
          </p:cNvPr>
          <p:cNvSpPr>
            <a:spLocks noGrp="1"/>
          </p:cNvSpPr>
          <p:nvPr>
            <p:ph type="dt" sz="half" idx="10"/>
          </p:nvPr>
        </p:nvSpPr>
        <p:spPr/>
        <p:txBody>
          <a:bodyPr/>
          <a:lstStyle/>
          <a:p>
            <a:fld id="{AE1D5E9D-038F-E84A-9F79-4F3EF653ED22}" type="datetimeFigureOut">
              <a:rPr lang="fi-FI" smtClean="0"/>
              <a:t>22.10.2021</a:t>
            </a:fld>
            <a:endParaRPr lang="fi-FI"/>
          </a:p>
        </p:txBody>
      </p:sp>
      <p:sp>
        <p:nvSpPr>
          <p:cNvPr id="6" name="Alatunnisteen paikkamerkki 5">
            <a:extLst>
              <a:ext uri="{FF2B5EF4-FFF2-40B4-BE49-F238E27FC236}">
                <a16:creationId xmlns:a16="http://schemas.microsoft.com/office/drawing/2014/main" id="{89E487EE-10BE-794E-97E3-DF10BD56A034}"/>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042777F2-AAEA-224C-A460-E6789264E6D3}"/>
              </a:ext>
            </a:extLst>
          </p:cNvPr>
          <p:cNvSpPr>
            <a:spLocks noGrp="1"/>
          </p:cNvSpPr>
          <p:nvPr>
            <p:ph type="sldNum" sz="quarter" idx="12"/>
          </p:nvPr>
        </p:nvSpPr>
        <p:spPr/>
        <p:txBody>
          <a:bodyPr/>
          <a:lstStyle/>
          <a:p>
            <a:fld id="{C9A5C987-849A-244B-A5FB-1448E0E85CC0}" type="slidenum">
              <a:rPr lang="fi-FI" smtClean="0"/>
              <a:t>‹#›</a:t>
            </a:fld>
            <a:endParaRPr lang="fi-FI"/>
          </a:p>
        </p:txBody>
      </p:sp>
    </p:spTree>
    <p:extLst>
      <p:ext uri="{BB962C8B-B14F-4D97-AF65-F5344CB8AC3E}">
        <p14:creationId xmlns:p14="http://schemas.microsoft.com/office/powerpoint/2010/main" val="1515792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E957AF17-B72C-C34E-8FF3-CEA2AF60F1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9A11E072-023A-AD44-86D9-FDFF8F7F3D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355EFADB-CA08-644A-96C6-C7207ED916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1D5E9D-038F-E84A-9F79-4F3EF653ED22}" type="datetimeFigureOut">
              <a:rPr lang="fi-FI" smtClean="0"/>
              <a:t>22.10.2021</a:t>
            </a:fld>
            <a:endParaRPr lang="fi-FI"/>
          </a:p>
        </p:txBody>
      </p:sp>
      <p:sp>
        <p:nvSpPr>
          <p:cNvPr id="5" name="Alatunnisteen paikkamerkki 4">
            <a:extLst>
              <a:ext uri="{FF2B5EF4-FFF2-40B4-BE49-F238E27FC236}">
                <a16:creationId xmlns:a16="http://schemas.microsoft.com/office/drawing/2014/main" id="{772CA288-FDEF-454E-8AA3-B62AFB3AB0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D94E6897-86BC-8C4E-85F4-3570C521BC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A5C987-849A-244B-A5FB-1448E0E85CC0}" type="slidenum">
              <a:rPr lang="fi-FI" smtClean="0"/>
              <a:t>‹#›</a:t>
            </a:fld>
            <a:endParaRPr lang="fi-FI"/>
          </a:p>
        </p:txBody>
      </p:sp>
    </p:spTree>
    <p:extLst>
      <p:ext uri="{BB962C8B-B14F-4D97-AF65-F5344CB8AC3E}">
        <p14:creationId xmlns:p14="http://schemas.microsoft.com/office/powerpoint/2010/main" val="238109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1.e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1.e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1.e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1.e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1.e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image" Target="../media/image1.e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6.v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e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62508A4-E368-1245-9015-3E128383E1C3}"/>
              </a:ext>
            </a:extLst>
          </p:cNvPr>
          <p:cNvSpPr>
            <a:spLocks noGrp="1"/>
          </p:cNvSpPr>
          <p:nvPr>
            <p:ph type="ctrTitle"/>
          </p:nvPr>
        </p:nvSpPr>
        <p:spPr/>
        <p:txBody>
          <a:bodyPr>
            <a:normAutofit/>
          </a:bodyPr>
          <a:lstStyle/>
          <a:p>
            <a:r>
              <a:rPr lang="en-US" sz="4000" b="1" dirty="0"/>
              <a:t>Review of the process regarding the proposal for UEMS ETR (European Training Requirements) for the </a:t>
            </a:r>
            <a:r>
              <a:rPr lang="en-US" sz="4000" b="1" dirty="0" err="1"/>
              <a:t>speciality</a:t>
            </a:r>
            <a:r>
              <a:rPr lang="en-US" sz="4000" b="1" dirty="0"/>
              <a:t> of Oral and maxillo-facial surgery </a:t>
            </a:r>
            <a:br>
              <a:rPr lang="fi-FI" dirty="0"/>
            </a:br>
            <a:endParaRPr lang="fi-FI" sz="3600" b="1" dirty="0"/>
          </a:p>
        </p:txBody>
      </p:sp>
      <p:sp>
        <p:nvSpPr>
          <p:cNvPr id="3" name="Alaotsikko 2">
            <a:extLst>
              <a:ext uri="{FF2B5EF4-FFF2-40B4-BE49-F238E27FC236}">
                <a16:creationId xmlns:a16="http://schemas.microsoft.com/office/drawing/2014/main" id="{59497F54-C56F-5146-9454-0429C9FABAAE}"/>
              </a:ext>
            </a:extLst>
          </p:cNvPr>
          <p:cNvSpPr>
            <a:spLocks noGrp="1"/>
          </p:cNvSpPr>
          <p:nvPr>
            <p:ph type="subTitle" idx="1"/>
          </p:nvPr>
        </p:nvSpPr>
        <p:spPr>
          <a:xfrm>
            <a:off x="1524000" y="3602038"/>
            <a:ext cx="9144000" cy="3083770"/>
          </a:xfrm>
        </p:spPr>
        <p:txBody>
          <a:bodyPr>
            <a:normAutofit/>
          </a:bodyPr>
          <a:lstStyle/>
          <a:p>
            <a:r>
              <a:rPr lang="fi-FI" b="1" dirty="0"/>
              <a:t>UEMS </a:t>
            </a:r>
            <a:r>
              <a:rPr lang="fi-FI" b="1" dirty="0" err="1"/>
              <a:t>Council</a:t>
            </a:r>
            <a:r>
              <a:rPr lang="fi-FI" b="1" dirty="0"/>
              <a:t>, October 2021</a:t>
            </a:r>
          </a:p>
          <a:p>
            <a:endParaRPr lang="fi-FI" b="1" dirty="0"/>
          </a:p>
          <a:p>
            <a:r>
              <a:rPr lang="fi-FI" sz="2800" b="1" dirty="0" err="1"/>
              <a:t>Dr</a:t>
            </a:r>
            <a:r>
              <a:rPr lang="fi-FI" sz="2800" b="1" dirty="0"/>
              <a:t>. Hannu Halila</a:t>
            </a:r>
          </a:p>
          <a:p>
            <a:endParaRPr lang="fi-FI" sz="2800" b="1" dirty="0"/>
          </a:p>
          <a:p>
            <a:r>
              <a:rPr lang="fi-FI" sz="2800" b="1" dirty="0"/>
              <a:t>On </a:t>
            </a:r>
            <a:r>
              <a:rPr lang="fi-FI" sz="2800" b="1" dirty="0" err="1"/>
              <a:t>behalf</a:t>
            </a:r>
            <a:r>
              <a:rPr lang="fi-FI" sz="2800" b="1" dirty="0"/>
              <a:t> of </a:t>
            </a:r>
            <a:r>
              <a:rPr lang="fi-FI" sz="2800" b="1" dirty="0" err="1"/>
              <a:t>three</a:t>
            </a:r>
            <a:r>
              <a:rPr lang="fi-FI" sz="2800" b="1" dirty="0"/>
              <a:t> UEMS </a:t>
            </a:r>
            <a:r>
              <a:rPr lang="fi-FI" sz="2800" b="1" dirty="0" err="1"/>
              <a:t>Past</a:t>
            </a:r>
            <a:r>
              <a:rPr lang="fi-FI" sz="2800" b="1" dirty="0"/>
              <a:t> </a:t>
            </a:r>
            <a:r>
              <a:rPr lang="fi-FI" sz="2800" b="1" dirty="0" err="1"/>
              <a:t>Presidents</a:t>
            </a:r>
            <a:r>
              <a:rPr lang="fi-FI" sz="2800" b="1" dirty="0"/>
              <a:t> : Hannu Halila, </a:t>
            </a:r>
            <a:r>
              <a:rPr lang="fi-FI" sz="2800" b="1" dirty="0" err="1"/>
              <a:t>Zlatko</a:t>
            </a:r>
            <a:r>
              <a:rPr lang="fi-FI" sz="2800" b="1" dirty="0"/>
              <a:t> </a:t>
            </a:r>
            <a:r>
              <a:rPr lang="fi-FI" sz="2800" b="1" dirty="0" err="1"/>
              <a:t>Fras</a:t>
            </a:r>
            <a:r>
              <a:rPr lang="fi-FI" sz="2800" b="1" dirty="0"/>
              <a:t> and </a:t>
            </a:r>
            <a:r>
              <a:rPr lang="fi-FI" sz="2800" b="1" dirty="0" err="1"/>
              <a:t>Romuald</a:t>
            </a:r>
            <a:r>
              <a:rPr lang="fi-FI" sz="2800" b="1" dirty="0"/>
              <a:t> </a:t>
            </a:r>
            <a:r>
              <a:rPr lang="fi-FI" sz="2800" b="1" dirty="0" err="1"/>
              <a:t>Krajewski</a:t>
            </a:r>
            <a:endParaRPr lang="fi-FI" sz="2800" b="1" dirty="0"/>
          </a:p>
          <a:p>
            <a:endParaRPr lang="fi-FI" sz="2800" b="1" dirty="0"/>
          </a:p>
        </p:txBody>
      </p:sp>
      <p:graphicFrame>
        <p:nvGraphicFramePr>
          <p:cNvPr id="4" name="Objekti 3">
            <a:extLst>
              <a:ext uri="{FF2B5EF4-FFF2-40B4-BE49-F238E27FC236}">
                <a16:creationId xmlns:a16="http://schemas.microsoft.com/office/drawing/2014/main" id="{983E905F-866C-CC43-8358-2DA210E3ED5A}"/>
              </a:ext>
            </a:extLst>
          </p:cNvPr>
          <p:cNvGraphicFramePr>
            <a:graphicFrameLocks noChangeAspect="1"/>
          </p:cNvGraphicFramePr>
          <p:nvPr/>
        </p:nvGraphicFramePr>
        <p:xfrm>
          <a:off x="10239375" y="274637"/>
          <a:ext cx="1000125" cy="1000125"/>
        </p:xfrm>
        <a:graphic>
          <a:graphicData uri="http://schemas.openxmlformats.org/presentationml/2006/ole">
            <mc:AlternateContent xmlns:mc="http://schemas.openxmlformats.org/markup-compatibility/2006">
              <mc:Choice xmlns:v="urn:schemas-microsoft-com:vml" Requires="v">
                <p:oleObj spid="_x0000_s1047" name="Kuva" r:id="rId3" imgW="1003300" imgH="1003300" progId="Word.Picture.8">
                  <p:embed/>
                </p:oleObj>
              </mc:Choice>
              <mc:Fallback>
                <p:oleObj name="Kuva" r:id="rId3" imgW="1003300" imgH="1003300" progId="Word.Picture.8">
                  <p:embed/>
                  <p:pic>
                    <p:nvPicPr>
                      <p:cNvPr id="4" name="Objekti 3">
                        <a:extLst>
                          <a:ext uri="{FF2B5EF4-FFF2-40B4-BE49-F238E27FC236}">
                            <a16:creationId xmlns:a16="http://schemas.microsoft.com/office/drawing/2014/main" id="{983E905F-866C-CC43-8358-2DA210E3ED5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39375" y="274637"/>
                        <a:ext cx="1000125" cy="1000125"/>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1213440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025756D-2D1E-CD4C-88C7-1329EB619B6D}"/>
              </a:ext>
            </a:extLst>
          </p:cNvPr>
          <p:cNvSpPr>
            <a:spLocks noGrp="1"/>
          </p:cNvSpPr>
          <p:nvPr>
            <p:ph type="title"/>
          </p:nvPr>
        </p:nvSpPr>
        <p:spPr/>
        <p:txBody>
          <a:bodyPr/>
          <a:lstStyle/>
          <a:p>
            <a:r>
              <a:rPr lang="en-US" sz="4000" b="1" dirty="0"/>
              <a:t>Making a formal complaint to organizations outside of UEMS </a:t>
            </a:r>
            <a:br>
              <a:rPr lang="fi-FI" dirty="0"/>
            </a:br>
            <a:endParaRPr lang="fi-FI" dirty="0"/>
          </a:p>
        </p:txBody>
      </p:sp>
      <p:sp>
        <p:nvSpPr>
          <p:cNvPr id="3" name="Sisällön paikkamerkki 2">
            <a:extLst>
              <a:ext uri="{FF2B5EF4-FFF2-40B4-BE49-F238E27FC236}">
                <a16:creationId xmlns:a16="http://schemas.microsoft.com/office/drawing/2014/main" id="{146126ED-CFA5-224D-B676-A202673B8293}"/>
              </a:ext>
            </a:extLst>
          </p:cNvPr>
          <p:cNvSpPr>
            <a:spLocks noGrp="1"/>
          </p:cNvSpPr>
          <p:nvPr>
            <p:ph idx="1"/>
          </p:nvPr>
        </p:nvSpPr>
        <p:spPr/>
        <p:txBody>
          <a:bodyPr/>
          <a:lstStyle/>
          <a:p>
            <a:r>
              <a:rPr lang="en-US" dirty="0"/>
              <a:t>We received a copy of a complaint filed with Liverpool Health Authority in the UK, about a single UEMS colleague</a:t>
            </a:r>
          </a:p>
          <a:p>
            <a:endParaRPr lang="en-US" dirty="0"/>
          </a:p>
          <a:p>
            <a:r>
              <a:rPr lang="en-US" dirty="0"/>
              <a:t> This action in our opinion is highly improper </a:t>
            </a:r>
          </a:p>
          <a:p>
            <a:endParaRPr lang="en-US" dirty="0"/>
          </a:p>
          <a:p>
            <a:r>
              <a:rPr lang="en-US" dirty="0"/>
              <a:t>This action puts in very serious doubt declarations of good will and collaboration.</a:t>
            </a:r>
            <a:endParaRPr lang="fi-FI" dirty="0"/>
          </a:p>
          <a:p>
            <a:endParaRPr lang="fi-FI" dirty="0"/>
          </a:p>
        </p:txBody>
      </p:sp>
      <p:graphicFrame>
        <p:nvGraphicFramePr>
          <p:cNvPr id="4" name="Objekti 3">
            <a:extLst>
              <a:ext uri="{FF2B5EF4-FFF2-40B4-BE49-F238E27FC236}">
                <a16:creationId xmlns:a16="http://schemas.microsoft.com/office/drawing/2014/main" id="{0D606D7E-A6FB-D44E-9D46-59E0FC158999}"/>
              </a:ext>
            </a:extLst>
          </p:cNvPr>
          <p:cNvGraphicFramePr>
            <a:graphicFrameLocks noChangeAspect="1"/>
          </p:cNvGraphicFramePr>
          <p:nvPr/>
        </p:nvGraphicFramePr>
        <p:xfrm>
          <a:off x="10239375" y="274637"/>
          <a:ext cx="1000125" cy="1000125"/>
        </p:xfrm>
        <a:graphic>
          <a:graphicData uri="http://schemas.openxmlformats.org/presentationml/2006/ole">
            <mc:AlternateContent xmlns:mc="http://schemas.openxmlformats.org/markup-compatibility/2006">
              <mc:Choice xmlns:v="urn:schemas-microsoft-com:vml" Requires="v">
                <p:oleObj spid="_x0000_s10253" name="Kuva" r:id="rId3" imgW="1003300" imgH="1003300" progId="Word.Picture.8">
                  <p:embed/>
                </p:oleObj>
              </mc:Choice>
              <mc:Fallback>
                <p:oleObj name="Kuva" r:id="rId3" imgW="1003300" imgH="1003300" progId="Word.Picture.8">
                  <p:embed/>
                  <p:pic>
                    <p:nvPicPr>
                      <p:cNvPr id="4" name="Objekti 3">
                        <a:extLst>
                          <a:ext uri="{FF2B5EF4-FFF2-40B4-BE49-F238E27FC236}">
                            <a16:creationId xmlns:a16="http://schemas.microsoft.com/office/drawing/2014/main" id="{E2E93D43-03B7-8742-ADE5-538464F2A4E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39375" y="274637"/>
                        <a:ext cx="1000125" cy="1000125"/>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2067965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1D76354-7362-4941-94D4-6615700B4798}"/>
              </a:ext>
            </a:extLst>
          </p:cNvPr>
          <p:cNvSpPr>
            <a:spLocks noGrp="1"/>
          </p:cNvSpPr>
          <p:nvPr>
            <p:ph type="title"/>
          </p:nvPr>
        </p:nvSpPr>
        <p:spPr>
          <a:xfrm>
            <a:off x="838200" y="950026"/>
            <a:ext cx="10515600" cy="740662"/>
          </a:xfrm>
        </p:spPr>
        <p:txBody>
          <a:bodyPr/>
          <a:lstStyle/>
          <a:p>
            <a:r>
              <a:rPr lang="en-US" sz="4000" b="1" dirty="0"/>
              <a:t>Lessons learned and proposals </a:t>
            </a:r>
            <a:br>
              <a:rPr lang="en-US" sz="4000" b="1" dirty="0"/>
            </a:br>
            <a:r>
              <a:rPr lang="en-US" sz="4000" b="1" dirty="0"/>
              <a:t>for the future</a:t>
            </a:r>
            <a:br>
              <a:rPr lang="fi-FI" dirty="0"/>
            </a:br>
            <a:endParaRPr lang="fi-FI" dirty="0"/>
          </a:p>
        </p:txBody>
      </p:sp>
      <p:sp>
        <p:nvSpPr>
          <p:cNvPr id="3" name="Sisällön paikkamerkki 2">
            <a:extLst>
              <a:ext uri="{FF2B5EF4-FFF2-40B4-BE49-F238E27FC236}">
                <a16:creationId xmlns:a16="http://schemas.microsoft.com/office/drawing/2014/main" id="{A6CBD679-3DEB-E945-A11F-A6A85653EEF3}"/>
              </a:ext>
            </a:extLst>
          </p:cNvPr>
          <p:cNvSpPr>
            <a:spLocks noGrp="1"/>
          </p:cNvSpPr>
          <p:nvPr>
            <p:ph idx="1"/>
          </p:nvPr>
        </p:nvSpPr>
        <p:spPr/>
        <p:txBody>
          <a:bodyPr/>
          <a:lstStyle/>
          <a:p>
            <a:pPr marL="0" indent="0">
              <a:buNone/>
            </a:pPr>
            <a:endParaRPr lang="fi-FI" dirty="0"/>
          </a:p>
          <a:p>
            <a:r>
              <a:rPr lang="en-US" b="1" i="1" dirty="0"/>
              <a:t>New transparent framework for development of UEMS ETRs</a:t>
            </a:r>
          </a:p>
          <a:p>
            <a:pPr lvl="1"/>
            <a:r>
              <a:rPr lang="en-US" i="1" dirty="0"/>
              <a:t>This is under way</a:t>
            </a:r>
          </a:p>
          <a:p>
            <a:pPr lvl="1"/>
            <a:endParaRPr lang="fi-FI" dirty="0"/>
          </a:p>
          <a:p>
            <a:r>
              <a:rPr lang="en-US" b="1" i="1" dirty="0"/>
              <a:t>Importance of following the UEMS Code of Conduct from April 2021</a:t>
            </a:r>
          </a:p>
          <a:p>
            <a:pPr lvl="1"/>
            <a:r>
              <a:rPr lang="en-US" i="1" dirty="0"/>
              <a:t>Must be followed and acted upon accordingly</a:t>
            </a:r>
          </a:p>
          <a:p>
            <a:pPr lvl="1"/>
            <a:endParaRPr lang="en-US" b="1" i="1" dirty="0"/>
          </a:p>
          <a:p>
            <a:pPr lvl="1"/>
            <a:r>
              <a:rPr lang="en-US" i="1" dirty="0"/>
              <a:t>Colleagues elected to an officer position and all delegates to UEMS Bodies should bring to the UEMS EEC questions and problems for advice and resolution as soon as they see potential problems</a:t>
            </a:r>
            <a:r>
              <a:rPr lang="en-US" dirty="0"/>
              <a:t>. </a:t>
            </a:r>
            <a:endParaRPr lang="fi-FI" dirty="0"/>
          </a:p>
          <a:p>
            <a:pPr lvl="1"/>
            <a:endParaRPr lang="fi-FI" dirty="0"/>
          </a:p>
          <a:p>
            <a:endParaRPr lang="fi-FI" dirty="0"/>
          </a:p>
        </p:txBody>
      </p:sp>
      <p:graphicFrame>
        <p:nvGraphicFramePr>
          <p:cNvPr id="4" name="Objekti 3">
            <a:extLst>
              <a:ext uri="{FF2B5EF4-FFF2-40B4-BE49-F238E27FC236}">
                <a16:creationId xmlns:a16="http://schemas.microsoft.com/office/drawing/2014/main" id="{186A609F-43BF-854D-B6DA-ACA8D4297C4E}"/>
              </a:ext>
            </a:extLst>
          </p:cNvPr>
          <p:cNvGraphicFramePr>
            <a:graphicFrameLocks noChangeAspect="1"/>
          </p:cNvGraphicFramePr>
          <p:nvPr/>
        </p:nvGraphicFramePr>
        <p:xfrm>
          <a:off x="10239375" y="274637"/>
          <a:ext cx="1000125" cy="1000125"/>
        </p:xfrm>
        <a:graphic>
          <a:graphicData uri="http://schemas.openxmlformats.org/presentationml/2006/ole">
            <mc:AlternateContent xmlns:mc="http://schemas.openxmlformats.org/markup-compatibility/2006">
              <mc:Choice xmlns:v="urn:schemas-microsoft-com:vml" Requires="v">
                <p:oleObj spid="_x0000_s11277" name="Kuva" r:id="rId3" imgW="1003300" imgH="1003300" progId="Word.Picture.8">
                  <p:embed/>
                </p:oleObj>
              </mc:Choice>
              <mc:Fallback>
                <p:oleObj name="Kuva" r:id="rId3" imgW="1003300" imgH="1003300" progId="Word.Picture.8">
                  <p:embed/>
                  <p:pic>
                    <p:nvPicPr>
                      <p:cNvPr id="4" name="Objekti 3">
                        <a:extLst>
                          <a:ext uri="{FF2B5EF4-FFF2-40B4-BE49-F238E27FC236}">
                            <a16:creationId xmlns:a16="http://schemas.microsoft.com/office/drawing/2014/main" id="{E2E93D43-03B7-8742-ADE5-538464F2A4E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39375" y="274637"/>
                        <a:ext cx="1000125" cy="1000125"/>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2980764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730D674-EB0D-194A-B847-94821EE12659}"/>
              </a:ext>
            </a:extLst>
          </p:cNvPr>
          <p:cNvSpPr>
            <a:spLocks noGrp="1"/>
          </p:cNvSpPr>
          <p:nvPr>
            <p:ph type="title"/>
          </p:nvPr>
        </p:nvSpPr>
        <p:spPr/>
        <p:txBody>
          <a:bodyPr/>
          <a:lstStyle/>
          <a:p>
            <a:r>
              <a:rPr lang="en-US" b="1" dirty="0"/>
              <a:t>Lessons learned and proposals </a:t>
            </a:r>
            <a:br>
              <a:rPr lang="en-US" b="1" dirty="0"/>
            </a:br>
            <a:r>
              <a:rPr lang="en-US" b="1" dirty="0"/>
              <a:t>for the future (continued)</a:t>
            </a:r>
            <a:endParaRPr lang="fi-FI" dirty="0"/>
          </a:p>
        </p:txBody>
      </p:sp>
      <p:sp>
        <p:nvSpPr>
          <p:cNvPr id="3" name="Sisällön paikkamerkki 2">
            <a:extLst>
              <a:ext uri="{FF2B5EF4-FFF2-40B4-BE49-F238E27FC236}">
                <a16:creationId xmlns:a16="http://schemas.microsoft.com/office/drawing/2014/main" id="{9EBA875B-1943-1044-A0EE-C4CCDEF3E6A0}"/>
              </a:ext>
            </a:extLst>
          </p:cNvPr>
          <p:cNvSpPr>
            <a:spLocks noGrp="1"/>
          </p:cNvSpPr>
          <p:nvPr>
            <p:ph idx="1"/>
          </p:nvPr>
        </p:nvSpPr>
        <p:spPr/>
        <p:txBody>
          <a:bodyPr/>
          <a:lstStyle/>
          <a:p>
            <a:endParaRPr lang="fi-FI" dirty="0"/>
          </a:p>
          <a:p>
            <a:r>
              <a:rPr lang="en-US" b="1" i="1" dirty="0"/>
              <a:t>Strengthening the role of the UEMS ETR Review Committee (well under way)</a:t>
            </a:r>
          </a:p>
          <a:p>
            <a:endParaRPr lang="en-US" b="1" i="1" dirty="0"/>
          </a:p>
          <a:p>
            <a:pPr lvl="1"/>
            <a:r>
              <a:rPr lang="en-US" i="1" dirty="0"/>
              <a:t>We propose the introduction of the rule that issues that could not be resolved during the ETR consultation procedure should be clearly identified by the authors of ETRs and by UEMS ETR Review Committee and the Committee should inform national representatives about such issues well ahead of the process of final discussion and voting by the UEMS Council</a:t>
            </a:r>
            <a:endParaRPr lang="fi-FI" i="1" dirty="0"/>
          </a:p>
          <a:p>
            <a:endParaRPr lang="fi-FI" dirty="0"/>
          </a:p>
        </p:txBody>
      </p:sp>
      <p:graphicFrame>
        <p:nvGraphicFramePr>
          <p:cNvPr id="4" name="Objekti 3">
            <a:extLst>
              <a:ext uri="{FF2B5EF4-FFF2-40B4-BE49-F238E27FC236}">
                <a16:creationId xmlns:a16="http://schemas.microsoft.com/office/drawing/2014/main" id="{9552943F-A7CD-1443-9440-E9BD738B46F1}"/>
              </a:ext>
            </a:extLst>
          </p:cNvPr>
          <p:cNvGraphicFramePr>
            <a:graphicFrameLocks noChangeAspect="1"/>
          </p:cNvGraphicFramePr>
          <p:nvPr/>
        </p:nvGraphicFramePr>
        <p:xfrm>
          <a:off x="10239375" y="274637"/>
          <a:ext cx="1000125" cy="1000125"/>
        </p:xfrm>
        <a:graphic>
          <a:graphicData uri="http://schemas.openxmlformats.org/presentationml/2006/ole">
            <mc:AlternateContent xmlns:mc="http://schemas.openxmlformats.org/markup-compatibility/2006">
              <mc:Choice xmlns:v="urn:schemas-microsoft-com:vml" Requires="v">
                <p:oleObj spid="_x0000_s12301" name="Kuva" r:id="rId3" imgW="1003300" imgH="1003300" progId="Word.Picture.8">
                  <p:embed/>
                </p:oleObj>
              </mc:Choice>
              <mc:Fallback>
                <p:oleObj name="Kuva" r:id="rId3" imgW="1003300" imgH="1003300" progId="Word.Picture.8">
                  <p:embed/>
                  <p:pic>
                    <p:nvPicPr>
                      <p:cNvPr id="4" name="Objekti 3">
                        <a:extLst>
                          <a:ext uri="{FF2B5EF4-FFF2-40B4-BE49-F238E27FC236}">
                            <a16:creationId xmlns:a16="http://schemas.microsoft.com/office/drawing/2014/main" id="{E2E93D43-03B7-8742-ADE5-538464F2A4E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39375" y="274637"/>
                        <a:ext cx="1000125" cy="1000125"/>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9632752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2E2D161-DB41-3A47-8867-91BC220E28D4}"/>
              </a:ext>
            </a:extLst>
          </p:cNvPr>
          <p:cNvSpPr>
            <a:spLocks noGrp="1"/>
          </p:cNvSpPr>
          <p:nvPr>
            <p:ph type="title"/>
          </p:nvPr>
        </p:nvSpPr>
        <p:spPr/>
        <p:txBody>
          <a:bodyPr/>
          <a:lstStyle/>
          <a:p>
            <a:r>
              <a:rPr lang="en-US" b="1" dirty="0"/>
              <a:t>Lessons learned and proposals </a:t>
            </a:r>
            <a:br>
              <a:rPr lang="en-US" b="1" dirty="0"/>
            </a:br>
            <a:r>
              <a:rPr lang="en-US" b="1" dirty="0"/>
              <a:t>for the future (continued)</a:t>
            </a:r>
            <a:endParaRPr lang="fi-FI" dirty="0"/>
          </a:p>
        </p:txBody>
      </p:sp>
      <p:sp>
        <p:nvSpPr>
          <p:cNvPr id="3" name="Sisällön paikkamerkki 2">
            <a:extLst>
              <a:ext uri="{FF2B5EF4-FFF2-40B4-BE49-F238E27FC236}">
                <a16:creationId xmlns:a16="http://schemas.microsoft.com/office/drawing/2014/main" id="{FCE19AB5-CCC7-8D49-8F76-726D6D06353A}"/>
              </a:ext>
            </a:extLst>
          </p:cNvPr>
          <p:cNvSpPr>
            <a:spLocks noGrp="1"/>
          </p:cNvSpPr>
          <p:nvPr>
            <p:ph idx="1"/>
          </p:nvPr>
        </p:nvSpPr>
        <p:spPr/>
        <p:txBody>
          <a:bodyPr/>
          <a:lstStyle/>
          <a:p>
            <a:pPr marL="0" indent="0">
              <a:buNone/>
            </a:pPr>
            <a:endParaRPr lang="fi-FI" dirty="0"/>
          </a:p>
          <a:p>
            <a:r>
              <a:rPr lang="en-US" b="1" i="1" dirty="0"/>
              <a:t>Importance of making a distinction between Knowledge and Competence</a:t>
            </a:r>
          </a:p>
          <a:p>
            <a:pPr lvl="1"/>
            <a:r>
              <a:rPr lang="en-US" i="1" dirty="0"/>
              <a:t>In competence-based training there must not be a confusion resulting from an assumption that the knowledge is sufficient basis for practice</a:t>
            </a:r>
          </a:p>
          <a:p>
            <a:pPr marL="0" indent="0">
              <a:buNone/>
            </a:pPr>
            <a:endParaRPr lang="fi-FI" dirty="0"/>
          </a:p>
          <a:p>
            <a:r>
              <a:rPr lang="en-US" b="1" i="1" dirty="0"/>
              <a:t>Keeping the discussions within UEMS</a:t>
            </a:r>
            <a:endParaRPr lang="fi-FI" dirty="0"/>
          </a:p>
          <a:p>
            <a:pPr marL="457200" lvl="1" indent="0">
              <a:buNone/>
            </a:pPr>
            <a:endParaRPr lang="fi-FI" dirty="0"/>
          </a:p>
          <a:p>
            <a:pPr lvl="1"/>
            <a:r>
              <a:rPr lang="en-US" i="1" dirty="0"/>
              <a:t>We advise that the consultation with external parties should be properly documented and available to all participants of the consultation. </a:t>
            </a:r>
            <a:endParaRPr lang="fi-FI" i="1" dirty="0"/>
          </a:p>
          <a:p>
            <a:endParaRPr lang="fi-FI" dirty="0"/>
          </a:p>
        </p:txBody>
      </p:sp>
      <p:graphicFrame>
        <p:nvGraphicFramePr>
          <p:cNvPr id="4" name="Objekti 3">
            <a:extLst>
              <a:ext uri="{FF2B5EF4-FFF2-40B4-BE49-F238E27FC236}">
                <a16:creationId xmlns:a16="http://schemas.microsoft.com/office/drawing/2014/main" id="{4258DF73-B5FB-4149-9409-C7F20EBD8D99}"/>
              </a:ext>
            </a:extLst>
          </p:cNvPr>
          <p:cNvGraphicFramePr>
            <a:graphicFrameLocks noChangeAspect="1"/>
          </p:cNvGraphicFramePr>
          <p:nvPr/>
        </p:nvGraphicFramePr>
        <p:xfrm>
          <a:off x="10239375" y="274637"/>
          <a:ext cx="1000125" cy="1000125"/>
        </p:xfrm>
        <a:graphic>
          <a:graphicData uri="http://schemas.openxmlformats.org/presentationml/2006/ole">
            <mc:AlternateContent xmlns:mc="http://schemas.openxmlformats.org/markup-compatibility/2006">
              <mc:Choice xmlns:v="urn:schemas-microsoft-com:vml" Requires="v">
                <p:oleObj spid="_x0000_s13325" name="Kuva" r:id="rId3" imgW="1003300" imgH="1003300" progId="Word.Picture.8">
                  <p:embed/>
                </p:oleObj>
              </mc:Choice>
              <mc:Fallback>
                <p:oleObj name="Kuva" r:id="rId3" imgW="1003300" imgH="1003300" progId="Word.Picture.8">
                  <p:embed/>
                  <p:pic>
                    <p:nvPicPr>
                      <p:cNvPr id="4" name="Objekti 3">
                        <a:extLst>
                          <a:ext uri="{FF2B5EF4-FFF2-40B4-BE49-F238E27FC236}">
                            <a16:creationId xmlns:a16="http://schemas.microsoft.com/office/drawing/2014/main" id="{E2E93D43-03B7-8742-ADE5-538464F2A4E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39375" y="274637"/>
                        <a:ext cx="1000125" cy="1000125"/>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8952332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FCA85D2-33BB-DC44-828A-67F8D0FE15E6}"/>
              </a:ext>
            </a:extLst>
          </p:cNvPr>
          <p:cNvSpPr>
            <a:spLocks noGrp="1"/>
          </p:cNvSpPr>
          <p:nvPr>
            <p:ph type="title"/>
          </p:nvPr>
        </p:nvSpPr>
        <p:spPr/>
        <p:txBody>
          <a:bodyPr/>
          <a:lstStyle/>
          <a:p>
            <a:r>
              <a:rPr lang="en-US" b="1" dirty="0"/>
              <a:t>Lessons learned and proposals </a:t>
            </a:r>
            <a:br>
              <a:rPr lang="en-US" b="1" dirty="0"/>
            </a:br>
            <a:r>
              <a:rPr lang="en-US" b="1" dirty="0"/>
              <a:t>for the future (continued)</a:t>
            </a:r>
            <a:endParaRPr lang="fi-FI" dirty="0"/>
          </a:p>
        </p:txBody>
      </p:sp>
      <p:sp>
        <p:nvSpPr>
          <p:cNvPr id="3" name="Sisällön paikkamerkki 2">
            <a:extLst>
              <a:ext uri="{FF2B5EF4-FFF2-40B4-BE49-F238E27FC236}">
                <a16:creationId xmlns:a16="http://schemas.microsoft.com/office/drawing/2014/main" id="{D36AC2BB-5714-E747-ABCD-F6DA7D0FA7FE}"/>
              </a:ext>
            </a:extLst>
          </p:cNvPr>
          <p:cNvSpPr>
            <a:spLocks noGrp="1"/>
          </p:cNvSpPr>
          <p:nvPr>
            <p:ph idx="1"/>
          </p:nvPr>
        </p:nvSpPr>
        <p:spPr/>
        <p:txBody>
          <a:bodyPr/>
          <a:lstStyle/>
          <a:p>
            <a:r>
              <a:rPr lang="en-US" b="1" i="1" dirty="0"/>
              <a:t>Multidisciplinary Joint Committee (MJC) for areas overlapping several specialties</a:t>
            </a:r>
          </a:p>
          <a:p>
            <a:pPr lvl="1"/>
            <a:r>
              <a:rPr lang="en-US" i="1" dirty="0"/>
              <a:t>This has already started and should be encouraged</a:t>
            </a:r>
          </a:p>
          <a:p>
            <a:pPr marL="0" indent="0">
              <a:buNone/>
            </a:pPr>
            <a:endParaRPr lang="fi-FI" i="1" dirty="0"/>
          </a:p>
          <a:p>
            <a:r>
              <a:rPr lang="en-US" b="1" i="1" dirty="0"/>
              <a:t>Possibility of national adaptation regarding the use of ETR</a:t>
            </a:r>
          </a:p>
          <a:p>
            <a:endParaRPr lang="en-US" b="1" i="1" dirty="0"/>
          </a:p>
          <a:p>
            <a:pPr marL="0" indent="0">
              <a:buNone/>
            </a:pPr>
            <a:r>
              <a:rPr lang="en-US" i="1" dirty="0"/>
              <a:t>It should also be noted that ETRs describe training of individual specialists. They are not meant to describe organization of  national postgraduate training systems. </a:t>
            </a:r>
            <a:endParaRPr lang="fi-FI" i="1" dirty="0"/>
          </a:p>
          <a:p>
            <a:pPr marL="0" indent="0">
              <a:buNone/>
            </a:pPr>
            <a:endParaRPr lang="fi-FI" dirty="0"/>
          </a:p>
          <a:p>
            <a:pPr lvl="1"/>
            <a:endParaRPr lang="fi-FI" dirty="0"/>
          </a:p>
          <a:p>
            <a:endParaRPr lang="fi-FI" dirty="0"/>
          </a:p>
        </p:txBody>
      </p:sp>
      <p:graphicFrame>
        <p:nvGraphicFramePr>
          <p:cNvPr id="4" name="Objekti 3">
            <a:extLst>
              <a:ext uri="{FF2B5EF4-FFF2-40B4-BE49-F238E27FC236}">
                <a16:creationId xmlns:a16="http://schemas.microsoft.com/office/drawing/2014/main" id="{50BFBBD8-2539-5649-B001-1EDCC9F9ED47}"/>
              </a:ext>
            </a:extLst>
          </p:cNvPr>
          <p:cNvGraphicFramePr>
            <a:graphicFrameLocks noChangeAspect="1"/>
          </p:cNvGraphicFramePr>
          <p:nvPr/>
        </p:nvGraphicFramePr>
        <p:xfrm>
          <a:off x="10239375" y="274637"/>
          <a:ext cx="1000125" cy="1000125"/>
        </p:xfrm>
        <a:graphic>
          <a:graphicData uri="http://schemas.openxmlformats.org/presentationml/2006/ole">
            <mc:AlternateContent xmlns:mc="http://schemas.openxmlformats.org/markup-compatibility/2006">
              <mc:Choice xmlns:v="urn:schemas-microsoft-com:vml" Requires="v">
                <p:oleObj spid="_x0000_s14349" name="Kuva" r:id="rId3" imgW="1003300" imgH="1003300" progId="Word.Picture.8">
                  <p:embed/>
                </p:oleObj>
              </mc:Choice>
              <mc:Fallback>
                <p:oleObj name="Kuva" r:id="rId3" imgW="1003300" imgH="1003300" progId="Word.Picture.8">
                  <p:embed/>
                  <p:pic>
                    <p:nvPicPr>
                      <p:cNvPr id="4" name="Objekti 3">
                        <a:extLst>
                          <a:ext uri="{FF2B5EF4-FFF2-40B4-BE49-F238E27FC236}">
                            <a16:creationId xmlns:a16="http://schemas.microsoft.com/office/drawing/2014/main" id="{E2E93D43-03B7-8742-ADE5-538464F2A4E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39375" y="274637"/>
                        <a:ext cx="1000125" cy="1000125"/>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5115585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A50A037-76CD-0848-8354-DBD931BE2871}"/>
              </a:ext>
            </a:extLst>
          </p:cNvPr>
          <p:cNvSpPr>
            <a:spLocks noGrp="1"/>
          </p:cNvSpPr>
          <p:nvPr>
            <p:ph type="title"/>
          </p:nvPr>
        </p:nvSpPr>
        <p:spPr/>
        <p:txBody>
          <a:bodyPr/>
          <a:lstStyle/>
          <a:p>
            <a:r>
              <a:rPr lang="en-US" b="1" i="1" dirty="0"/>
              <a:t>Concluding remarks</a:t>
            </a:r>
            <a:br>
              <a:rPr lang="fi-FI" dirty="0"/>
            </a:br>
            <a:endParaRPr lang="fi-FI" dirty="0"/>
          </a:p>
        </p:txBody>
      </p:sp>
      <p:sp>
        <p:nvSpPr>
          <p:cNvPr id="3" name="Sisällön paikkamerkki 2">
            <a:extLst>
              <a:ext uri="{FF2B5EF4-FFF2-40B4-BE49-F238E27FC236}">
                <a16:creationId xmlns:a16="http://schemas.microsoft.com/office/drawing/2014/main" id="{64FEFD74-F065-1D41-A4C2-65A4CC49E045}"/>
              </a:ext>
            </a:extLst>
          </p:cNvPr>
          <p:cNvSpPr>
            <a:spLocks noGrp="1"/>
          </p:cNvSpPr>
          <p:nvPr>
            <p:ph idx="1"/>
          </p:nvPr>
        </p:nvSpPr>
        <p:spPr/>
        <p:txBody>
          <a:bodyPr/>
          <a:lstStyle/>
          <a:p>
            <a:r>
              <a:rPr lang="en-US" i="1" dirty="0"/>
              <a:t>We found a number of inappropriate behaviors, but we do not advise to undertake action against any colleague at this time. </a:t>
            </a:r>
          </a:p>
          <a:p>
            <a:endParaRPr lang="en-US" i="1" dirty="0"/>
          </a:p>
          <a:p>
            <a:r>
              <a:rPr lang="en-US" i="1" dirty="0"/>
              <a:t>However, if similar behavior within UEMS is to be repeated, then the UEMS Executive needs to take formal action</a:t>
            </a:r>
          </a:p>
          <a:p>
            <a:endParaRPr lang="en-US" i="1" dirty="0"/>
          </a:p>
          <a:p>
            <a:r>
              <a:rPr lang="en-US" i="1" dirty="0"/>
              <a:t>The hole ETR procedure should be transparently documented and any unresolved issues should be listed as options that can be evaluated by the Advisory Board and decided by the Council.</a:t>
            </a:r>
            <a:endParaRPr lang="fi-FI" dirty="0"/>
          </a:p>
          <a:p>
            <a:endParaRPr lang="fi-FI" dirty="0"/>
          </a:p>
          <a:p>
            <a:endParaRPr lang="fi-FI" dirty="0"/>
          </a:p>
        </p:txBody>
      </p:sp>
      <p:graphicFrame>
        <p:nvGraphicFramePr>
          <p:cNvPr id="4" name="Objekti 3">
            <a:extLst>
              <a:ext uri="{FF2B5EF4-FFF2-40B4-BE49-F238E27FC236}">
                <a16:creationId xmlns:a16="http://schemas.microsoft.com/office/drawing/2014/main" id="{26F5C278-D8A6-EF42-B2E5-80C7F53CEC2D}"/>
              </a:ext>
            </a:extLst>
          </p:cNvPr>
          <p:cNvGraphicFramePr>
            <a:graphicFrameLocks noChangeAspect="1"/>
          </p:cNvGraphicFramePr>
          <p:nvPr/>
        </p:nvGraphicFramePr>
        <p:xfrm>
          <a:off x="10239375" y="274637"/>
          <a:ext cx="1000125" cy="1000125"/>
        </p:xfrm>
        <a:graphic>
          <a:graphicData uri="http://schemas.openxmlformats.org/presentationml/2006/ole">
            <mc:AlternateContent xmlns:mc="http://schemas.openxmlformats.org/markup-compatibility/2006">
              <mc:Choice xmlns:v="urn:schemas-microsoft-com:vml" Requires="v">
                <p:oleObj spid="_x0000_s15364" name="Kuva" r:id="rId3" imgW="1003300" imgH="1003300" progId="Word.Picture.8">
                  <p:embed/>
                </p:oleObj>
              </mc:Choice>
              <mc:Fallback>
                <p:oleObj name="Kuva" r:id="rId3" imgW="1003300" imgH="1003300" progId="Word.Picture.8">
                  <p:embed/>
                  <p:pic>
                    <p:nvPicPr>
                      <p:cNvPr id="4" name="Objekti 3">
                        <a:extLst>
                          <a:ext uri="{FF2B5EF4-FFF2-40B4-BE49-F238E27FC236}">
                            <a16:creationId xmlns:a16="http://schemas.microsoft.com/office/drawing/2014/main" id="{50BFBBD8-2539-5649-B001-1EDCC9F9ED4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39375" y="274637"/>
                        <a:ext cx="1000125" cy="1000125"/>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868483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079241A-0401-D346-B8BD-084978C96F71}"/>
              </a:ext>
            </a:extLst>
          </p:cNvPr>
          <p:cNvSpPr>
            <a:spLocks noGrp="1"/>
          </p:cNvSpPr>
          <p:nvPr>
            <p:ph type="title"/>
          </p:nvPr>
        </p:nvSpPr>
        <p:spPr/>
        <p:txBody>
          <a:bodyPr>
            <a:normAutofit/>
          </a:bodyPr>
          <a:lstStyle/>
          <a:p>
            <a:r>
              <a:rPr lang="en-US" sz="4000" b="1" dirty="0"/>
              <a:t>Concluding remarks</a:t>
            </a:r>
            <a:endParaRPr lang="fi-FI" sz="4000" dirty="0"/>
          </a:p>
        </p:txBody>
      </p:sp>
      <p:sp>
        <p:nvSpPr>
          <p:cNvPr id="3" name="Sisällön paikkamerkki 2">
            <a:extLst>
              <a:ext uri="{FF2B5EF4-FFF2-40B4-BE49-F238E27FC236}">
                <a16:creationId xmlns:a16="http://schemas.microsoft.com/office/drawing/2014/main" id="{55CBB94B-5B0D-E749-85B3-2C4C9873A602}"/>
              </a:ext>
            </a:extLst>
          </p:cNvPr>
          <p:cNvSpPr>
            <a:spLocks noGrp="1"/>
          </p:cNvSpPr>
          <p:nvPr>
            <p:ph idx="1"/>
          </p:nvPr>
        </p:nvSpPr>
        <p:spPr/>
        <p:txBody>
          <a:bodyPr>
            <a:normAutofit lnSpcReduction="10000"/>
          </a:bodyPr>
          <a:lstStyle/>
          <a:p>
            <a:r>
              <a:rPr lang="en-US" i="1" dirty="0"/>
              <a:t>We appeal to all UEMS colleagues to assure that during whole ETR development, consultation and formal endorsement discussions are on merits of a proposal, no personal or any other discriminatory arguments are made, and </a:t>
            </a:r>
            <a:r>
              <a:rPr lang="en-US" b="1" i="1" dirty="0"/>
              <a:t>constructive and collaborative spirit is maintained</a:t>
            </a:r>
            <a:endParaRPr lang="fi-FI" b="1" dirty="0"/>
          </a:p>
          <a:p>
            <a:endParaRPr lang="en-US" dirty="0"/>
          </a:p>
          <a:p>
            <a:r>
              <a:rPr lang="en-US" sz="3200" dirty="0"/>
              <a:t>UEMS </a:t>
            </a:r>
            <a:r>
              <a:rPr lang="en-US" sz="3200"/>
              <a:t>Past Presidents </a:t>
            </a:r>
            <a:r>
              <a:rPr lang="en-US" sz="3200" dirty="0"/>
              <a:t>			</a:t>
            </a:r>
            <a:r>
              <a:rPr lang="en-US" sz="3200" b="1" dirty="0"/>
              <a:t>THANKS!</a:t>
            </a:r>
            <a:endParaRPr lang="fi-FI" sz="3200" b="1" dirty="0"/>
          </a:p>
          <a:p>
            <a:pPr lvl="1"/>
            <a:r>
              <a:rPr lang="fi-FI" sz="3200" dirty="0"/>
              <a:t>Hannu Halila</a:t>
            </a:r>
          </a:p>
          <a:p>
            <a:pPr lvl="1"/>
            <a:r>
              <a:rPr lang="fi-FI" sz="3200" dirty="0" err="1"/>
              <a:t>Zlatko</a:t>
            </a:r>
            <a:r>
              <a:rPr lang="fi-FI" sz="3200" dirty="0"/>
              <a:t> </a:t>
            </a:r>
            <a:r>
              <a:rPr lang="fi-FI" sz="3200" dirty="0" err="1"/>
              <a:t>Fras</a:t>
            </a:r>
            <a:endParaRPr lang="fi-FI" sz="3200" dirty="0"/>
          </a:p>
          <a:p>
            <a:pPr lvl="1"/>
            <a:r>
              <a:rPr lang="fi-FI" sz="3200" dirty="0" err="1"/>
              <a:t>Romuald</a:t>
            </a:r>
            <a:r>
              <a:rPr lang="fi-FI" sz="3200" dirty="0"/>
              <a:t> </a:t>
            </a:r>
            <a:r>
              <a:rPr lang="fi-FI" sz="3200" dirty="0" err="1"/>
              <a:t>Krajewski</a:t>
            </a:r>
            <a:endParaRPr lang="fi-FI" sz="3200" dirty="0"/>
          </a:p>
          <a:p>
            <a:endParaRPr lang="fi-FI" dirty="0"/>
          </a:p>
        </p:txBody>
      </p:sp>
      <p:graphicFrame>
        <p:nvGraphicFramePr>
          <p:cNvPr id="4" name="Objekti 3">
            <a:extLst>
              <a:ext uri="{FF2B5EF4-FFF2-40B4-BE49-F238E27FC236}">
                <a16:creationId xmlns:a16="http://schemas.microsoft.com/office/drawing/2014/main" id="{33160C03-30BE-EA4D-AC82-0A8FBB77841E}"/>
              </a:ext>
            </a:extLst>
          </p:cNvPr>
          <p:cNvGraphicFramePr>
            <a:graphicFrameLocks noChangeAspect="1"/>
          </p:cNvGraphicFramePr>
          <p:nvPr/>
        </p:nvGraphicFramePr>
        <p:xfrm>
          <a:off x="10239375" y="274637"/>
          <a:ext cx="1000125" cy="1000125"/>
        </p:xfrm>
        <a:graphic>
          <a:graphicData uri="http://schemas.openxmlformats.org/presentationml/2006/ole">
            <mc:AlternateContent xmlns:mc="http://schemas.openxmlformats.org/markup-compatibility/2006">
              <mc:Choice xmlns:v="urn:schemas-microsoft-com:vml" Requires="v">
                <p:oleObj spid="_x0000_s16388" name="Kuva" r:id="rId3" imgW="1003300" imgH="1003300" progId="Word.Picture.8">
                  <p:embed/>
                </p:oleObj>
              </mc:Choice>
              <mc:Fallback>
                <p:oleObj name="Kuva" r:id="rId3" imgW="1003300" imgH="1003300" progId="Word.Picture.8">
                  <p:embed/>
                  <p:pic>
                    <p:nvPicPr>
                      <p:cNvPr id="4" name="Objekti 3">
                        <a:extLst>
                          <a:ext uri="{FF2B5EF4-FFF2-40B4-BE49-F238E27FC236}">
                            <a16:creationId xmlns:a16="http://schemas.microsoft.com/office/drawing/2014/main" id="{26F5C278-D8A6-EF42-B2E5-80C7F53CEC2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39375" y="274637"/>
                        <a:ext cx="1000125" cy="1000125"/>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77160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D10031F-CD59-FE45-A879-7383302CF78B}"/>
              </a:ext>
            </a:extLst>
          </p:cNvPr>
          <p:cNvSpPr>
            <a:spLocks noGrp="1"/>
          </p:cNvSpPr>
          <p:nvPr>
            <p:ph type="title"/>
          </p:nvPr>
        </p:nvSpPr>
        <p:spPr/>
        <p:txBody>
          <a:bodyPr>
            <a:normAutofit/>
          </a:bodyPr>
          <a:lstStyle/>
          <a:p>
            <a:r>
              <a:rPr lang="fi-FI" sz="4000" b="1" dirty="0"/>
              <a:t>UEMS </a:t>
            </a:r>
            <a:r>
              <a:rPr lang="fi-FI" sz="4000" b="1" dirty="0" err="1"/>
              <a:t>Enlarged</a:t>
            </a:r>
            <a:r>
              <a:rPr lang="fi-FI" sz="4000" b="1" dirty="0"/>
              <a:t> </a:t>
            </a:r>
            <a:r>
              <a:rPr lang="fi-FI" sz="4000" b="1" dirty="0" err="1"/>
              <a:t>Executive</a:t>
            </a:r>
            <a:r>
              <a:rPr lang="fi-FI" sz="4000" b="1" dirty="0"/>
              <a:t> </a:t>
            </a:r>
            <a:r>
              <a:rPr lang="fi-FI" sz="4000" b="1" dirty="0" err="1"/>
              <a:t>Committee</a:t>
            </a:r>
            <a:r>
              <a:rPr lang="fi-FI" sz="4000" b="1" dirty="0"/>
              <a:t> </a:t>
            </a:r>
            <a:r>
              <a:rPr lang="fi-FI" sz="4000" b="1" dirty="0" err="1"/>
              <a:t>Decision</a:t>
            </a:r>
            <a:endParaRPr lang="fi-FI" sz="4000" b="1" dirty="0"/>
          </a:p>
        </p:txBody>
      </p:sp>
      <p:sp>
        <p:nvSpPr>
          <p:cNvPr id="3" name="Sisällön paikkamerkki 2">
            <a:extLst>
              <a:ext uri="{FF2B5EF4-FFF2-40B4-BE49-F238E27FC236}">
                <a16:creationId xmlns:a16="http://schemas.microsoft.com/office/drawing/2014/main" id="{F2793B7D-B6BA-024A-B16A-5EEDCF6B67EC}"/>
              </a:ext>
            </a:extLst>
          </p:cNvPr>
          <p:cNvSpPr>
            <a:spLocks noGrp="1"/>
          </p:cNvSpPr>
          <p:nvPr>
            <p:ph idx="1"/>
          </p:nvPr>
        </p:nvSpPr>
        <p:spPr/>
        <p:txBody>
          <a:bodyPr/>
          <a:lstStyle/>
          <a:p>
            <a:r>
              <a:rPr lang="en-US" dirty="0"/>
              <a:t>UEMS Enlarged Executive Committee (EEC) discussed the process of the OMFS ETR development and assessment during the beginning of 2021 at its meeting on May 10, 2021. </a:t>
            </a:r>
          </a:p>
          <a:p>
            <a:endParaRPr lang="en-US" dirty="0"/>
          </a:p>
          <a:p>
            <a:r>
              <a:rPr lang="en-US" dirty="0"/>
              <a:t>Three UEMS Past Presidents (Zlatko Fras, </a:t>
            </a:r>
            <a:r>
              <a:rPr lang="en-US" dirty="0" err="1"/>
              <a:t>Hannu</a:t>
            </a:r>
            <a:r>
              <a:rPr lang="en-US" dirty="0"/>
              <a:t> </a:t>
            </a:r>
            <a:r>
              <a:rPr lang="en-US" dirty="0" err="1"/>
              <a:t>Halila</a:t>
            </a:r>
            <a:r>
              <a:rPr lang="en-US" dirty="0"/>
              <a:t> and Romuald </a:t>
            </a:r>
            <a:r>
              <a:rPr lang="en-US" dirty="0" err="1"/>
              <a:t>Krajewski</a:t>
            </a:r>
            <a:r>
              <a:rPr lang="en-US" dirty="0"/>
              <a:t>) were asked to review this process and to give a report including suggestions for future handling of such cases to UEMS EEC</a:t>
            </a:r>
            <a:endParaRPr lang="fi-FI" dirty="0"/>
          </a:p>
        </p:txBody>
      </p:sp>
      <p:graphicFrame>
        <p:nvGraphicFramePr>
          <p:cNvPr id="4" name="Objekti 3">
            <a:extLst>
              <a:ext uri="{FF2B5EF4-FFF2-40B4-BE49-F238E27FC236}">
                <a16:creationId xmlns:a16="http://schemas.microsoft.com/office/drawing/2014/main" id="{E2E93D43-03B7-8742-ADE5-538464F2A4EA}"/>
              </a:ext>
            </a:extLst>
          </p:cNvPr>
          <p:cNvGraphicFramePr>
            <a:graphicFrameLocks noChangeAspect="1"/>
          </p:cNvGraphicFramePr>
          <p:nvPr/>
        </p:nvGraphicFramePr>
        <p:xfrm>
          <a:off x="10239375" y="274637"/>
          <a:ext cx="1000125" cy="1000125"/>
        </p:xfrm>
        <a:graphic>
          <a:graphicData uri="http://schemas.openxmlformats.org/presentationml/2006/ole">
            <mc:AlternateContent xmlns:mc="http://schemas.openxmlformats.org/markup-compatibility/2006">
              <mc:Choice xmlns:v="urn:schemas-microsoft-com:vml" Requires="v">
                <p:oleObj spid="_x0000_s2071" name="Kuva" r:id="rId3" imgW="1003300" imgH="1003300" progId="Word.Picture.8">
                  <p:embed/>
                </p:oleObj>
              </mc:Choice>
              <mc:Fallback>
                <p:oleObj name="Kuva" r:id="rId3" imgW="1003300" imgH="1003300" progId="Word.Picture.8">
                  <p:embed/>
                  <p:pic>
                    <p:nvPicPr>
                      <p:cNvPr id="4" name="Objekti 3">
                        <a:extLst>
                          <a:ext uri="{FF2B5EF4-FFF2-40B4-BE49-F238E27FC236}">
                            <a16:creationId xmlns:a16="http://schemas.microsoft.com/office/drawing/2014/main" id="{983E905F-866C-CC43-8358-2DA210E3ED5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39375" y="274637"/>
                        <a:ext cx="1000125" cy="1000125"/>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265011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D10031F-CD59-FE45-A879-7383302CF78B}"/>
              </a:ext>
            </a:extLst>
          </p:cNvPr>
          <p:cNvSpPr>
            <a:spLocks noGrp="1"/>
          </p:cNvSpPr>
          <p:nvPr>
            <p:ph type="title"/>
          </p:nvPr>
        </p:nvSpPr>
        <p:spPr/>
        <p:txBody>
          <a:bodyPr>
            <a:normAutofit/>
          </a:bodyPr>
          <a:lstStyle/>
          <a:p>
            <a:r>
              <a:rPr lang="fi-FI" sz="4000" b="1" dirty="0" err="1"/>
              <a:t>Disclosure</a:t>
            </a:r>
            <a:endParaRPr lang="fi-FI" sz="4000" b="1" dirty="0"/>
          </a:p>
        </p:txBody>
      </p:sp>
      <p:sp>
        <p:nvSpPr>
          <p:cNvPr id="3" name="Sisällön paikkamerkki 2">
            <a:extLst>
              <a:ext uri="{FF2B5EF4-FFF2-40B4-BE49-F238E27FC236}">
                <a16:creationId xmlns:a16="http://schemas.microsoft.com/office/drawing/2014/main" id="{F2793B7D-B6BA-024A-B16A-5EEDCF6B67EC}"/>
              </a:ext>
            </a:extLst>
          </p:cNvPr>
          <p:cNvSpPr>
            <a:spLocks noGrp="1"/>
          </p:cNvSpPr>
          <p:nvPr>
            <p:ph idx="1"/>
          </p:nvPr>
        </p:nvSpPr>
        <p:spPr/>
        <p:txBody>
          <a:bodyPr/>
          <a:lstStyle/>
          <a:p>
            <a:r>
              <a:rPr lang="en-US" dirty="0"/>
              <a:t>Three Past Presidents are part of the UEMS EEC but they have not been involved in the correspondence relating to this ETR. </a:t>
            </a:r>
          </a:p>
          <a:p>
            <a:r>
              <a:rPr lang="en-US" dirty="0"/>
              <a:t>They are from countries (Poland, Slovenia, Finland) other than those of OMFS and ORL Sections Presidents (UK and Ireland). </a:t>
            </a:r>
            <a:endParaRPr lang="fi-FI" dirty="0"/>
          </a:p>
          <a:p>
            <a:endParaRPr lang="fi-FI" dirty="0"/>
          </a:p>
        </p:txBody>
      </p:sp>
      <p:graphicFrame>
        <p:nvGraphicFramePr>
          <p:cNvPr id="4" name="Objekti 3">
            <a:extLst>
              <a:ext uri="{FF2B5EF4-FFF2-40B4-BE49-F238E27FC236}">
                <a16:creationId xmlns:a16="http://schemas.microsoft.com/office/drawing/2014/main" id="{E2E93D43-03B7-8742-ADE5-538464F2A4EA}"/>
              </a:ext>
            </a:extLst>
          </p:cNvPr>
          <p:cNvGraphicFramePr>
            <a:graphicFrameLocks noChangeAspect="1"/>
          </p:cNvGraphicFramePr>
          <p:nvPr/>
        </p:nvGraphicFramePr>
        <p:xfrm>
          <a:off x="10239375" y="274637"/>
          <a:ext cx="1000125" cy="1000125"/>
        </p:xfrm>
        <a:graphic>
          <a:graphicData uri="http://schemas.openxmlformats.org/presentationml/2006/ole">
            <mc:AlternateContent xmlns:mc="http://schemas.openxmlformats.org/markup-compatibility/2006">
              <mc:Choice xmlns:v="urn:schemas-microsoft-com:vml" Requires="v">
                <p:oleObj spid="_x0000_s3094" name="Kuva" r:id="rId3" imgW="1003300" imgH="1003300" progId="Word.Picture.8">
                  <p:embed/>
                </p:oleObj>
              </mc:Choice>
              <mc:Fallback>
                <p:oleObj name="Kuva" r:id="rId3" imgW="1003300" imgH="1003300" progId="Word.Picture.8">
                  <p:embed/>
                  <p:pic>
                    <p:nvPicPr>
                      <p:cNvPr id="4" name="Objekti 3">
                        <a:extLst>
                          <a:ext uri="{FF2B5EF4-FFF2-40B4-BE49-F238E27FC236}">
                            <a16:creationId xmlns:a16="http://schemas.microsoft.com/office/drawing/2014/main" id="{E2E93D43-03B7-8742-ADE5-538464F2A4E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39375" y="274637"/>
                        <a:ext cx="1000125" cy="1000125"/>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208820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D10031F-CD59-FE45-A879-7383302CF78B}"/>
              </a:ext>
            </a:extLst>
          </p:cNvPr>
          <p:cNvSpPr>
            <a:spLocks noGrp="1"/>
          </p:cNvSpPr>
          <p:nvPr>
            <p:ph type="title"/>
          </p:nvPr>
        </p:nvSpPr>
        <p:spPr>
          <a:xfrm>
            <a:off x="818408" y="935140"/>
            <a:ext cx="10515600" cy="1325563"/>
          </a:xfrm>
        </p:spPr>
        <p:txBody>
          <a:bodyPr/>
          <a:lstStyle/>
          <a:p>
            <a:r>
              <a:rPr lang="en-US" b="1" dirty="0"/>
              <a:t>Materials examined by the </a:t>
            </a:r>
            <a:br>
              <a:rPr lang="en-US" b="1" dirty="0"/>
            </a:br>
            <a:r>
              <a:rPr lang="en-US" b="1" dirty="0"/>
              <a:t>three UEMS Past Presidents</a:t>
            </a:r>
            <a:br>
              <a:rPr lang="fi-FI" dirty="0"/>
            </a:br>
            <a:endParaRPr lang="fi-FI" dirty="0"/>
          </a:p>
        </p:txBody>
      </p:sp>
      <p:sp>
        <p:nvSpPr>
          <p:cNvPr id="3" name="Sisällön paikkamerkki 2">
            <a:extLst>
              <a:ext uri="{FF2B5EF4-FFF2-40B4-BE49-F238E27FC236}">
                <a16:creationId xmlns:a16="http://schemas.microsoft.com/office/drawing/2014/main" id="{F2793B7D-B6BA-024A-B16A-5EEDCF6B67EC}"/>
              </a:ext>
            </a:extLst>
          </p:cNvPr>
          <p:cNvSpPr>
            <a:spLocks noGrp="1"/>
          </p:cNvSpPr>
          <p:nvPr>
            <p:ph idx="1"/>
          </p:nvPr>
        </p:nvSpPr>
        <p:spPr>
          <a:xfrm>
            <a:off x="838200" y="2565070"/>
            <a:ext cx="10515600" cy="4191989"/>
          </a:xfrm>
        </p:spPr>
        <p:txBody>
          <a:bodyPr/>
          <a:lstStyle/>
          <a:p>
            <a:r>
              <a:rPr lang="fi-FI" dirty="0" err="1"/>
              <a:t>Vast</a:t>
            </a:r>
            <a:r>
              <a:rPr lang="fi-FI" dirty="0"/>
              <a:t> </a:t>
            </a:r>
            <a:r>
              <a:rPr lang="fi-FI" dirty="0" err="1"/>
              <a:t>amount</a:t>
            </a:r>
            <a:r>
              <a:rPr lang="fi-FI" dirty="0"/>
              <a:t> of e-</a:t>
            </a:r>
            <a:r>
              <a:rPr lang="fi-FI" dirty="0" err="1"/>
              <a:t>mails</a:t>
            </a:r>
            <a:endParaRPr lang="fi-FI" dirty="0"/>
          </a:p>
          <a:p>
            <a:endParaRPr lang="fi-FI" dirty="0"/>
          </a:p>
          <a:p>
            <a:r>
              <a:rPr lang="fi-FI" dirty="0" err="1"/>
              <a:t>Transcripts</a:t>
            </a:r>
            <a:r>
              <a:rPr lang="fi-FI" dirty="0"/>
              <a:t> and </a:t>
            </a:r>
            <a:r>
              <a:rPr lang="fi-FI" dirty="0" err="1"/>
              <a:t>recordigns</a:t>
            </a:r>
            <a:r>
              <a:rPr lang="fi-FI" dirty="0"/>
              <a:t> of </a:t>
            </a:r>
            <a:r>
              <a:rPr lang="fi-FI" dirty="0" err="1"/>
              <a:t>meetings</a:t>
            </a:r>
            <a:r>
              <a:rPr lang="fi-FI" dirty="0"/>
              <a:t> </a:t>
            </a:r>
            <a:r>
              <a:rPr lang="fi-FI" dirty="0" err="1"/>
              <a:t>between</a:t>
            </a:r>
            <a:r>
              <a:rPr lang="fi-FI" dirty="0"/>
              <a:t> </a:t>
            </a:r>
            <a:r>
              <a:rPr lang="fi-FI" dirty="0" err="1"/>
              <a:t>the</a:t>
            </a:r>
            <a:r>
              <a:rPr lang="fi-FI" dirty="0"/>
              <a:t> </a:t>
            </a:r>
            <a:r>
              <a:rPr lang="fi-FI" dirty="0" err="1"/>
              <a:t>sections</a:t>
            </a:r>
            <a:r>
              <a:rPr lang="fi-FI" dirty="0"/>
              <a:t> </a:t>
            </a:r>
            <a:r>
              <a:rPr lang="fi-FI" dirty="0" err="1"/>
              <a:t>involved</a:t>
            </a:r>
            <a:r>
              <a:rPr lang="fi-FI" dirty="0"/>
              <a:t> and </a:t>
            </a:r>
            <a:r>
              <a:rPr lang="fi-FI" dirty="0" err="1"/>
              <a:t>the</a:t>
            </a:r>
            <a:r>
              <a:rPr lang="fi-FI" dirty="0"/>
              <a:t> UEMS </a:t>
            </a:r>
            <a:r>
              <a:rPr lang="fi-FI" dirty="0" err="1"/>
              <a:t>leadership</a:t>
            </a:r>
            <a:endParaRPr lang="fi-FI" dirty="0"/>
          </a:p>
          <a:p>
            <a:endParaRPr lang="fi-FI" dirty="0"/>
          </a:p>
          <a:p>
            <a:r>
              <a:rPr lang="fi-FI" dirty="0" err="1"/>
              <a:t>Recordings</a:t>
            </a:r>
            <a:r>
              <a:rPr lang="fi-FI" dirty="0"/>
              <a:t> of </a:t>
            </a:r>
            <a:r>
              <a:rPr lang="fi-FI" dirty="0" err="1"/>
              <a:t>the</a:t>
            </a:r>
            <a:r>
              <a:rPr lang="fi-FI" dirty="0"/>
              <a:t> UEMS </a:t>
            </a:r>
            <a:r>
              <a:rPr lang="fi-FI" dirty="0" err="1"/>
              <a:t>meetings</a:t>
            </a:r>
            <a:r>
              <a:rPr lang="fi-FI" dirty="0"/>
              <a:t> in </a:t>
            </a:r>
            <a:r>
              <a:rPr lang="fi-FI" dirty="0" err="1"/>
              <a:t>April</a:t>
            </a:r>
            <a:r>
              <a:rPr lang="fi-FI" dirty="0"/>
              <a:t> 2021 (</a:t>
            </a:r>
            <a:r>
              <a:rPr lang="fi-FI" dirty="0" err="1"/>
              <a:t>Advisory</a:t>
            </a:r>
            <a:r>
              <a:rPr lang="fi-FI" dirty="0"/>
              <a:t> Board and </a:t>
            </a:r>
            <a:r>
              <a:rPr lang="fi-FI" dirty="0" err="1"/>
              <a:t>Council</a:t>
            </a:r>
            <a:r>
              <a:rPr lang="fi-FI" dirty="0"/>
              <a:t>)</a:t>
            </a:r>
          </a:p>
          <a:p>
            <a:endParaRPr lang="fi-FI" dirty="0"/>
          </a:p>
        </p:txBody>
      </p:sp>
      <p:graphicFrame>
        <p:nvGraphicFramePr>
          <p:cNvPr id="4" name="Objekti 3">
            <a:extLst>
              <a:ext uri="{FF2B5EF4-FFF2-40B4-BE49-F238E27FC236}">
                <a16:creationId xmlns:a16="http://schemas.microsoft.com/office/drawing/2014/main" id="{E2E93D43-03B7-8742-ADE5-538464F2A4EA}"/>
              </a:ext>
            </a:extLst>
          </p:cNvPr>
          <p:cNvGraphicFramePr>
            <a:graphicFrameLocks noChangeAspect="1"/>
          </p:cNvGraphicFramePr>
          <p:nvPr/>
        </p:nvGraphicFramePr>
        <p:xfrm>
          <a:off x="10239375" y="274637"/>
          <a:ext cx="1000125" cy="1000125"/>
        </p:xfrm>
        <a:graphic>
          <a:graphicData uri="http://schemas.openxmlformats.org/presentationml/2006/ole">
            <mc:AlternateContent xmlns:mc="http://schemas.openxmlformats.org/markup-compatibility/2006">
              <mc:Choice xmlns:v="urn:schemas-microsoft-com:vml" Requires="v">
                <p:oleObj spid="_x0000_s4118" name="Kuva" r:id="rId3" imgW="1003300" imgH="1003300" progId="Word.Picture.8">
                  <p:embed/>
                </p:oleObj>
              </mc:Choice>
              <mc:Fallback>
                <p:oleObj name="Kuva" r:id="rId3" imgW="1003300" imgH="1003300" progId="Word.Picture.8">
                  <p:embed/>
                  <p:pic>
                    <p:nvPicPr>
                      <p:cNvPr id="4" name="Objekti 3">
                        <a:extLst>
                          <a:ext uri="{FF2B5EF4-FFF2-40B4-BE49-F238E27FC236}">
                            <a16:creationId xmlns:a16="http://schemas.microsoft.com/office/drawing/2014/main" id="{E2E93D43-03B7-8742-ADE5-538464F2A4E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39375" y="274637"/>
                        <a:ext cx="1000125" cy="1000125"/>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227705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D10031F-CD59-FE45-A879-7383302CF78B}"/>
              </a:ext>
            </a:extLst>
          </p:cNvPr>
          <p:cNvSpPr>
            <a:spLocks noGrp="1"/>
          </p:cNvSpPr>
          <p:nvPr>
            <p:ph type="title"/>
          </p:nvPr>
        </p:nvSpPr>
        <p:spPr/>
        <p:txBody>
          <a:bodyPr/>
          <a:lstStyle/>
          <a:p>
            <a:r>
              <a:rPr lang="en-US" sz="4000" b="1" dirty="0"/>
              <a:t>Concerns about the process</a:t>
            </a:r>
            <a:br>
              <a:rPr lang="fi-FI" dirty="0"/>
            </a:br>
            <a:endParaRPr lang="fi-FI" dirty="0"/>
          </a:p>
        </p:txBody>
      </p:sp>
      <p:sp>
        <p:nvSpPr>
          <p:cNvPr id="3" name="Sisällön paikkamerkki 2">
            <a:extLst>
              <a:ext uri="{FF2B5EF4-FFF2-40B4-BE49-F238E27FC236}">
                <a16:creationId xmlns:a16="http://schemas.microsoft.com/office/drawing/2014/main" id="{F2793B7D-B6BA-024A-B16A-5EEDCF6B67EC}"/>
              </a:ext>
            </a:extLst>
          </p:cNvPr>
          <p:cNvSpPr>
            <a:spLocks noGrp="1"/>
          </p:cNvSpPr>
          <p:nvPr>
            <p:ph idx="1"/>
          </p:nvPr>
        </p:nvSpPr>
        <p:spPr/>
        <p:txBody>
          <a:bodyPr/>
          <a:lstStyle/>
          <a:p>
            <a:r>
              <a:rPr lang="en-US" dirty="0"/>
              <a:t>It became clear to us that on multiple occasions commonly accepted principles of communication between colleagues were not followed during this process. </a:t>
            </a:r>
          </a:p>
          <a:p>
            <a:r>
              <a:rPr lang="en-US" dirty="0"/>
              <a:t>Therefore, it is most important that UEMS Council accepted the Code of Conduct at its meeting on April 24, 2021. </a:t>
            </a:r>
          </a:p>
          <a:p>
            <a:r>
              <a:rPr lang="en-US" dirty="0"/>
              <a:t>The Code is to be signed and followed by all Officers of the different UEMS Bodies.</a:t>
            </a:r>
            <a:endParaRPr lang="fi-FI" dirty="0"/>
          </a:p>
          <a:p>
            <a:endParaRPr lang="fi-FI" dirty="0"/>
          </a:p>
        </p:txBody>
      </p:sp>
      <p:graphicFrame>
        <p:nvGraphicFramePr>
          <p:cNvPr id="4" name="Objekti 3">
            <a:extLst>
              <a:ext uri="{FF2B5EF4-FFF2-40B4-BE49-F238E27FC236}">
                <a16:creationId xmlns:a16="http://schemas.microsoft.com/office/drawing/2014/main" id="{E2E93D43-03B7-8742-ADE5-538464F2A4EA}"/>
              </a:ext>
            </a:extLst>
          </p:cNvPr>
          <p:cNvGraphicFramePr>
            <a:graphicFrameLocks noChangeAspect="1"/>
          </p:cNvGraphicFramePr>
          <p:nvPr/>
        </p:nvGraphicFramePr>
        <p:xfrm>
          <a:off x="10239375" y="274637"/>
          <a:ext cx="1000125" cy="1000125"/>
        </p:xfrm>
        <a:graphic>
          <a:graphicData uri="http://schemas.openxmlformats.org/presentationml/2006/ole">
            <mc:AlternateContent xmlns:mc="http://schemas.openxmlformats.org/markup-compatibility/2006">
              <mc:Choice xmlns:v="urn:schemas-microsoft-com:vml" Requires="v">
                <p:oleObj spid="_x0000_s5142" name="Kuva" r:id="rId3" imgW="1003300" imgH="1003300" progId="Word.Picture.8">
                  <p:embed/>
                </p:oleObj>
              </mc:Choice>
              <mc:Fallback>
                <p:oleObj name="Kuva" r:id="rId3" imgW="1003300" imgH="1003300" progId="Word.Picture.8">
                  <p:embed/>
                  <p:pic>
                    <p:nvPicPr>
                      <p:cNvPr id="4" name="Objekti 3">
                        <a:extLst>
                          <a:ext uri="{FF2B5EF4-FFF2-40B4-BE49-F238E27FC236}">
                            <a16:creationId xmlns:a16="http://schemas.microsoft.com/office/drawing/2014/main" id="{E2E93D43-03B7-8742-ADE5-538464F2A4E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39375" y="274637"/>
                        <a:ext cx="1000125" cy="1000125"/>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890130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D10031F-CD59-FE45-A879-7383302CF78B}"/>
              </a:ext>
            </a:extLst>
          </p:cNvPr>
          <p:cNvSpPr>
            <a:spLocks noGrp="1"/>
          </p:cNvSpPr>
          <p:nvPr>
            <p:ph type="title"/>
          </p:nvPr>
        </p:nvSpPr>
        <p:spPr>
          <a:xfrm>
            <a:off x="838200" y="365125"/>
            <a:ext cx="10515600" cy="2259322"/>
          </a:xfrm>
        </p:spPr>
        <p:txBody>
          <a:bodyPr/>
          <a:lstStyle/>
          <a:p>
            <a:r>
              <a:rPr lang="en-US" sz="4000" b="1" dirty="0"/>
              <a:t>Inappropriate behavior at meetings and </a:t>
            </a:r>
            <a:br>
              <a:rPr lang="en-US" sz="4000" b="1" dirty="0"/>
            </a:br>
            <a:r>
              <a:rPr lang="en-US" sz="4000" b="1" dirty="0"/>
              <a:t>in e-mails </a:t>
            </a:r>
            <a:br>
              <a:rPr lang="fi-FI" dirty="0"/>
            </a:br>
            <a:endParaRPr lang="fi-FI" dirty="0"/>
          </a:p>
        </p:txBody>
      </p:sp>
      <p:sp>
        <p:nvSpPr>
          <p:cNvPr id="3" name="Sisällön paikkamerkki 2">
            <a:extLst>
              <a:ext uri="{FF2B5EF4-FFF2-40B4-BE49-F238E27FC236}">
                <a16:creationId xmlns:a16="http://schemas.microsoft.com/office/drawing/2014/main" id="{F2793B7D-B6BA-024A-B16A-5EEDCF6B67EC}"/>
              </a:ext>
            </a:extLst>
          </p:cNvPr>
          <p:cNvSpPr>
            <a:spLocks noGrp="1"/>
          </p:cNvSpPr>
          <p:nvPr>
            <p:ph idx="1"/>
          </p:nvPr>
        </p:nvSpPr>
        <p:spPr>
          <a:xfrm>
            <a:off x="838200" y="3016331"/>
            <a:ext cx="10515600" cy="3160631"/>
          </a:xfrm>
        </p:spPr>
        <p:txBody>
          <a:bodyPr/>
          <a:lstStyle/>
          <a:p>
            <a:r>
              <a:rPr lang="fi-FI" dirty="0" err="1"/>
              <a:t>This</a:t>
            </a:r>
            <a:r>
              <a:rPr lang="fi-FI" dirty="0"/>
              <a:t> </a:t>
            </a:r>
            <a:r>
              <a:rPr lang="fi-FI" dirty="0" err="1"/>
              <a:t>happened</a:t>
            </a:r>
            <a:r>
              <a:rPr lang="fi-FI" dirty="0"/>
              <a:t> in </a:t>
            </a:r>
            <a:r>
              <a:rPr lang="fi-FI" dirty="0" err="1"/>
              <a:t>many</a:t>
            </a:r>
            <a:r>
              <a:rPr lang="fi-FI" dirty="0"/>
              <a:t> </a:t>
            </a:r>
            <a:r>
              <a:rPr lang="fi-FI" dirty="0" err="1"/>
              <a:t>occasions</a:t>
            </a:r>
            <a:r>
              <a:rPr lang="fi-FI" dirty="0"/>
              <a:t>. For </a:t>
            </a:r>
            <a:r>
              <a:rPr lang="fi-FI" dirty="0" err="1"/>
              <a:t>reference</a:t>
            </a:r>
            <a:r>
              <a:rPr lang="fi-FI" dirty="0"/>
              <a:t>: </a:t>
            </a:r>
            <a:r>
              <a:rPr lang="fi-FI" dirty="0" err="1"/>
              <a:t>see</a:t>
            </a:r>
            <a:r>
              <a:rPr lang="fi-FI" dirty="0"/>
              <a:t> </a:t>
            </a:r>
            <a:r>
              <a:rPr lang="fi-FI" dirty="0" err="1"/>
              <a:t>our</a:t>
            </a:r>
            <a:r>
              <a:rPr lang="fi-FI" dirty="0"/>
              <a:t> </a:t>
            </a:r>
            <a:r>
              <a:rPr lang="fi-FI" dirty="0" err="1"/>
              <a:t>report</a:t>
            </a:r>
            <a:endParaRPr lang="fi-FI" dirty="0"/>
          </a:p>
          <a:p>
            <a:endParaRPr lang="fi-FI" dirty="0"/>
          </a:p>
          <a:p>
            <a:r>
              <a:rPr lang="fi-FI" dirty="0" err="1"/>
              <a:t>We</a:t>
            </a:r>
            <a:r>
              <a:rPr lang="fi-FI" dirty="0"/>
              <a:t> </a:t>
            </a:r>
            <a:r>
              <a:rPr lang="fi-FI" dirty="0" err="1"/>
              <a:t>deliberately</a:t>
            </a:r>
            <a:r>
              <a:rPr lang="fi-FI" dirty="0"/>
              <a:t> </a:t>
            </a:r>
            <a:r>
              <a:rPr lang="fi-FI" dirty="0" err="1"/>
              <a:t>did</a:t>
            </a:r>
            <a:r>
              <a:rPr lang="fi-FI" dirty="0"/>
              <a:t> </a:t>
            </a:r>
            <a:r>
              <a:rPr lang="fi-FI" dirty="0" err="1"/>
              <a:t>not</a:t>
            </a:r>
            <a:r>
              <a:rPr lang="fi-FI" dirty="0"/>
              <a:t> </a:t>
            </a:r>
            <a:r>
              <a:rPr lang="fi-FI" dirty="0" err="1"/>
              <a:t>mention</a:t>
            </a:r>
            <a:r>
              <a:rPr lang="fi-FI" dirty="0"/>
              <a:t> </a:t>
            </a:r>
            <a:r>
              <a:rPr lang="fi-FI" dirty="0" err="1"/>
              <a:t>any</a:t>
            </a:r>
            <a:r>
              <a:rPr lang="fi-FI" dirty="0"/>
              <a:t> </a:t>
            </a:r>
            <a:r>
              <a:rPr lang="fi-FI" dirty="0" err="1"/>
              <a:t>names</a:t>
            </a:r>
            <a:r>
              <a:rPr lang="fi-FI" dirty="0"/>
              <a:t> of </a:t>
            </a:r>
            <a:r>
              <a:rPr lang="fi-FI" dirty="0" err="1"/>
              <a:t>colleagues</a:t>
            </a:r>
            <a:r>
              <a:rPr lang="fi-FI" dirty="0"/>
              <a:t> in </a:t>
            </a:r>
            <a:r>
              <a:rPr lang="fi-FI" dirty="0" err="1"/>
              <a:t>our</a:t>
            </a:r>
            <a:r>
              <a:rPr lang="fi-FI" dirty="0"/>
              <a:t> </a:t>
            </a:r>
            <a:r>
              <a:rPr lang="fi-FI" dirty="0" err="1"/>
              <a:t>report</a:t>
            </a:r>
            <a:endParaRPr lang="fi-FI" dirty="0"/>
          </a:p>
        </p:txBody>
      </p:sp>
      <p:graphicFrame>
        <p:nvGraphicFramePr>
          <p:cNvPr id="4" name="Objekti 3">
            <a:extLst>
              <a:ext uri="{FF2B5EF4-FFF2-40B4-BE49-F238E27FC236}">
                <a16:creationId xmlns:a16="http://schemas.microsoft.com/office/drawing/2014/main" id="{E2E93D43-03B7-8742-ADE5-538464F2A4EA}"/>
              </a:ext>
            </a:extLst>
          </p:cNvPr>
          <p:cNvGraphicFramePr>
            <a:graphicFrameLocks noChangeAspect="1"/>
          </p:cNvGraphicFramePr>
          <p:nvPr/>
        </p:nvGraphicFramePr>
        <p:xfrm>
          <a:off x="10239375" y="274637"/>
          <a:ext cx="1000125" cy="1000125"/>
        </p:xfrm>
        <a:graphic>
          <a:graphicData uri="http://schemas.openxmlformats.org/presentationml/2006/ole">
            <mc:AlternateContent xmlns:mc="http://schemas.openxmlformats.org/markup-compatibility/2006">
              <mc:Choice xmlns:v="urn:schemas-microsoft-com:vml" Requires="v">
                <p:oleObj spid="_x0000_s6166" name="Kuva" r:id="rId3" imgW="1003300" imgH="1003300" progId="Word.Picture.8">
                  <p:embed/>
                </p:oleObj>
              </mc:Choice>
              <mc:Fallback>
                <p:oleObj name="Kuva" r:id="rId3" imgW="1003300" imgH="1003300" progId="Word.Picture.8">
                  <p:embed/>
                  <p:pic>
                    <p:nvPicPr>
                      <p:cNvPr id="4" name="Objekti 3">
                        <a:extLst>
                          <a:ext uri="{FF2B5EF4-FFF2-40B4-BE49-F238E27FC236}">
                            <a16:creationId xmlns:a16="http://schemas.microsoft.com/office/drawing/2014/main" id="{E2E93D43-03B7-8742-ADE5-538464F2A4E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39375" y="274637"/>
                        <a:ext cx="1000125" cy="1000125"/>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199406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D10031F-CD59-FE45-A879-7383302CF78B}"/>
              </a:ext>
            </a:extLst>
          </p:cNvPr>
          <p:cNvSpPr>
            <a:spLocks noGrp="1"/>
          </p:cNvSpPr>
          <p:nvPr>
            <p:ph type="title"/>
          </p:nvPr>
        </p:nvSpPr>
        <p:spPr>
          <a:xfrm>
            <a:off x="838200" y="365125"/>
            <a:ext cx="10515600" cy="3209348"/>
          </a:xfrm>
        </p:spPr>
        <p:txBody>
          <a:bodyPr/>
          <a:lstStyle/>
          <a:p>
            <a:r>
              <a:rPr lang="en-US" sz="4000" b="1" dirty="0"/>
              <a:t>Tone and content of correspondence ; </a:t>
            </a:r>
            <a:r>
              <a:rPr lang="en-US" dirty="0"/>
              <a:t> </a:t>
            </a:r>
            <a:br>
              <a:rPr lang="fi-FI" dirty="0"/>
            </a:br>
            <a:r>
              <a:rPr lang="en-US" b="1" dirty="0"/>
              <a:t>The use of term “patient safety” </a:t>
            </a:r>
            <a:br>
              <a:rPr lang="en-US" b="1" dirty="0"/>
            </a:br>
            <a:r>
              <a:rPr lang="en-US" b="1" dirty="0"/>
              <a:t>in comments </a:t>
            </a:r>
            <a:br>
              <a:rPr lang="fi-FI" dirty="0"/>
            </a:br>
            <a:br>
              <a:rPr lang="fi-FI" dirty="0"/>
            </a:br>
            <a:endParaRPr lang="fi-FI" dirty="0"/>
          </a:p>
        </p:txBody>
      </p:sp>
      <p:sp>
        <p:nvSpPr>
          <p:cNvPr id="3" name="Sisällön paikkamerkki 2">
            <a:extLst>
              <a:ext uri="{FF2B5EF4-FFF2-40B4-BE49-F238E27FC236}">
                <a16:creationId xmlns:a16="http://schemas.microsoft.com/office/drawing/2014/main" id="{F2793B7D-B6BA-024A-B16A-5EEDCF6B67EC}"/>
              </a:ext>
            </a:extLst>
          </p:cNvPr>
          <p:cNvSpPr>
            <a:spLocks noGrp="1"/>
          </p:cNvSpPr>
          <p:nvPr>
            <p:ph idx="1"/>
          </p:nvPr>
        </p:nvSpPr>
        <p:spPr>
          <a:xfrm>
            <a:off x="838200" y="2821813"/>
            <a:ext cx="10515600" cy="3355150"/>
          </a:xfrm>
        </p:spPr>
        <p:txBody>
          <a:bodyPr/>
          <a:lstStyle/>
          <a:p>
            <a:r>
              <a:rPr lang="en-US" dirty="0"/>
              <a:t>In the correspondence overall there was evidence of tone and content which is not collegial and not in line with the principles of the UEMS Code of Conduct.</a:t>
            </a:r>
          </a:p>
          <a:p>
            <a:endParaRPr lang="en-US" dirty="0"/>
          </a:p>
          <a:p>
            <a:r>
              <a:rPr lang="en-US" dirty="0"/>
              <a:t>We observed that during the handling of the proposal for UEMS ETR for the OFMS</a:t>
            </a:r>
            <a:r>
              <a:rPr lang="en-US" i="1" dirty="0"/>
              <a:t>, </a:t>
            </a:r>
            <a:r>
              <a:rPr lang="en-US" dirty="0"/>
              <a:t>the term </a:t>
            </a:r>
            <a:r>
              <a:rPr lang="en-US" i="1" dirty="0"/>
              <a:t>“patient safety” </a:t>
            </a:r>
            <a:r>
              <a:rPr lang="en-US" dirty="0"/>
              <a:t>was used by different parties</a:t>
            </a:r>
            <a:r>
              <a:rPr lang="en-US" i="1" dirty="0"/>
              <a:t> </a:t>
            </a:r>
            <a:r>
              <a:rPr lang="en-US" dirty="0"/>
              <a:t>in a very general manner and most of the time without the relevant arguments.</a:t>
            </a:r>
            <a:endParaRPr lang="fi-FI" dirty="0"/>
          </a:p>
        </p:txBody>
      </p:sp>
      <p:graphicFrame>
        <p:nvGraphicFramePr>
          <p:cNvPr id="4" name="Objekti 3">
            <a:extLst>
              <a:ext uri="{FF2B5EF4-FFF2-40B4-BE49-F238E27FC236}">
                <a16:creationId xmlns:a16="http://schemas.microsoft.com/office/drawing/2014/main" id="{E2E93D43-03B7-8742-ADE5-538464F2A4EA}"/>
              </a:ext>
            </a:extLst>
          </p:cNvPr>
          <p:cNvGraphicFramePr>
            <a:graphicFrameLocks noChangeAspect="1"/>
          </p:cNvGraphicFramePr>
          <p:nvPr/>
        </p:nvGraphicFramePr>
        <p:xfrm>
          <a:off x="10239375" y="274637"/>
          <a:ext cx="1000125" cy="1000125"/>
        </p:xfrm>
        <a:graphic>
          <a:graphicData uri="http://schemas.openxmlformats.org/presentationml/2006/ole">
            <mc:AlternateContent xmlns:mc="http://schemas.openxmlformats.org/markup-compatibility/2006">
              <mc:Choice xmlns:v="urn:schemas-microsoft-com:vml" Requires="v">
                <p:oleObj spid="_x0000_s7190" name="Kuva" r:id="rId3" imgW="1003300" imgH="1003300" progId="Word.Picture.8">
                  <p:embed/>
                </p:oleObj>
              </mc:Choice>
              <mc:Fallback>
                <p:oleObj name="Kuva" r:id="rId3" imgW="1003300" imgH="1003300" progId="Word.Picture.8">
                  <p:embed/>
                  <p:pic>
                    <p:nvPicPr>
                      <p:cNvPr id="4" name="Objekti 3">
                        <a:extLst>
                          <a:ext uri="{FF2B5EF4-FFF2-40B4-BE49-F238E27FC236}">
                            <a16:creationId xmlns:a16="http://schemas.microsoft.com/office/drawing/2014/main" id="{E2E93D43-03B7-8742-ADE5-538464F2A4E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39375" y="274637"/>
                        <a:ext cx="1000125" cy="1000125"/>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002435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D10031F-CD59-FE45-A879-7383302CF78B}"/>
              </a:ext>
            </a:extLst>
          </p:cNvPr>
          <p:cNvSpPr>
            <a:spLocks noGrp="1"/>
          </p:cNvSpPr>
          <p:nvPr>
            <p:ph type="title"/>
          </p:nvPr>
        </p:nvSpPr>
        <p:spPr/>
        <p:txBody>
          <a:bodyPr/>
          <a:lstStyle/>
          <a:p>
            <a:r>
              <a:rPr lang="en-US" b="1" dirty="0"/>
              <a:t>Sharing confidential communication</a:t>
            </a:r>
            <a:br>
              <a:rPr lang="fi-FI" dirty="0"/>
            </a:br>
            <a:endParaRPr lang="fi-FI" dirty="0"/>
          </a:p>
        </p:txBody>
      </p:sp>
      <p:sp>
        <p:nvSpPr>
          <p:cNvPr id="3" name="Sisällön paikkamerkki 2">
            <a:extLst>
              <a:ext uri="{FF2B5EF4-FFF2-40B4-BE49-F238E27FC236}">
                <a16:creationId xmlns:a16="http://schemas.microsoft.com/office/drawing/2014/main" id="{F2793B7D-B6BA-024A-B16A-5EEDCF6B67EC}"/>
              </a:ext>
            </a:extLst>
          </p:cNvPr>
          <p:cNvSpPr>
            <a:spLocks noGrp="1"/>
          </p:cNvSpPr>
          <p:nvPr>
            <p:ph idx="1"/>
          </p:nvPr>
        </p:nvSpPr>
        <p:spPr/>
        <p:txBody>
          <a:bodyPr/>
          <a:lstStyle/>
          <a:p>
            <a:r>
              <a:rPr lang="en-US" dirty="0"/>
              <a:t>It is true, that each communication nowadays should be considered potentially public and that the true confidential documentation should be marked as “confidential”</a:t>
            </a:r>
          </a:p>
          <a:p>
            <a:endParaRPr lang="en-US" dirty="0"/>
          </a:p>
          <a:p>
            <a:r>
              <a:rPr lang="en-US" dirty="0"/>
              <a:t> But there were several occasions where supposedly confidential (personally expressed) information was shared widely.</a:t>
            </a:r>
            <a:endParaRPr lang="fi-FI" dirty="0"/>
          </a:p>
        </p:txBody>
      </p:sp>
      <p:graphicFrame>
        <p:nvGraphicFramePr>
          <p:cNvPr id="4" name="Objekti 3">
            <a:extLst>
              <a:ext uri="{FF2B5EF4-FFF2-40B4-BE49-F238E27FC236}">
                <a16:creationId xmlns:a16="http://schemas.microsoft.com/office/drawing/2014/main" id="{E2E93D43-03B7-8742-ADE5-538464F2A4EA}"/>
              </a:ext>
            </a:extLst>
          </p:cNvPr>
          <p:cNvGraphicFramePr>
            <a:graphicFrameLocks noChangeAspect="1"/>
          </p:cNvGraphicFramePr>
          <p:nvPr/>
        </p:nvGraphicFramePr>
        <p:xfrm>
          <a:off x="10239375" y="274637"/>
          <a:ext cx="1000125" cy="1000125"/>
        </p:xfrm>
        <a:graphic>
          <a:graphicData uri="http://schemas.openxmlformats.org/presentationml/2006/ole">
            <mc:AlternateContent xmlns:mc="http://schemas.openxmlformats.org/markup-compatibility/2006">
              <mc:Choice xmlns:v="urn:schemas-microsoft-com:vml" Requires="v">
                <p:oleObj spid="_x0000_s8214" name="Kuva" r:id="rId3" imgW="1003300" imgH="1003300" progId="Word.Picture.8">
                  <p:embed/>
                </p:oleObj>
              </mc:Choice>
              <mc:Fallback>
                <p:oleObj name="Kuva" r:id="rId3" imgW="1003300" imgH="1003300" progId="Word.Picture.8">
                  <p:embed/>
                  <p:pic>
                    <p:nvPicPr>
                      <p:cNvPr id="4" name="Objekti 3">
                        <a:extLst>
                          <a:ext uri="{FF2B5EF4-FFF2-40B4-BE49-F238E27FC236}">
                            <a16:creationId xmlns:a16="http://schemas.microsoft.com/office/drawing/2014/main" id="{E2E93D43-03B7-8742-ADE5-538464F2A4E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39375" y="274637"/>
                        <a:ext cx="1000125" cy="1000125"/>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6055928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1FF479A-51AC-6947-901B-E53574277E2D}"/>
              </a:ext>
            </a:extLst>
          </p:cNvPr>
          <p:cNvSpPr>
            <a:spLocks noGrp="1"/>
          </p:cNvSpPr>
          <p:nvPr>
            <p:ph type="title"/>
          </p:nvPr>
        </p:nvSpPr>
        <p:spPr>
          <a:xfrm>
            <a:off x="838200" y="365125"/>
            <a:ext cx="10515600" cy="2378075"/>
          </a:xfrm>
        </p:spPr>
        <p:txBody>
          <a:bodyPr/>
          <a:lstStyle/>
          <a:p>
            <a:r>
              <a:rPr lang="en-US" b="1" dirty="0"/>
              <a:t>Widening the consultation process to organizations outside of UEMS </a:t>
            </a:r>
            <a:br>
              <a:rPr lang="fi-FI" dirty="0"/>
            </a:br>
            <a:endParaRPr lang="fi-FI" dirty="0"/>
          </a:p>
        </p:txBody>
      </p:sp>
      <p:sp>
        <p:nvSpPr>
          <p:cNvPr id="3" name="Sisällön paikkamerkki 2">
            <a:extLst>
              <a:ext uri="{FF2B5EF4-FFF2-40B4-BE49-F238E27FC236}">
                <a16:creationId xmlns:a16="http://schemas.microsoft.com/office/drawing/2014/main" id="{85887D5A-E04E-AC4E-BB98-2BAF87989BF2}"/>
              </a:ext>
            </a:extLst>
          </p:cNvPr>
          <p:cNvSpPr>
            <a:spLocks noGrp="1"/>
          </p:cNvSpPr>
          <p:nvPr>
            <p:ph idx="1"/>
          </p:nvPr>
        </p:nvSpPr>
        <p:spPr>
          <a:xfrm>
            <a:off x="838200" y="3170711"/>
            <a:ext cx="10515600" cy="3006251"/>
          </a:xfrm>
        </p:spPr>
        <p:txBody>
          <a:bodyPr/>
          <a:lstStyle/>
          <a:p>
            <a:r>
              <a:rPr lang="en-US" dirty="0"/>
              <a:t>In case of UEMS ETRs, our constitutive bodies should rely mostly on the consultation and harmonization with the European professional/scientific organizations, but also those being eminent and recognized at the national level. </a:t>
            </a:r>
            <a:endParaRPr lang="fi-FI" dirty="0"/>
          </a:p>
          <a:p>
            <a:endParaRPr lang="fi-FI" dirty="0"/>
          </a:p>
        </p:txBody>
      </p:sp>
      <p:graphicFrame>
        <p:nvGraphicFramePr>
          <p:cNvPr id="4" name="Objekti 3">
            <a:extLst>
              <a:ext uri="{FF2B5EF4-FFF2-40B4-BE49-F238E27FC236}">
                <a16:creationId xmlns:a16="http://schemas.microsoft.com/office/drawing/2014/main" id="{22820164-4850-7C42-B856-61CECF62CD8F}"/>
              </a:ext>
            </a:extLst>
          </p:cNvPr>
          <p:cNvGraphicFramePr>
            <a:graphicFrameLocks noChangeAspect="1"/>
          </p:cNvGraphicFramePr>
          <p:nvPr/>
        </p:nvGraphicFramePr>
        <p:xfrm>
          <a:off x="10239375" y="274637"/>
          <a:ext cx="1000125" cy="1000125"/>
        </p:xfrm>
        <a:graphic>
          <a:graphicData uri="http://schemas.openxmlformats.org/presentationml/2006/ole">
            <mc:AlternateContent xmlns:mc="http://schemas.openxmlformats.org/markup-compatibility/2006">
              <mc:Choice xmlns:v="urn:schemas-microsoft-com:vml" Requires="v">
                <p:oleObj spid="_x0000_s9229" name="Kuva" r:id="rId3" imgW="1003300" imgH="1003300" progId="Word.Picture.8">
                  <p:embed/>
                </p:oleObj>
              </mc:Choice>
              <mc:Fallback>
                <p:oleObj name="Kuva" r:id="rId3" imgW="1003300" imgH="1003300" progId="Word.Picture.8">
                  <p:embed/>
                  <p:pic>
                    <p:nvPicPr>
                      <p:cNvPr id="4" name="Objekti 3">
                        <a:extLst>
                          <a:ext uri="{FF2B5EF4-FFF2-40B4-BE49-F238E27FC236}">
                            <a16:creationId xmlns:a16="http://schemas.microsoft.com/office/drawing/2014/main" id="{E2E93D43-03B7-8742-ADE5-538464F2A4E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39375" y="274637"/>
                        <a:ext cx="1000125" cy="1000125"/>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715314783"/>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2909</TotalTime>
  <Words>976</Words>
  <Application>Microsoft Macintosh PowerPoint</Application>
  <PresentationFormat>Laajakuva</PresentationFormat>
  <Paragraphs>86</Paragraphs>
  <Slides>16</Slides>
  <Notes>0</Notes>
  <HiddenSlides>0</HiddenSlides>
  <MMClips>0</MMClips>
  <ScaleCrop>false</ScaleCrop>
  <HeadingPairs>
    <vt:vector size="8" baseType="variant">
      <vt:variant>
        <vt:lpstr>Käytetyt fontit</vt:lpstr>
      </vt:variant>
      <vt:variant>
        <vt:i4>3</vt:i4>
      </vt:variant>
      <vt:variant>
        <vt:lpstr>Teema</vt:lpstr>
      </vt:variant>
      <vt:variant>
        <vt:i4>1</vt:i4>
      </vt:variant>
      <vt:variant>
        <vt:lpstr>Upotetut OLE-palvelimet</vt:lpstr>
      </vt:variant>
      <vt:variant>
        <vt:i4>1</vt:i4>
      </vt:variant>
      <vt:variant>
        <vt:lpstr>Dian otsikot</vt:lpstr>
      </vt:variant>
      <vt:variant>
        <vt:i4>16</vt:i4>
      </vt:variant>
    </vt:vector>
  </HeadingPairs>
  <TitlesOfParts>
    <vt:vector size="21" baseType="lpstr">
      <vt:lpstr>Arial</vt:lpstr>
      <vt:lpstr>Calibri</vt:lpstr>
      <vt:lpstr>Calibri Light</vt:lpstr>
      <vt:lpstr>Office-teema</vt:lpstr>
      <vt:lpstr>Kuva</vt:lpstr>
      <vt:lpstr>Review of the process regarding the proposal for UEMS ETR (European Training Requirements) for the speciality of Oral and maxillo-facial surgery  </vt:lpstr>
      <vt:lpstr>UEMS Enlarged Executive Committee Decision</vt:lpstr>
      <vt:lpstr>Disclosure</vt:lpstr>
      <vt:lpstr>Materials examined by the  three UEMS Past Presidents </vt:lpstr>
      <vt:lpstr>Concerns about the process </vt:lpstr>
      <vt:lpstr>Inappropriate behavior at meetings and  in e-mails  </vt:lpstr>
      <vt:lpstr>Tone and content of correspondence ;   The use of term “patient safety”  in comments   </vt:lpstr>
      <vt:lpstr>Sharing confidential communication </vt:lpstr>
      <vt:lpstr>Widening the consultation process to organizations outside of UEMS  </vt:lpstr>
      <vt:lpstr>Making a formal complaint to organizations outside of UEMS  </vt:lpstr>
      <vt:lpstr>Lessons learned and proposals  for the future </vt:lpstr>
      <vt:lpstr>Lessons learned and proposals  for the future (continued)</vt:lpstr>
      <vt:lpstr>Lessons learned and proposals  for the future (continued)</vt:lpstr>
      <vt:lpstr>Lessons learned and proposals  for the future (continued)</vt:lpstr>
      <vt:lpstr>Concluding remarks </vt:lpstr>
      <vt:lpstr>Concluding remarks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UEMS Working Group of CME/CPD  Task Force Questionnaire prior to the Hybrid Meeting, Limassol, October 22, 2021</dc:title>
  <dc:creator>Hannu Halila</dc:creator>
  <cp:lastModifiedBy>Hannu Halila</cp:lastModifiedBy>
  <cp:revision>21</cp:revision>
  <dcterms:created xsi:type="dcterms:W3CDTF">2021-10-18T12:59:24Z</dcterms:created>
  <dcterms:modified xsi:type="dcterms:W3CDTF">2021-10-22T05:52:16Z</dcterms:modified>
</cp:coreProperties>
</file>