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88" r:id="rId3"/>
    <p:sldId id="274" r:id="rId4"/>
    <p:sldId id="283" r:id="rId5"/>
    <p:sldId id="284" r:id="rId6"/>
    <p:sldId id="285" r:id="rId7"/>
    <p:sldId id="286" r:id="rId8"/>
    <p:sldId id="287" r:id="rId9"/>
    <p:sldId id="272" r:id="rId10"/>
    <p:sldId id="278" r:id="rId11"/>
    <p:sldId id="273" r:id="rId12"/>
    <p:sldId id="264" r:id="rId13"/>
    <p:sldId id="268" r:id="rId14"/>
    <p:sldId id="269" r:id="rId15"/>
    <p:sldId id="270" r:id="rId16"/>
    <p:sldId id="290" r:id="rId17"/>
    <p:sldId id="289" r:id="rId18"/>
    <p:sldId id="271" r:id="rId19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6"/>
    <p:restoredTop sz="96208"/>
  </p:normalViewPr>
  <p:slideViewPr>
    <p:cSldViewPr snapToGrid="0" snapToObjects="1">
      <p:cViewPr>
        <p:scale>
          <a:sx n="102" d="100"/>
          <a:sy n="102" d="100"/>
        </p:scale>
        <p:origin x="102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D00D-B510-F849-8E17-FED09F7C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0A29A-DD97-5B4C-9905-8B37831A9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F0F08-835E-9644-9F07-7641E117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0771D-5C89-0947-9FDD-F7C7F935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D82FD-FCD9-ED4B-9575-8A2594E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2692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B2222-AEE8-4344-BF93-3D5A33CE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2A179-111A-E24E-9DC8-9687DC55D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3A2CF-672C-AF43-8960-35E92E4A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DA7DE-BA29-7F4B-BD44-50C8CB39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35165-50CD-0943-86F7-FAF5A21D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618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B9895-AB72-5046-9807-EB7D04884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D3587-775D-6444-AD90-EF5EEE2C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64162-4E09-FE49-BC6D-4E29393B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6B965-4C1B-5146-96C5-2F7BB668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3AC1E-9F5F-CC41-B72B-9A8CBA8D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5354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51C52-7C4F-F046-B87C-EFBFC3A8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86937-82FD-A749-AC6D-AFD3F0B1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34460-B1D1-2D4D-895A-4E9155D5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48D4-0F40-0D48-BE49-FD47A8B2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D29D-F0BD-CF4B-941B-A1C61213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024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8C62-F279-A54B-BFDC-7E49DCE9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C01A6-AD6F-1D4E-9C62-4FAD0B0A7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30A33-C861-6F4C-BFAE-7A2AAE75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4C1EA-EB9F-8040-96EC-78F5EEA0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A7DC-1594-0D43-A7FA-88C9A518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57339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9C6F-2E8C-8041-A3E5-CC41941A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C9AB7-57F9-BE47-AA77-4E6A1BEDA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A50E3-FA5C-9A4D-B2DF-232D6AE38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59FC7-E56B-104F-AD0F-69477B44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5FD20-ECE3-1543-A316-07FF9450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E6EFD-BEE1-314B-8B19-A8B1CFA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9775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EE62-C47A-194F-8E9F-5220F964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07558-0B45-414E-AD9E-4A87820CC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09B3B-64B9-334C-A875-E1469B6ED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A9F9D-AD4C-F24D-B5AF-A1C61CBD2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F970F-86EB-284E-872A-44B60E364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1CE8D-3916-F34E-A704-F0458ADE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7C4C2-5C5B-0644-93AD-6CC65AED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FE56C-B8CD-814D-9993-EC074F33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714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033D-D32B-B945-B601-797686ED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32A07-EC52-6041-9966-2880D4DB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1FCE3-EAEC-6847-B95D-81CD3989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D3036-2B5F-554C-988F-C63DA695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3134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87270D-9828-1449-A0AD-51BAF6CF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06395-C127-A547-B39E-8F7A3037A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6D169-848B-7742-A2D1-4C25A689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8542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DF6B-29C5-5B4B-92EF-5CAFC87D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9F8F-E0F4-9442-B75F-BC3EE5940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E4904-6477-164C-B8D7-D324F8C91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C9433-DCC7-7F49-9037-9555C9D7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0C793-9EB2-B749-AFB4-A930DAE6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B3E9C-BF53-0345-B8BA-E769D3DD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6343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74EC-EE33-444F-BC66-EACA3788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8A12D-AF7A-C04F-8980-23EA68E37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4463F-CC78-AF44-8669-98FE7F75B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D3674-0E44-7846-AC58-143585AA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E49AC-89A6-C64A-9B53-2DBB946A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4199E-5A00-F546-866A-37E78EB6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1617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111A9C-0A43-714D-8B21-4D4FABE7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452A5-62A2-F94A-8862-D5F7323F3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4CAD1-E636-6A49-8018-FE4CD8966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9066-22CB-644B-A57D-07F01AD86A2A}" type="datetimeFigureOut">
              <a:rPr lang="en-HR" smtClean="0"/>
              <a:t>19/06/2021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2BD4A-0987-C347-AFA6-BCBC4CE7D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651C9-BEEE-F448-A6C3-41A1BD212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81F0-593F-1B45-B91F-6DD7934B8067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5595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CA3-ECD2-274A-9C40-548827944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036" y="1122363"/>
            <a:ext cx="10897643" cy="1633363"/>
          </a:xfrm>
        </p:spPr>
        <p:txBody>
          <a:bodyPr>
            <a:normAutofit/>
          </a:bodyPr>
          <a:lstStyle/>
          <a:p>
            <a:r>
              <a:rPr lang="en-HR" sz="4400" dirty="0">
                <a:latin typeface="Arial" panose="020B0604020202020204" pitchFamily="34" charset="0"/>
                <a:cs typeface="Arial" panose="020B0604020202020204" pitchFamily="34" charset="0"/>
              </a:rPr>
              <a:t>European Training Requirement (ETR)</a:t>
            </a:r>
            <a:br>
              <a:rPr lang="en-H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HR" sz="44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A940E0-6145-BA41-AA5C-8C030FE4B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3306871"/>
            <a:ext cx="9029699" cy="2428766"/>
          </a:xfrm>
        </p:spPr>
        <p:txBody>
          <a:bodyPr>
            <a:normAutofit fontScale="70000" lnSpcReduction="20000"/>
          </a:bodyPr>
          <a:lstStyle/>
          <a:p>
            <a:endParaRPr lang="en-HR" dirty="0"/>
          </a:p>
          <a:p>
            <a:r>
              <a:rPr lang="en-HR" sz="2800" dirty="0">
                <a:latin typeface="Arial" panose="020B0604020202020204" pitchFamily="34" charset="0"/>
                <a:cs typeface="Arial" panose="020B0604020202020204" pitchFamily="34" charset="0"/>
              </a:rPr>
              <a:t>Professor Nada Cikes</a:t>
            </a:r>
          </a:p>
          <a:p>
            <a:r>
              <a:rPr lang="en-HR" sz="2800" dirty="0">
                <a:latin typeface="Arial" panose="020B0604020202020204" pitchFamily="34" charset="0"/>
                <a:cs typeface="Arial" panose="020B0604020202020204" pitchFamily="34" charset="0"/>
              </a:rPr>
              <a:t>University of Zagreb, Croatia</a:t>
            </a:r>
          </a:p>
          <a:p>
            <a:r>
              <a:rPr lang="en-HR" sz="2800" dirty="0">
                <a:latin typeface="Arial" panose="020B0604020202020204" pitchFamily="34" charset="0"/>
                <a:cs typeface="Arial" panose="020B0604020202020204" pitchFamily="34" charset="0"/>
              </a:rPr>
              <a:t>UEMS Vice-President, Chair ETR Review Committee</a:t>
            </a:r>
          </a:p>
          <a:p>
            <a:endParaRPr lang="en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R" sz="2800" dirty="0">
                <a:latin typeface="Arial" panose="020B0604020202020204" pitchFamily="34" charset="0"/>
                <a:cs typeface="Arial" panose="020B0604020202020204" pitchFamily="34" charset="0"/>
              </a:rPr>
              <a:t>UEMS Webinar  </a:t>
            </a:r>
          </a:p>
          <a:p>
            <a:r>
              <a:rPr lang="en-HR" sz="2800" dirty="0">
                <a:latin typeface="Arial" panose="020B0604020202020204" pitchFamily="34" charset="0"/>
                <a:cs typeface="Arial" panose="020B0604020202020204" pitchFamily="34" charset="0"/>
              </a:rPr>
              <a:t>22 June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4BF71-B500-D24B-A32B-FACF01BF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5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58CD-A417-EE49-97C4-B7010E01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646"/>
          </a:xfrm>
        </p:spPr>
        <p:txBody>
          <a:bodyPr>
            <a:normAutofit/>
          </a:bodyPr>
          <a:lstStyle/>
          <a:p>
            <a:r>
              <a:rPr lang="en-HR" sz="3200" dirty="0"/>
              <a:t>	</a:t>
            </a:r>
            <a:r>
              <a:rPr lang="en-HR" sz="3200" dirty="0">
                <a:latin typeface="Arial" panose="020B0604020202020204" pitchFamily="34" charset="0"/>
                <a:cs typeface="Arial" panose="020B0604020202020204" pitchFamily="34" charset="0"/>
              </a:rPr>
              <a:t>News in the ETR review and appraisal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79D1-8288-8646-B53B-0303136F6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4" y="1284514"/>
            <a:ext cx="10245436" cy="4892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Terms of Reference (ToR) for ETR Review Committee (ETR RC) - revised </a:t>
            </a:r>
          </a:p>
          <a:p>
            <a:pPr marL="0" indent="0">
              <a:buNone/>
            </a:pP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ETR Review Committee – redefined:</a:t>
            </a:r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facilitates organisational learning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supports the broadest possible consultation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facilitates dialogue in areas of conflicting approaches and interests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ensures that the UEMS procedure for ETR development is followed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informs the UEMS EEC when ETRs are ready to be presented to the UEMS Council </a:t>
            </a:r>
          </a:p>
          <a:p>
            <a:pPr marL="0" indent="0">
              <a:buNone/>
            </a:pP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Advisory Board meeting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ETR presentation and discussion - limited to issues not resolved in the review process</a:t>
            </a: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UEMS Council meeting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ETR presentation and discussion - issues brought forward by the NMA’s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authors are obliged to complete the ETR according to decisions</a:t>
            </a: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32292-BF93-FE48-939E-1AB6DD5BB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7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17992-E33C-6141-9B38-8D377BE8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AAA083-48E8-E248-93C4-4DA938C86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3651"/>
            <a:ext cx="12192000" cy="2990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91E52-EB20-AE45-9D9F-4A2FC0269446}"/>
              </a:ext>
            </a:extLst>
          </p:cNvPr>
          <p:cNvSpPr txBox="1"/>
          <p:nvPr/>
        </p:nvSpPr>
        <p:spPr>
          <a:xfrm>
            <a:off x="4406900" y="469900"/>
            <a:ext cx="33782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HR" sz="3200" dirty="0"/>
              <a:t>ETR Timeline</a:t>
            </a:r>
          </a:p>
        </p:txBody>
      </p:sp>
    </p:spTree>
    <p:extLst>
      <p:ext uri="{BB962C8B-B14F-4D97-AF65-F5344CB8AC3E}">
        <p14:creationId xmlns:p14="http://schemas.microsoft.com/office/powerpoint/2010/main" val="428274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800CC4-FF7A-0E4D-B918-262E98B43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CB47F-476D-834E-B51E-1AC31B6E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" y="1774591"/>
            <a:ext cx="12192000" cy="33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2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796CB3-D665-124D-8D82-D1A273E5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  <a:t>Timeline 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EDD78-400A-9E49-A649-51E75A14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5143"/>
            <a:ext cx="11003280" cy="5077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Drafting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initial step of ETR Review could start any time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Proposal has to be submitted 3 months before the UEMS Council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The UEMS Office publishes the draft ETRs on the Google Drive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Reviewing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UEMS Office informs ETR RC, UEMS Bodies and NMAs of the availability of the draft ETRs on the Google Drive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ETR RC ensures the ETR proposals are sent to related UEMS Sections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Everyone registered in consultation can provide comments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Comments are visible to everyone participating in consultation and to the authors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AC34F-5FA6-B745-BA94-86CC9342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1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FF4A-5950-124E-AE32-2C9F2B7A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86"/>
            <a:ext cx="10515600" cy="419151"/>
          </a:xfrm>
        </p:spPr>
        <p:txBody>
          <a:bodyPr>
            <a:normAutofit fontScale="90000"/>
          </a:bodyPr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ED74-D050-E541-BAC8-0FF686ACC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406243"/>
            <a:ext cx="10622280" cy="5300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Updating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authors are obliged to respond promptly, try to achieve consensus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ETR RC ensures amendments to the draft ETR be discussed with the authors and all issues satisfactorily settled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adjustments to the ETR and updated document are available on the Google Drive during whole process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Exceptionally, If the differences could not be reconciled, they may be presented as issues for decision by the Advisory Board and the Council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When all consultation are finished ETR RC formulates final opinion and ETR draft is ready for presentation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Final versions 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After the EEC accepts the recommendation of the ETR RC, the ETR is published on the UEMS website with the other Council meeting supporting documents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A34B69-777A-A749-98A6-6DDCD2DE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9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A500-5ABD-DF4D-AA20-AECEB693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4" y="365126"/>
            <a:ext cx="10602686" cy="315911"/>
          </a:xfrm>
        </p:spPr>
        <p:txBody>
          <a:bodyPr>
            <a:noAutofit/>
          </a:bodyPr>
          <a:lstStyle/>
          <a:p>
            <a:endParaRPr lang="en-H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6546C-0CA0-DD47-B46C-8486141B7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1295399"/>
            <a:ext cx="11709860" cy="5424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Finalisation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Advisory Board meeting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ETR presentation and discussion - limited to issues not resolved in the review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After discussion the ETR is subjected to voting or the authors may withdraw it </a:t>
            </a:r>
          </a:p>
          <a:p>
            <a:pPr marL="457200" lvl="1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UEMS Council meeting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ETR presentation and discussion - issues brought forward by the NMA’s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Discussion limited to indicated issues to be resolved by voting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Voting results of the Advisory Board are presented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authors are obliged to complete the ETR according to decisions</a:t>
            </a:r>
          </a:p>
          <a:p>
            <a:pPr marL="457200" lvl="1" indent="0">
              <a:buNone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final ETR is sent to the ETR RC for approval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After approval, ETR is published on ETR’s page of the UEMS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474F7-F5FD-2141-83CE-FBC61FA36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1" y="0"/>
            <a:ext cx="132587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5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2768-FF0C-A749-A32B-21BC7418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		ETR - Important principles to consider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04F8-4044-5940-A553-58383EB9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National application</a:t>
            </a:r>
          </a:p>
          <a:p>
            <a:r>
              <a:rPr lang="en-GB" dirty="0"/>
              <a:t>Overlap of areas of specialist practice </a:t>
            </a:r>
          </a:p>
          <a:p>
            <a:r>
              <a:rPr lang="en-GB" dirty="0"/>
              <a:t>Knowledge </a:t>
            </a:r>
          </a:p>
          <a:p>
            <a:r>
              <a:rPr lang="en-GB" dirty="0"/>
              <a:t>Competence </a:t>
            </a:r>
          </a:p>
          <a:p>
            <a:r>
              <a:rPr lang="en-GB" dirty="0"/>
              <a:t>Spirit of review </a:t>
            </a:r>
          </a:p>
          <a:p>
            <a:r>
              <a:rPr lang="en-GB" dirty="0"/>
              <a:t>Evolution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AC0E4-007C-E14A-894C-6ACA6D59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19841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974D-0318-2D44-81FF-B7CABA5A9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HR" sz="3200" dirty="0">
                <a:latin typeface="Arial" panose="020B0604020202020204" pitchFamily="34" charset="0"/>
                <a:cs typeface="Arial" panose="020B0604020202020204" pitchFamily="34" charset="0"/>
              </a:rPr>
              <a:t>ETR – Flagship project of UEMS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82C63-9C24-ED43-90BB-E643ADE0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Requires an enormous amount of work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TOR for the ETR Committee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process of review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Consensus opinion of vision of training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Spirit of the review – collegiate and supportive way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ETRs: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Pan-European effort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Major contribution for doctors and patients across Europe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0EF49-93D8-034C-AF33-9BE6F6803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0"/>
            <a:ext cx="126076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2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559E-90C5-2541-9DB5-F21E5758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43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HR" sz="32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269E-77D6-8D48-BE5C-075F3122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armonisation of ETRs – raising standards in competency based postgraduate specialty training</a:t>
            </a:r>
          </a:p>
          <a:p>
            <a:pPr marL="457200" lvl="1" indent="0">
              <a:buNone/>
            </a:pPr>
            <a:endParaRPr lang="en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Collaboration with European Scientific Societies</a:t>
            </a: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of ETRs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F2399-41CA-3A4C-ABAB-A657D8DB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0916D-298F-4C44-BFEC-FA371549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365125"/>
            <a:ext cx="10515600" cy="1325563"/>
          </a:xfrm>
        </p:spPr>
        <p:txBody>
          <a:bodyPr/>
          <a:lstStyle/>
          <a:p>
            <a:r>
              <a:rPr lang="en-HR" dirty="0"/>
              <a:t>          </a:t>
            </a:r>
            <a:r>
              <a:rPr lang="en-HR" sz="3200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F617A-A8B6-A848-8482-BE803DF1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1994 UEMS Charter on Training of Medical Specialists  - basis for postgraduate specialty training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Chapter 6: requirements for specialty according to the specific needs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discipline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UEMS Specialist Sections and European Boards developed European standards in medical training that reflect modern medical practice and current scientific findings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2012  UEMS Template Structure for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European Training Requirements for the Specialty of …..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 European Standards of Postgraduate Medical Specialist Training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(ETR) -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definitions of specialist competencies, procedures and assessment</a:t>
            </a:r>
            <a:endParaRPr lang="en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269D1-CE9D-094A-AB77-D1F011CF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0" y="76094"/>
            <a:ext cx="1330222" cy="142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9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E505-5163-CC48-9D90-A7285A07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HR" sz="3600" dirty="0">
                <a:latin typeface="Arial" panose="020B0604020202020204" pitchFamily="34" charset="0"/>
                <a:cs typeface="Arial" panose="020B0604020202020204" pitchFamily="34" charset="0"/>
              </a:rPr>
              <a:t>European training requirements (ETR)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8DAE3-636A-5541-BCCD-C555CF02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825625"/>
            <a:ext cx="11441544" cy="4351338"/>
          </a:xfrm>
        </p:spPr>
        <p:txBody>
          <a:bodyPr>
            <a:normAutofit/>
          </a:bodyPr>
          <a:lstStyle/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Highest standards of the highest level in the continuum of medical education</a:t>
            </a:r>
          </a:p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In three-part structure of ETR all participants in the training process described: </a:t>
            </a:r>
          </a:p>
          <a:p>
            <a:pPr marL="0" indent="0">
              <a:buNone/>
            </a:pP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	 trainees, trainers, training institutions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All are responsible: UEMS </a:t>
            </a: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specialist Sections and Boards and National Medical Asssociations (NMAs)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Review process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Peer review: ETR Review Committee – UEMS Bodies – NMAs 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Approval: UEMS Bodies – NMAs</a:t>
            </a:r>
          </a:p>
          <a:p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ETR influences health care and patients’ trust</a:t>
            </a:r>
          </a:p>
          <a:p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AD412-3586-CB46-9412-7DC85AA6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8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14D0-5D15-754F-9164-135FC024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178" y="302495"/>
            <a:ext cx="10261293" cy="1325563"/>
          </a:xfrm>
        </p:spPr>
        <p:txBody>
          <a:bodyPr>
            <a:normAutofit/>
          </a:bodyPr>
          <a:lstStyle/>
          <a:p>
            <a:r>
              <a:rPr lang="en-HR" sz="2800" dirty="0">
                <a:latin typeface="Arial" panose="020B0604020202020204" pitchFamily="34" charset="0"/>
                <a:cs typeface="Arial" panose="020B0604020202020204" pitchFamily="34" charset="0"/>
              </a:rPr>
              <a:t>UEMS Template Structure for European Training Requirements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04C0043-2CED-594F-84A6-6B0CAF45E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178" y="1836511"/>
            <a:ext cx="8879644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60586-EEE1-9440-BA89-6FC739CBC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46D322-4062-E140-B877-3F880C39FBF4}"/>
              </a:ext>
            </a:extLst>
          </p:cNvPr>
          <p:cNvSpPr/>
          <p:nvPr/>
        </p:nvSpPr>
        <p:spPr>
          <a:xfrm>
            <a:off x="899652" y="766916"/>
            <a:ext cx="10965776" cy="6508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TRAINEES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of training and learning outcome</a:t>
            </a:r>
            <a:r>
              <a:rPr lang="en-GB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Competencies required of the trainee 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1805"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competency: knowledge, skills and professionalism 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 knowledge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1805"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include the main domains covered by the specialty with a short description of domains that trainee should master in the specialty 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Practical and clinical skills 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skills to possess in this specialty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procedures required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          Competences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of levels of competencies 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en-GB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European Specialist Curriculum must cover not only knowledge and skills, but also domains of professionalism, as detailed by the UEMS Section. 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0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F15D3D-9E68-404E-873A-3364AFDFBC63}"/>
              </a:ext>
            </a:extLst>
          </p:cNvPr>
          <p:cNvSpPr/>
          <p:nvPr/>
        </p:nvSpPr>
        <p:spPr>
          <a:xfrm>
            <a:off x="827314" y="990600"/>
            <a:ext cx="10178142" cy="553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solidFill>
                  <a:srgbClr val="76923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of training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Schedule of training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Minimum duration of training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 required timing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    Curriculum of training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	Assessment and evaluation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assessment, description of formative and summative assessments, 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Assessment: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Process by which information is obtained relative to some known objective or goal. (a broad term that includes testing)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</a:pP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Inherent in the idea of evaluation is "value." Process designed to provide information that will help us make a judgment about a given situation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	  Governance  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3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5E1DF7-C869-C94A-AC5D-27B1DE96C668}"/>
              </a:ext>
            </a:extLst>
          </p:cNvPr>
          <p:cNvSpPr/>
          <p:nvPr/>
        </p:nvSpPr>
        <p:spPr>
          <a:xfrm>
            <a:off x="1034143" y="1088570"/>
            <a:ext cx="9339943" cy="535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	</a:t>
            </a:r>
            <a:r>
              <a:rPr lang="en-GB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TRAINERS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for recognition as trainer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Requested qualification and experience 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Core competencies for trainers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>
              <a:lnSpc>
                <a:spcPct val="115000"/>
              </a:lnSpc>
              <a:spcAft>
                <a:spcPts val="10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Qualifications of the trainers when required (if not covered by EU Directive on Professional Qualifications)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management for trainers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AECC7-F196-3046-826A-B3E50EFC27E3}"/>
              </a:ext>
            </a:extLst>
          </p:cNvPr>
          <p:cNvSpPr/>
          <p:nvPr/>
        </p:nvSpPr>
        <p:spPr>
          <a:xfrm>
            <a:off x="914400" y="348344"/>
            <a:ext cx="1097279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REQUIREMENTS FOR TRAINING INSTITUTIONS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  <a:tabLst>
                <a:tab pos="447675" algn="l"/>
              </a:tabLst>
            </a:pPr>
            <a:r>
              <a:rPr lang="en-GB" sz="2000" b="1" kern="0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1. 		</a:t>
            </a:r>
            <a:r>
              <a:rPr lang="en-GB" sz="2000" b="1" u="sng" kern="0" dirty="0">
                <a:latin typeface="Calibri" panose="020F050202020403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Process for recognition as training centre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	Requirement on staff and clinical activities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number of patients cared for as inpatients and as out patients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 of clinical specialties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180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Composition and availability of faculty, training programme defined, guidelines applies Trainee / trainer ratio </a:t>
            </a:r>
          </a:p>
          <a:p>
            <a:pPr marL="47180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 scientific activity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Requirement on equipment, accommodation 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Medical-technical equipment, library, opportunities for R&amp;D 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n-GB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Management within Training institutions</a:t>
            </a:r>
            <a:endParaRPr lang="en-H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Accreditation 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Governance 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Manpower planning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report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auditing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Transparency of training programmes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for coordination of training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/>
            <a:r>
              <a:rPr lang="en-GB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of approval – how are they approved 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H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5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6921-7477-4B4C-8132-31D7C270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06" y="646474"/>
            <a:ext cx="10269794" cy="769372"/>
          </a:xfrm>
        </p:spPr>
        <p:txBody>
          <a:bodyPr>
            <a:normAutofit/>
          </a:bodyPr>
          <a:lstStyle/>
          <a:p>
            <a:pPr algn="ctr"/>
            <a:r>
              <a:rPr lang="en-HR" sz="3200" dirty="0">
                <a:latin typeface="Arial" panose="020B0604020202020204" pitchFamily="34" charset="0"/>
                <a:cs typeface="Arial" panose="020B0604020202020204" pitchFamily="34" charset="0"/>
              </a:rPr>
              <a:t>ETR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FC4D-DEDB-FF4F-A676-4BE821F32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07" y="1295400"/>
            <a:ext cx="971214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HR" dirty="0"/>
          </a:p>
          <a:p>
            <a:pPr marL="0" indent="0">
              <a:buNone/>
            </a:pPr>
            <a:endParaRPr lang="en-HR" dirty="0"/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role of the ETR Review Committee (ETR RC) and activities not fully implemented</a:t>
            </a: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consultations with relevant sections before proposing the ETR to the UEMS Council meeting</a:t>
            </a: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  <a:t>discussion at Groupings/Advisory Board and Council levels in virtual approval process </a:t>
            </a:r>
          </a:p>
          <a:p>
            <a:endParaRPr lang="en-H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C5108-5832-1040-959D-5E79F4C1C072}"/>
              </a:ext>
            </a:extLst>
          </p:cNvPr>
          <p:cNvSpPr txBox="1">
            <a:spLocks/>
          </p:cNvSpPr>
          <p:nvPr/>
        </p:nvSpPr>
        <p:spPr>
          <a:xfrm>
            <a:off x="2168236" y="2303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H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D3CF0-1A93-D741-B6E3-2CF9CF13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1" y="0"/>
            <a:ext cx="1206499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7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1157</Words>
  <Application>Microsoft Macintosh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 Theme</vt:lpstr>
      <vt:lpstr>European Training Requirement (ETR) Introduction</vt:lpstr>
      <vt:lpstr>          History</vt:lpstr>
      <vt:lpstr>European training requirements (ETR)</vt:lpstr>
      <vt:lpstr>UEMS Template Structure for European Training Requirements</vt:lpstr>
      <vt:lpstr>PowerPoint Presentation</vt:lpstr>
      <vt:lpstr>PowerPoint Presentation</vt:lpstr>
      <vt:lpstr>PowerPoint Presentation</vt:lpstr>
      <vt:lpstr>PowerPoint Presentation</vt:lpstr>
      <vt:lpstr>ETR - Challenges</vt:lpstr>
      <vt:lpstr> News in the ETR review and appraisal process</vt:lpstr>
      <vt:lpstr>PowerPoint Presentation</vt:lpstr>
      <vt:lpstr>PowerPoint Presentation</vt:lpstr>
      <vt:lpstr>Timeline description</vt:lpstr>
      <vt:lpstr>PowerPoint Presentation</vt:lpstr>
      <vt:lpstr>PowerPoint Presentation</vt:lpstr>
      <vt:lpstr>  ETR - Important principles to consider </vt:lpstr>
      <vt:lpstr>  ETR – Flagship project of UEMS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of Reference for ETR Review comm</dc:title>
  <dc:creator>Nada Čikeš</dc:creator>
  <cp:lastModifiedBy>Nada Čikeš</cp:lastModifiedBy>
  <cp:revision>76</cp:revision>
  <dcterms:created xsi:type="dcterms:W3CDTF">2021-04-22T20:14:28Z</dcterms:created>
  <dcterms:modified xsi:type="dcterms:W3CDTF">2021-06-22T12:16:46Z</dcterms:modified>
</cp:coreProperties>
</file>