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78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135"/>
  </p:normalViewPr>
  <p:slideViewPr>
    <p:cSldViewPr snapToGrid="0" snapToObjects="1">
      <p:cViewPr varScale="1">
        <p:scale>
          <a:sx n="90" d="100"/>
          <a:sy n="90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6CD2CC-42F3-1744-9AA9-4B77A6BD2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497A089-5DAF-C144-90FA-22F0C9780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4DC544-0B02-E34F-832D-D56AC9A5C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34D2-B34C-D443-80AF-796A0597B5F9}" type="datetimeFigureOut">
              <a:rPr lang="fi-FI" smtClean="0"/>
              <a:t>4.5.2021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174B39-48EF-3F4F-9167-87BBC03B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C33AF4-B1F0-EF46-928A-E666A4184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5C82-6DE3-6243-8BF0-1002733BD5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89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4B7D39-3F2C-0B45-B808-3EDDB461A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FE738AB-CDC0-5341-A095-372F97C6F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6B7C14-0648-0A47-B76A-4D584A2A8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34D2-B34C-D443-80AF-796A0597B5F9}" type="datetimeFigureOut">
              <a:rPr lang="fi-FI" smtClean="0"/>
              <a:t>4.5.2021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CD43F0-C309-B34D-A3AD-D066A29D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913270-0422-1644-AD19-9CFE6ADBE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5C82-6DE3-6243-8BF0-1002733BD5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269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1135B5A-E063-5942-A4DE-5A37AC8D8A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4401FC1-6F68-9E45-BEB9-AB6D37637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0201D-A540-514E-896B-8C3FE0D7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34D2-B34C-D443-80AF-796A0597B5F9}" type="datetimeFigureOut">
              <a:rPr lang="fi-FI" smtClean="0"/>
              <a:t>4.5.2021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E085AA-BD6E-8E4B-AA38-A7B0633D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D39398-26DC-394E-A620-26A6F7C8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5C82-6DE3-6243-8BF0-1002733BD5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799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86C10A-2233-7E41-9CC3-91ADB736E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797265-D739-604F-ADEF-E5078D43A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35FE9E-4BF0-FA48-A405-0588DC6D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34D2-B34C-D443-80AF-796A0597B5F9}" type="datetimeFigureOut">
              <a:rPr lang="fi-FI" smtClean="0"/>
              <a:t>4.5.2021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CA9C06-221F-6C4E-BDBC-20019A97C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74BC8EF-4EC3-BC4E-B9D3-2EF89355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5C82-6DE3-6243-8BF0-1002733BD5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389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F9407A-FBB6-AB4C-97FB-0D7336AA1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9B3420-FE04-8543-8905-73B4BDFC4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DC7F23-F220-F841-8ECB-2FDB5589D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34D2-B34C-D443-80AF-796A0597B5F9}" type="datetimeFigureOut">
              <a:rPr lang="fi-FI" smtClean="0"/>
              <a:t>4.5.2021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41E0C0-5BF7-894B-9FC7-D4A67BDE2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E6F463-8EFF-0D45-8AC3-764BB4C5D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5C82-6DE3-6243-8BF0-1002733BD5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76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65126A-5AE1-F048-8F12-BEC9E994B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45ABD3-77D7-8946-A919-89EC9DE96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DAADBE3-0D1C-C942-83A6-F0ED4CE22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7CD8C37-6027-904F-A749-EB936D16E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34D2-B34C-D443-80AF-796A0597B5F9}" type="datetimeFigureOut">
              <a:rPr lang="fi-FI" smtClean="0"/>
              <a:t>4.5.2021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408461D-9E91-BA4B-9DC9-7C6002E7F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7378659-471B-BE46-A2C5-456F8A2F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5C82-6DE3-6243-8BF0-1002733BD5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668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8476D2-60E6-E343-B159-30706C62D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541C3D5-E6A1-D947-99F4-C8E181A7B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C16D5F4-096E-7843-B352-A9A00D1CE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DBF2DDB-4F1D-984D-BF7B-C27B575B3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5246B85-8DFB-454E-83A3-F71BD170A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F1F2B18-AA74-B042-B152-5C2507F4C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34D2-B34C-D443-80AF-796A0597B5F9}" type="datetimeFigureOut">
              <a:rPr lang="fi-FI" smtClean="0"/>
              <a:t>4.5.2021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892C126-F383-074E-858F-9A3CBCDFC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58FAE58-425E-6345-A287-61C81D94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5C82-6DE3-6243-8BF0-1002733BD5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368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20A845-4D2C-0447-BBD8-B78A78570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B882D6E-FBD9-D743-BF76-C11E29304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34D2-B34C-D443-80AF-796A0597B5F9}" type="datetimeFigureOut">
              <a:rPr lang="fi-FI" smtClean="0"/>
              <a:t>4.5.2021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E8E4544-769A-5C45-BFB2-88184D9D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D7DA603-3CD5-9046-BA2F-FE7511160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5C82-6DE3-6243-8BF0-1002733BD5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90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03FA6BE-6E3E-3C41-A206-DBC5C01E7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34D2-B34C-D443-80AF-796A0597B5F9}" type="datetimeFigureOut">
              <a:rPr lang="fi-FI" smtClean="0"/>
              <a:t>4.5.2021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348B5F3-F4F9-5148-9F72-9AE5B5D1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08ABB5B-764F-614A-90C1-B02413BC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5C82-6DE3-6243-8BF0-1002733BD5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963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7B3F39-6A45-9B40-8950-118508507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BB4EEF-3414-DF4A-8863-459335B5B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67DE102-A825-134B-BD91-E4E03131D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DDD87E7-27DE-5946-B452-9B3A3DAC1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34D2-B34C-D443-80AF-796A0597B5F9}" type="datetimeFigureOut">
              <a:rPr lang="fi-FI" smtClean="0"/>
              <a:t>4.5.2021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5A49166-FEA0-DD49-A394-301B64FC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D7AC842-EA65-F245-883C-BB8DE986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5C82-6DE3-6243-8BF0-1002733BD5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755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17C55C-EC66-7848-BB48-9B9A80C2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EAF7637-0C38-1540-80C2-D03AD7FF4C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FAD0402-F945-8841-AB0D-1640C75E2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F51D9FD-4FB1-A445-8ACA-D2D1870E9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34D2-B34C-D443-80AF-796A0597B5F9}" type="datetimeFigureOut">
              <a:rPr lang="fi-FI" smtClean="0"/>
              <a:t>4.5.2021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24F1EE4-F7BB-9E43-A0D4-0AED96FF6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3FD38C-047A-5C45-AB2C-97FA51F78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5C82-6DE3-6243-8BF0-1002733BD5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717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A7A4272-AC2D-FF42-AAF6-92D296468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1520636-9E2E-B948-BBA0-601C9AFB4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0A9B018-5262-0540-A92C-B26C5B94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134D2-B34C-D443-80AF-796A0597B5F9}" type="datetimeFigureOut">
              <a:rPr lang="fi-FI" smtClean="0"/>
              <a:t>4.5.2021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42717F-29CC-D349-8211-26992C3FA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72F0AB-74DE-2C44-A450-8FC856751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95C82-6DE3-6243-8BF0-1002733BD5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078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tiff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73B681-023C-B645-AD4F-306AD6034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1500"/>
            <a:ext cx="9144000" cy="2200275"/>
          </a:xfrm>
        </p:spPr>
        <p:txBody>
          <a:bodyPr>
            <a:normAutofit/>
          </a:bodyPr>
          <a:lstStyle/>
          <a:p>
            <a:r>
              <a:rPr lang="fi-FI" sz="4800" b="1" dirty="0"/>
              <a:t>			</a:t>
            </a:r>
            <a:r>
              <a:rPr lang="fi-FI" sz="4800" b="1" dirty="0">
                <a:latin typeface="+mn-lt"/>
              </a:rPr>
              <a:t>UEMS </a:t>
            </a:r>
            <a:r>
              <a:rPr lang="fi-FI" sz="4800" b="1" dirty="0" err="1">
                <a:latin typeface="+mn-lt"/>
              </a:rPr>
              <a:t>Working</a:t>
            </a:r>
            <a:r>
              <a:rPr lang="fi-FI" sz="4800" b="1" dirty="0">
                <a:latin typeface="+mn-lt"/>
              </a:rPr>
              <a:t> Group </a:t>
            </a:r>
            <a:br>
              <a:rPr lang="fi-FI" sz="4800" b="1" dirty="0">
                <a:latin typeface="+mn-lt"/>
              </a:rPr>
            </a:br>
            <a:r>
              <a:rPr lang="fi-FI" sz="4800" b="1" dirty="0">
                <a:latin typeface="+mn-lt"/>
              </a:rPr>
              <a:t>CME / CPD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137B429-5DDB-3D49-A0E4-5EE4F8802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652" y="2914650"/>
            <a:ext cx="9144000" cy="3074988"/>
          </a:xfrm>
        </p:spPr>
        <p:txBody>
          <a:bodyPr>
            <a:normAutofit fontScale="85000" lnSpcReduction="20000"/>
          </a:bodyPr>
          <a:lstStyle/>
          <a:p>
            <a:endParaRPr lang="fi-FI" sz="2800" b="1" dirty="0"/>
          </a:p>
          <a:p>
            <a:r>
              <a:rPr lang="fi-FI" sz="2800" b="1" dirty="0" err="1"/>
              <a:t>April</a:t>
            </a:r>
            <a:r>
              <a:rPr lang="fi-FI" sz="2800" b="1" dirty="0"/>
              <a:t> 23, 2021, Virtual </a:t>
            </a:r>
            <a:r>
              <a:rPr lang="fi-FI" sz="2800" b="1" dirty="0" err="1"/>
              <a:t>meeting</a:t>
            </a:r>
            <a:endParaRPr lang="fi-FI" sz="2800" b="1" dirty="0"/>
          </a:p>
          <a:p>
            <a:endParaRPr lang="fi-FI" sz="2800" b="1" dirty="0"/>
          </a:p>
          <a:p>
            <a:r>
              <a:rPr lang="fi-FI" sz="2800" b="1" dirty="0" err="1"/>
              <a:t>Dr</a:t>
            </a:r>
            <a:r>
              <a:rPr lang="fi-FI" sz="2800" b="1" dirty="0"/>
              <a:t>. Hannu Halila</a:t>
            </a:r>
          </a:p>
          <a:p>
            <a:endParaRPr lang="fi-FI" sz="2800" b="1" dirty="0"/>
          </a:p>
          <a:p>
            <a:pPr algn="l"/>
            <a:r>
              <a:rPr lang="fi-FI" sz="2800" b="1" dirty="0"/>
              <a:t>			</a:t>
            </a:r>
            <a:r>
              <a:rPr lang="fi-FI" sz="2800" b="1" dirty="0" err="1"/>
              <a:t>Chairman</a:t>
            </a:r>
            <a:r>
              <a:rPr lang="fi-FI" sz="2800" b="1" dirty="0"/>
              <a:t> of </a:t>
            </a:r>
            <a:r>
              <a:rPr lang="fi-FI" sz="2800" b="1" dirty="0" err="1"/>
              <a:t>the</a:t>
            </a:r>
            <a:r>
              <a:rPr lang="fi-FI" sz="2800" b="1" dirty="0"/>
              <a:t> </a:t>
            </a:r>
            <a:r>
              <a:rPr lang="fi-FI" sz="2800" b="1" dirty="0" err="1"/>
              <a:t>working</a:t>
            </a:r>
            <a:r>
              <a:rPr lang="fi-FI" sz="2800" b="1" dirty="0"/>
              <a:t> </a:t>
            </a:r>
            <a:r>
              <a:rPr lang="fi-FI" sz="2800" b="1" dirty="0" err="1"/>
              <a:t>group</a:t>
            </a:r>
            <a:endParaRPr lang="fi-FI" sz="2800" b="1" dirty="0"/>
          </a:p>
          <a:p>
            <a:pPr algn="l"/>
            <a:r>
              <a:rPr lang="fi-FI" sz="2800" b="1" dirty="0"/>
              <a:t>UEMS 			</a:t>
            </a:r>
            <a:r>
              <a:rPr lang="fi-FI" sz="2800" b="1" dirty="0" err="1"/>
              <a:t>Past</a:t>
            </a:r>
            <a:r>
              <a:rPr lang="fi-FI" sz="2800" b="1" dirty="0"/>
              <a:t> </a:t>
            </a:r>
            <a:r>
              <a:rPr lang="fi-FI" sz="2800" b="1" dirty="0" err="1"/>
              <a:t>President</a:t>
            </a:r>
            <a:endParaRPr lang="fi-FI" sz="2800" b="1" dirty="0"/>
          </a:p>
          <a:p>
            <a:pPr algn="l"/>
            <a:r>
              <a:rPr lang="fi-FI" sz="2800" b="1" dirty="0"/>
              <a:t>			Finland, </a:t>
            </a:r>
            <a:r>
              <a:rPr lang="fi-FI" sz="2800" b="1" dirty="0" err="1"/>
              <a:t>Gynecology</a:t>
            </a:r>
            <a:endParaRPr lang="fi-FI" sz="2800" b="1" dirty="0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2400E91A-9FBD-F34D-A16E-F10EE1F995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35882"/>
              </p:ext>
            </p:extLst>
          </p:nvPr>
        </p:nvGraphicFramePr>
        <p:xfrm>
          <a:off x="10668000" y="4286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Kuva" r:id="rId3" imgW="1003300" imgH="1003300" progId="Word.Picture.8">
                  <p:embed/>
                </p:oleObj>
              </mc:Choice>
              <mc:Fallback>
                <p:oleObj name="Kuva" r:id="rId3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F43EB062-20CA-3E4A-B8C5-FBBAB3B8A1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4286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A11CD2D-DE41-7944-9AC3-A23A250F86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23" y="1428750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9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FB3DA0-8D8B-5F41-B098-E129F7F9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>
                <a:latin typeface="+mn-lt"/>
              </a:rPr>
              <a:t>Virtual </a:t>
            </a:r>
            <a:r>
              <a:rPr lang="fi-FI" sz="4000" b="1" dirty="0" err="1">
                <a:latin typeface="+mn-lt"/>
              </a:rPr>
              <a:t>meeting</a:t>
            </a:r>
            <a:r>
              <a:rPr lang="fi-FI" sz="4000" b="1" dirty="0">
                <a:latin typeface="+mn-lt"/>
              </a:rPr>
              <a:t> of </a:t>
            </a:r>
            <a:r>
              <a:rPr lang="fi-FI" sz="4000" b="1" dirty="0" err="1">
                <a:latin typeface="+mn-lt"/>
              </a:rPr>
              <a:t>the</a:t>
            </a:r>
            <a:r>
              <a:rPr lang="fi-FI" sz="4000" b="1" dirty="0">
                <a:latin typeface="+mn-lt"/>
              </a:rPr>
              <a:t> </a:t>
            </a:r>
            <a:r>
              <a:rPr lang="fi-FI" sz="4000" b="1" dirty="0" err="1">
                <a:latin typeface="+mn-lt"/>
              </a:rPr>
              <a:t>working</a:t>
            </a:r>
            <a:r>
              <a:rPr lang="fi-FI" sz="4000" b="1" dirty="0">
                <a:latin typeface="+mn-lt"/>
              </a:rPr>
              <a:t> </a:t>
            </a:r>
            <a:r>
              <a:rPr lang="fi-FI" sz="4000" b="1" dirty="0" err="1">
                <a:latin typeface="+mn-lt"/>
              </a:rPr>
              <a:t>group</a:t>
            </a:r>
            <a:br>
              <a:rPr lang="fi-FI" sz="4000" b="1" dirty="0">
                <a:latin typeface="+mn-lt"/>
              </a:rPr>
            </a:br>
            <a:r>
              <a:rPr lang="fi-FI" sz="4000" b="1" dirty="0" err="1">
                <a:latin typeface="+mn-lt"/>
              </a:rPr>
              <a:t>April</a:t>
            </a:r>
            <a:r>
              <a:rPr lang="fi-FI" sz="4000" b="1" dirty="0">
                <a:latin typeface="+mn-lt"/>
              </a:rPr>
              <a:t> 23, 2021: Report to UEMS </a:t>
            </a:r>
            <a:r>
              <a:rPr lang="fi-FI" sz="4000" b="1" dirty="0" err="1">
                <a:latin typeface="+mn-lt"/>
              </a:rPr>
              <a:t>Council</a:t>
            </a:r>
            <a:endParaRPr lang="fi-FI" sz="4000" b="1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0C15EE-87B8-C844-9E2D-594C3BF48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2352675"/>
            <a:ext cx="10515600" cy="4667250"/>
          </a:xfrm>
        </p:spPr>
        <p:txBody>
          <a:bodyPr/>
          <a:lstStyle/>
          <a:p>
            <a:r>
              <a:rPr lang="fi-FI" dirty="0"/>
              <a:t>35 </a:t>
            </a:r>
            <a:r>
              <a:rPr lang="fi-FI" dirty="0" err="1"/>
              <a:t>colleagues</a:t>
            </a:r>
            <a:r>
              <a:rPr lang="fi-FI" dirty="0"/>
              <a:t> </a:t>
            </a:r>
            <a:r>
              <a:rPr lang="fi-FI" dirty="0" err="1"/>
              <a:t>present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National </a:t>
            </a:r>
            <a:r>
              <a:rPr lang="fi-FI" dirty="0" err="1"/>
              <a:t>Medical</a:t>
            </a: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dirty="0" err="1"/>
              <a:t>Associations</a:t>
            </a:r>
            <a:r>
              <a:rPr lang="fi-FI" dirty="0"/>
              <a:t> and UEMS </a:t>
            </a:r>
            <a:r>
              <a:rPr lang="fi-FI" dirty="0" err="1"/>
              <a:t>Sections</a:t>
            </a:r>
            <a:r>
              <a:rPr lang="fi-FI" dirty="0"/>
              <a:t> &amp; </a:t>
            </a:r>
            <a:r>
              <a:rPr lang="fi-FI" dirty="0" err="1"/>
              <a:t>Boards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Lively</a:t>
            </a:r>
            <a:r>
              <a:rPr lang="fi-FI" dirty="0"/>
              <a:t> </a:t>
            </a:r>
            <a:r>
              <a:rPr lang="fi-FI" dirty="0" err="1"/>
              <a:t>discussion</a:t>
            </a:r>
            <a:r>
              <a:rPr lang="fi-FI" dirty="0"/>
              <a:t> and </a:t>
            </a:r>
            <a:r>
              <a:rPr lang="fi-FI" dirty="0" err="1"/>
              <a:t>exchange</a:t>
            </a:r>
            <a:r>
              <a:rPr lang="fi-FI" dirty="0"/>
              <a:t> of </a:t>
            </a:r>
            <a:r>
              <a:rPr lang="fi-FI" dirty="0" err="1"/>
              <a:t>information</a:t>
            </a: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dirty="0" err="1"/>
              <a:t>especially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effects</a:t>
            </a:r>
            <a:r>
              <a:rPr lang="fi-FI" dirty="0"/>
              <a:t> of </a:t>
            </a:r>
          </a:p>
          <a:p>
            <a:pPr marL="0" indent="0"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Covid</a:t>
            </a:r>
            <a:r>
              <a:rPr lang="fi-FI" dirty="0"/>
              <a:t> 19 - </a:t>
            </a:r>
            <a:r>
              <a:rPr lang="fi-FI" dirty="0" err="1"/>
              <a:t>pandemic</a:t>
            </a:r>
            <a:r>
              <a:rPr lang="fi-FI" dirty="0"/>
              <a:t> on CME/CPD</a:t>
            </a:r>
          </a:p>
          <a:p>
            <a:endParaRPr lang="fi-FI" dirty="0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B727AE71-F4B9-D246-8F5E-8FC69AD40B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73988"/>
              </p:ext>
            </p:extLst>
          </p:nvPr>
        </p:nvGraphicFramePr>
        <p:xfrm>
          <a:off x="10125075" y="3651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Kuva" r:id="rId3" imgW="1003300" imgH="1003300" progId="Word.Picture.8">
                  <p:embed/>
                </p:oleObj>
              </mc:Choice>
              <mc:Fallback>
                <p:oleObj name="Kuva" r:id="rId3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2400E91A-9FBD-F34D-A16E-F10EE1F995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5075" y="3651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AF48612-A62C-C044-A154-7820587D03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77212" y="2934891"/>
            <a:ext cx="4352925" cy="326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6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41E8AE-CF56-984C-92B9-823491AFC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>
                <a:latin typeface="+mn-lt"/>
              </a:rPr>
              <a:t>Small </a:t>
            </a:r>
            <a:r>
              <a:rPr lang="fi-FI" sz="4000" b="1" dirty="0" err="1">
                <a:latin typeface="+mn-lt"/>
              </a:rPr>
              <a:t>questionnaire</a:t>
            </a:r>
            <a:r>
              <a:rPr lang="fi-FI" sz="4000" b="1" dirty="0">
                <a:latin typeface="+mn-lt"/>
              </a:rPr>
              <a:t> </a:t>
            </a:r>
            <a:r>
              <a:rPr lang="fi-FI" sz="4000" b="1" dirty="0" err="1">
                <a:latin typeface="+mn-lt"/>
              </a:rPr>
              <a:t>prior</a:t>
            </a:r>
            <a:r>
              <a:rPr lang="fi-FI" sz="4000" b="1" dirty="0">
                <a:latin typeface="+mn-lt"/>
              </a:rPr>
              <a:t> to </a:t>
            </a:r>
            <a:r>
              <a:rPr lang="fi-FI" sz="4000" b="1" dirty="0" err="1">
                <a:latin typeface="+mn-lt"/>
              </a:rPr>
              <a:t>the</a:t>
            </a:r>
            <a:r>
              <a:rPr lang="fi-FI" sz="4000" b="1" dirty="0">
                <a:latin typeface="+mn-lt"/>
              </a:rPr>
              <a:t> </a:t>
            </a:r>
            <a:r>
              <a:rPr lang="fi-FI" sz="4000" b="1" dirty="0" err="1">
                <a:latin typeface="+mn-lt"/>
              </a:rPr>
              <a:t>meeting</a:t>
            </a:r>
            <a:r>
              <a:rPr lang="fi-FI" sz="4000" b="1" dirty="0">
                <a:latin typeface="+mn-lt"/>
              </a:rPr>
              <a:t> – </a:t>
            </a:r>
            <a:r>
              <a:rPr lang="fi-FI" sz="4000" b="1" dirty="0" err="1">
                <a:latin typeface="+mn-lt"/>
              </a:rPr>
              <a:t>Impact</a:t>
            </a:r>
            <a:r>
              <a:rPr lang="fi-FI" sz="4000" b="1" dirty="0">
                <a:latin typeface="+mn-lt"/>
              </a:rPr>
              <a:t> of </a:t>
            </a:r>
            <a:r>
              <a:rPr lang="fi-FI" sz="4000" b="1" dirty="0" err="1">
                <a:latin typeface="+mn-lt"/>
              </a:rPr>
              <a:t>the</a:t>
            </a:r>
            <a:r>
              <a:rPr lang="fi-FI" sz="4000" b="1" dirty="0">
                <a:latin typeface="+mn-lt"/>
              </a:rPr>
              <a:t> </a:t>
            </a:r>
            <a:r>
              <a:rPr lang="fi-FI" sz="4000" b="1" dirty="0" err="1">
                <a:latin typeface="+mn-lt"/>
              </a:rPr>
              <a:t>Covid</a:t>
            </a:r>
            <a:r>
              <a:rPr lang="fi-FI" sz="4000" b="1" dirty="0">
                <a:latin typeface="+mn-lt"/>
              </a:rPr>
              <a:t> 19 on CME/CPD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13AA17-EC36-AB44-A209-B20D9A2F9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i-FI" b="1" dirty="0"/>
          </a:p>
          <a:p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amount</a:t>
            </a:r>
            <a:r>
              <a:rPr lang="fi-FI" b="1" dirty="0"/>
              <a:t> of CME/CPD </a:t>
            </a:r>
            <a:r>
              <a:rPr lang="fi-FI" b="1" dirty="0" err="1"/>
              <a:t>provided</a:t>
            </a:r>
            <a:r>
              <a:rPr lang="fi-FI" dirty="0"/>
              <a:t>: </a:t>
            </a:r>
          </a:p>
          <a:p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answers</a:t>
            </a:r>
            <a:r>
              <a:rPr lang="fi-FI" dirty="0"/>
              <a:t> : </a:t>
            </a:r>
            <a:r>
              <a:rPr lang="fi-FI" dirty="0" err="1"/>
              <a:t>smaller</a:t>
            </a:r>
            <a:r>
              <a:rPr lang="fi-FI" dirty="0"/>
              <a:t> to a </a:t>
            </a:r>
            <a:r>
              <a:rPr lang="fi-FI" dirty="0" err="1"/>
              <a:t>great</a:t>
            </a:r>
            <a:r>
              <a:rPr lang="fi-FI" dirty="0"/>
              <a:t> – to </a:t>
            </a:r>
            <a:r>
              <a:rPr lang="fi-FI" dirty="0" err="1"/>
              <a:t>some</a:t>
            </a:r>
            <a:r>
              <a:rPr lang="fi-FI" dirty="0"/>
              <a:t> </a:t>
            </a:r>
            <a:r>
              <a:rPr lang="fi-FI" dirty="0" err="1"/>
              <a:t>extent</a:t>
            </a:r>
            <a:endParaRPr lang="fi-FI" dirty="0"/>
          </a:p>
          <a:p>
            <a:endParaRPr lang="fi-FI" b="1" dirty="0"/>
          </a:p>
          <a:p>
            <a:r>
              <a:rPr lang="fi-FI" b="1" dirty="0" err="1"/>
              <a:t>Possibilities</a:t>
            </a:r>
            <a:r>
              <a:rPr lang="fi-FI" b="1" dirty="0"/>
              <a:t> of </a:t>
            </a:r>
            <a:r>
              <a:rPr lang="fi-FI" b="1" dirty="0" err="1"/>
              <a:t>specialists</a:t>
            </a:r>
            <a:r>
              <a:rPr lang="fi-FI" b="1" dirty="0"/>
              <a:t> to </a:t>
            </a:r>
            <a:r>
              <a:rPr lang="fi-FI" b="1" dirty="0" err="1"/>
              <a:t>take</a:t>
            </a:r>
            <a:r>
              <a:rPr lang="fi-FI" b="1" dirty="0"/>
              <a:t> </a:t>
            </a:r>
            <a:r>
              <a:rPr lang="fi-FI" b="1" dirty="0" err="1"/>
              <a:t>part</a:t>
            </a:r>
            <a:r>
              <a:rPr lang="fi-FI" b="1" dirty="0"/>
              <a:t> in </a:t>
            </a:r>
            <a:r>
              <a:rPr lang="fi-FI" b="1" dirty="0" err="1"/>
              <a:t>external</a:t>
            </a:r>
            <a:r>
              <a:rPr lang="fi-FI" b="1" dirty="0"/>
              <a:t> CME/CPD </a:t>
            </a:r>
            <a:r>
              <a:rPr lang="fi-FI" dirty="0"/>
              <a:t>: </a:t>
            </a:r>
          </a:p>
          <a:p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answers</a:t>
            </a:r>
            <a:r>
              <a:rPr lang="fi-FI" dirty="0"/>
              <a:t>: </a:t>
            </a:r>
            <a:r>
              <a:rPr lang="fi-FI" dirty="0" err="1"/>
              <a:t>diminished</a:t>
            </a:r>
            <a:r>
              <a:rPr lang="fi-FI" dirty="0"/>
              <a:t>  to a </a:t>
            </a:r>
            <a:r>
              <a:rPr lang="fi-FI" dirty="0" err="1"/>
              <a:t>great</a:t>
            </a:r>
            <a:r>
              <a:rPr lang="fi-FI" dirty="0"/>
              <a:t> – to </a:t>
            </a:r>
            <a:r>
              <a:rPr lang="fi-FI" dirty="0" err="1"/>
              <a:t>some</a:t>
            </a:r>
            <a:r>
              <a:rPr lang="fi-FI" dirty="0"/>
              <a:t> </a:t>
            </a:r>
            <a:r>
              <a:rPr lang="fi-FI" dirty="0" err="1"/>
              <a:t>extent</a:t>
            </a:r>
            <a:endParaRPr lang="fi-FI" dirty="0"/>
          </a:p>
          <a:p>
            <a:endParaRPr lang="fi-FI" b="1" dirty="0"/>
          </a:p>
          <a:p>
            <a:r>
              <a:rPr lang="fi-FI" b="1" dirty="0" err="1"/>
              <a:t>Various</a:t>
            </a:r>
            <a:r>
              <a:rPr lang="fi-FI" b="1" dirty="0"/>
              <a:t> </a:t>
            </a:r>
            <a:r>
              <a:rPr lang="fi-FI" b="1" dirty="0" err="1"/>
              <a:t>new</a:t>
            </a:r>
            <a:r>
              <a:rPr lang="fi-FI" b="1" dirty="0"/>
              <a:t> </a:t>
            </a:r>
            <a:r>
              <a:rPr lang="fi-FI" b="1" dirty="0" err="1"/>
              <a:t>ways</a:t>
            </a:r>
            <a:r>
              <a:rPr lang="fi-FI" b="1" dirty="0"/>
              <a:t> and </a:t>
            </a:r>
            <a:r>
              <a:rPr lang="fi-FI" b="1" dirty="0" err="1"/>
              <a:t>methods</a:t>
            </a:r>
            <a:r>
              <a:rPr lang="fi-FI" b="1" dirty="0"/>
              <a:t> of </a:t>
            </a:r>
            <a:r>
              <a:rPr lang="fi-FI" b="1" dirty="0" err="1"/>
              <a:t>delivering</a:t>
            </a:r>
            <a:r>
              <a:rPr lang="fi-FI" b="1" dirty="0"/>
              <a:t> CME/CPD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been</a:t>
            </a:r>
            <a:r>
              <a:rPr lang="fi-FI" dirty="0"/>
              <a:t> </a:t>
            </a:r>
            <a:r>
              <a:rPr lang="fi-FI" dirty="0" err="1"/>
              <a:t>developed</a:t>
            </a:r>
            <a:r>
              <a:rPr lang="fi-FI" dirty="0"/>
              <a:t>, a </a:t>
            </a:r>
            <a:r>
              <a:rPr lang="fi-FI" dirty="0" err="1"/>
              <a:t>comprehensive</a:t>
            </a:r>
            <a:r>
              <a:rPr lang="fi-FI" dirty="0"/>
              <a:t> </a:t>
            </a:r>
            <a:r>
              <a:rPr lang="fi-FI" dirty="0" err="1"/>
              <a:t>list</a:t>
            </a:r>
            <a:r>
              <a:rPr lang="fi-FI" dirty="0"/>
              <a:t> of </a:t>
            </a:r>
            <a:r>
              <a:rPr lang="fi-FI" dirty="0" err="1"/>
              <a:t>examples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provided</a:t>
            </a:r>
            <a:endParaRPr lang="fi-FI" dirty="0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E3A465A2-0F18-6740-9DFC-D25E7342CC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881182"/>
              </p:ext>
            </p:extLst>
          </p:nvPr>
        </p:nvGraphicFramePr>
        <p:xfrm>
          <a:off x="10253662" y="1527968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Kuva" r:id="rId3" imgW="1003300" imgH="1003300" progId="Word.Picture.8">
                  <p:embed/>
                </p:oleObj>
              </mc:Choice>
              <mc:Fallback>
                <p:oleObj name="Kuva" r:id="rId3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2400E91A-9FBD-F34D-A16E-F10EE1F995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3662" y="1527968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03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773C66-8BDC-D745-9DD0-4E0C47C6A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78038"/>
          </a:xfrm>
        </p:spPr>
        <p:txBody>
          <a:bodyPr>
            <a:normAutofit/>
          </a:bodyPr>
          <a:lstStyle/>
          <a:p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7A1424-0CDE-0742-978B-B3F17D80E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1525"/>
            <a:ext cx="10515600" cy="5405438"/>
          </a:xfrm>
        </p:spPr>
        <p:txBody>
          <a:bodyPr>
            <a:normAutofit fontScale="92500" lnSpcReduction="10000"/>
          </a:bodyPr>
          <a:lstStyle/>
          <a:p>
            <a:endParaRPr lang="fi-FI" sz="3200" dirty="0"/>
          </a:p>
          <a:p>
            <a:r>
              <a:rPr lang="en-US" sz="3500" b="1" dirty="0"/>
              <a:t>Next task for the WG </a:t>
            </a:r>
            <a:r>
              <a:rPr lang="en-US" sz="3200" b="1" dirty="0"/>
              <a:t>: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UEMS Statement : CME / CPD for </a:t>
            </a:r>
          </a:p>
          <a:p>
            <a:pPr marL="0" indent="0">
              <a:buNone/>
            </a:pPr>
            <a:r>
              <a:rPr lang="en-US" b="1" dirty="0"/>
              <a:t>European Specialist Doctors </a:t>
            </a:r>
          </a:p>
          <a:p>
            <a:pPr marL="0" indent="0">
              <a:buNone/>
            </a:pPr>
            <a:r>
              <a:rPr lang="en-US" b="1" dirty="0"/>
              <a:t>During  and After </a:t>
            </a:r>
          </a:p>
          <a:p>
            <a:pPr marL="0" indent="0">
              <a:buNone/>
            </a:pPr>
            <a:r>
              <a:rPr lang="en-US" b="1" dirty="0"/>
              <a:t>the Covid 19 Pandemic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br>
              <a:rPr lang="en-US" b="1" dirty="0"/>
            </a:br>
            <a:br>
              <a:rPr lang="en-US" b="1" dirty="0"/>
            </a:br>
            <a:r>
              <a:rPr lang="en-US" b="1" dirty="0"/>
              <a:t>Meant to be approved at UEMS </a:t>
            </a:r>
          </a:p>
          <a:p>
            <a:pPr marL="0" indent="0">
              <a:buNone/>
            </a:pPr>
            <a:r>
              <a:rPr lang="en-US" b="1" dirty="0"/>
              <a:t>Council in October 2021</a:t>
            </a:r>
            <a:endParaRPr lang="fi-FI" dirty="0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3E38BFA1-F977-0441-8F6F-9C0CE926C3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050117"/>
              </p:ext>
            </p:extLst>
          </p:nvPr>
        </p:nvGraphicFramePr>
        <p:xfrm>
          <a:off x="10125605" y="411956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Kuva" r:id="rId3" imgW="1003300" imgH="1003300" progId="Word.Picture.8">
                  <p:embed/>
                </p:oleObj>
              </mc:Choice>
              <mc:Fallback>
                <p:oleObj name="Kuva" r:id="rId3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2400E91A-9FBD-F34D-A16E-F10EE1F995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5605" y="411956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A18C1E4-44F2-8243-98C6-926CFBE9B9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239169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6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6F7FE3-CE81-9B4C-AEC8-321C0A4B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Goals of the statement 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36A3F2-11F1-0C45-8A68-08A225C25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0125"/>
            <a:ext cx="10515600" cy="5176838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pPr lvl="0"/>
            <a:r>
              <a:rPr lang="en-US" dirty="0"/>
              <a:t>stressing the importance of specialists to take part in CME/CPD especially during these difficult times</a:t>
            </a:r>
            <a:endParaRPr lang="fi-FI" dirty="0"/>
          </a:p>
          <a:p>
            <a:pPr lvl="0"/>
            <a:r>
              <a:rPr lang="en-US" dirty="0"/>
              <a:t>the pandemic makes it even more important to take part in (external) CME/CPD since workplace CME/CPD and usual collaboration with colleagues may be limited in this situation</a:t>
            </a:r>
            <a:endParaRPr lang="fi-FI" dirty="0"/>
          </a:p>
          <a:p>
            <a:pPr lvl="0"/>
            <a:r>
              <a:rPr lang="en-US" dirty="0"/>
              <a:t>stressing the importance of employers to make CME/CPD possible for specialists, especially under these circumstances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9AD955EC-FBD5-F945-903E-6B6F74132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069365"/>
              </p:ext>
            </p:extLst>
          </p:nvPr>
        </p:nvGraphicFramePr>
        <p:xfrm>
          <a:off x="10239375" y="274637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Kuva" r:id="rId3" imgW="1003300" imgH="1003300" progId="Word.Picture.8">
                  <p:embed/>
                </p:oleObj>
              </mc:Choice>
              <mc:Fallback>
                <p:oleObj name="Kuva" r:id="rId3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E3A465A2-0F18-6740-9DFC-D25E7342CC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75" y="274637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1396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318F4A-0FE1-D045-911D-B8BCE41A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latin typeface="+mn-lt"/>
              </a:rPr>
              <a:t>Goals</a:t>
            </a:r>
            <a:r>
              <a:rPr lang="fi-FI" b="1" dirty="0">
                <a:latin typeface="+mn-lt"/>
              </a:rPr>
              <a:t> of </a:t>
            </a:r>
            <a:r>
              <a:rPr lang="fi-FI" b="1" dirty="0" err="1">
                <a:latin typeface="+mn-lt"/>
              </a:rPr>
              <a:t>the</a:t>
            </a:r>
            <a:r>
              <a:rPr lang="fi-FI" b="1" dirty="0">
                <a:latin typeface="+mn-lt"/>
              </a:rPr>
              <a:t> </a:t>
            </a:r>
            <a:r>
              <a:rPr lang="fi-FI" b="1" dirty="0" err="1">
                <a:latin typeface="+mn-lt"/>
              </a:rPr>
              <a:t>statement</a:t>
            </a:r>
            <a:endParaRPr lang="fi-FI" b="1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EE3138-B856-2C43-B16C-EC1053481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the obligation of individual doctors to record and, when necessary  to report their annual CME/CPD activities </a:t>
            </a:r>
            <a:endParaRPr lang="fi-FI" dirty="0"/>
          </a:p>
          <a:p>
            <a:pPr lvl="0"/>
            <a:r>
              <a:rPr lang="en-US" dirty="0"/>
              <a:t>the importance of European specialists to take part in CME/CPD about the Covid 19-pandemic in order to prepare them to treat patients well</a:t>
            </a:r>
            <a:endParaRPr lang="fi-FI" dirty="0"/>
          </a:p>
          <a:p>
            <a:pPr lvl="0"/>
            <a:r>
              <a:rPr lang="en-US" dirty="0"/>
              <a:t>the necessity to still develop new methods and ways of CME/CPD since they will be important even after the return to the “new normal”</a:t>
            </a:r>
          </a:p>
          <a:p>
            <a:pPr lvl="0"/>
            <a:r>
              <a:rPr lang="en-US" dirty="0"/>
              <a:t>quality assurance of the above mentioned new learning methods, especially interactivity</a:t>
            </a:r>
          </a:p>
          <a:p>
            <a:pPr lvl="0"/>
            <a:r>
              <a:rPr lang="en-US" dirty="0"/>
              <a:t>Importance of face-to-face interaction : live meetings needed as well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82D76AB0-2469-C744-B8B4-E108835245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046627"/>
              </p:ext>
            </p:extLst>
          </p:nvPr>
        </p:nvGraphicFramePr>
        <p:xfrm>
          <a:off x="10239375" y="274637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Kuva" r:id="rId3" imgW="1003300" imgH="1003300" progId="Word.Picture.8">
                  <p:embed/>
                </p:oleObj>
              </mc:Choice>
              <mc:Fallback>
                <p:oleObj name="Kuva" r:id="rId3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9AD955EC-FBD5-F945-903E-6B6F741322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75" y="274637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534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E03C9C-17FD-EF47-A41A-DFD5AE5B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err="1">
                <a:latin typeface="+mn-lt"/>
              </a:rPr>
              <a:t>Further</a:t>
            </a:r>
            <a:r>
              <a:rPr lang="fi-FI" sz="4000" b="1" dirty="0">
                <a:latin typeface="+mn-lt"/>
              </a:rPr>
              <a:t> </a:t>
            </a:r>
            <a:r>
              <a:rPr lang="fi-FI" sz="4000" b="1" dirty="0" err="1">
                <a:latin typeface="+mn-lt"/>
              </a:rPr>
              <a:t>work</a:t>
            </a:r>
            <a:r>
              <a:rPr lang="fi-FI" sz="4000" b="1" dirty="0">
                <a:latin typeface="+mn-lt"/>
              </a:rPr>
              <a:t> of </a:t>
            </a:r>
            <a:r>
              <a:rPr lang="fi-FI" sz="4000" b="1" dirty="0" err="1">
                <a:latin typeface="+mn-lt"/>
              </a:rPr>
              <a:t>the</a:t>
            </a:r>
            <a:r>
              <a:rPr lang="fi-FI" sz="4000" b="1" dirty="0">
                <a:latin typeface="+mn-lt"/>
              </a:rPr>
              <a:t> </a:t>
            </a:r>
            <a:r>
              <a:rPr lang="fi-FI" sz="4000" b="1" dirty="0" err="1">
                <a:latin typeface="+mn-lt"/>
              </a:rPr>
              <a:t>working</a:t>
            </a:r>
            <a:r>
              <a:rPr lang="fi-FI" sz="4000" b="1" dirty="0">
                <a:latin typeface="+mn-lt"/>
              </a:rPr>
              <a:t> </a:t>
            </a:r>
            <a:r>
              <a:rPr lang="fi-FI" sz="4000" b="1" dirty="0" err="1">
                <a:latin typeface="+mn-lt"/>
              </a:rPr>
              <a:t>group</a:t>
            </a:r>
            <a:endParaRPr lang="fi-FI" sz="4000" b="1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6FC3EA-8121-2A44-9966-6867576D9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group</a:t>
            </a:r>
            <a:r>
              <a:rPr lang="fi-FI" dirty="0"/>
              <a:t> on 13 </a:t>
            </a:r>
            <a:r>
              <a:rPr lang="fi-FI" dirty="0" err="1"/>
              <a:t>colleagues</a:t>
            </a:r>
            <a:r>
              <a:rPr lang="fi-FI" dirty="0"/>
              <a:t> </a:t>
            </a:r>
            <a:r>
              <a:rPr lang="fi-FI" dirty="0" err="1"/>
              <a:t>who</a:t>
            </a:r>
            <a:r>
              <a:rPr lang="fi-FI" dirty="0"/>
              <a:t> </a:t>
            </a:r>
            <a:r>
              <a:rPr lang="fi-FI" dirty="0" err="1"/>
              <a:t>were</a:t>
            </a:r>
            <a:r>
              <a:rPr lang="fi-FI" dirty="0"/>
              <a:t> </a:t>
            </a:r>
            <a:r>
              <a:rPr lang="fi-FI" dirty="0" err="1"/>
              <a:t>willing</a:t>
            </a:r>
            <a:r>
              <a:rPr lang="fi-FI" dirty="0"/>
              <a:t> to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further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draft</a:t>
            </a:r>
            <a:r>
              <a:rPr lang="fi-FI" dirty="0"/>
              <a:t> CME/CPD &amp; </a:t>
            </a:r>
            <a:r>
              <a:rPr lang="fi-FI" dirty="0" err="1"/>
              <a:t>Covid</a:t>
            </a:r>
            <a:r>
              <a:rPr lang="fi-FI" dirty="0"/>
              <a:t> </a:t>
            </a:r>
            <a:r>
              <a:rPr lang="fi-FI" dirty="0" err="1"/>
              <a:t>statement</a:t>
            </a:r>
            <a:r>
              <a:rPr lang="fi-FI" dirty="0"/>
              <a:t> and </a:t>
            </a:r>
            <a:r>
              <a:rPr lang="fi-FI" dirty="0" err="1"/>
              <a:t>possible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topics</a:t>
            </a:r>
            <a:endParaRPr lang="fi-FI" dirty="0"/>
          </a:p>
          <a:p>
            <a:r>
              <a:rPr lang="fi-FI" sz="2400" dirty="0"/>
              <a:t>(” </a:t>
            </a:r>
            <a:r>
              <a:rPr lang="fi-FI" sz="2400" dirty="0" err="1"/>
              <a:t>Working</a:t>
            </a:r>
            <a:r>
              <a:rPr lang="fi-FI" sz="2400" dirty="0"/>
              <a:t> </a:t>
            </a:r>
            <a:r>
              <a:rPr lang="fi-FI" sz="2400" dirty="0" err="1"/>
              <a:t>group</a:t>
            </a:r>
            <a:r>
              <a:rPr lang="fi-FI" sz="2400" dirty="0"/>
              <a:t> of</a:t>
            </a:r>
          </a:p>
          <a:p>
            <a:pPr marL="0" indent="0">
              <a:buNone/>
            </a:pP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working</a:t>
            </a:r>
            <a:r>
              <a:rPr lang="fi-FI" sz="2400" dirty="0"/>
              <a:t> </a:t>
            </a:r>
            <a:r>
              <a:rPr lang="fi-FI" sz="2400" dirty="0" err="1"/>
              <a:t>group</a:t>
            </a:r>
            <a:r>
              <a:rPr lang="fi-FI" sz="2400" dirty="0"/>
              <a:t>”: </a:t>
            </a:r>
            <a:r>
              <a:rPr lang="fi-FI" sz="2400" dirty="0" err="1"/>
              <a:t>Task</a:t>
            </a:r>
            <a:r>
              <a:rPr lang="fi-FI" sz="2400" dirty="0"/>
              <a:t> </a:t>
            </a:r>
            <a:r>
              <a:rPr lang="fi-FI" sz="2400" dirty="0" err="1"/>
              <a:t>Force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Ad</a:t>
            </a:r>
            <a:r>
              <a:rPr lang="fi-FI" sz="2400" dirty="0"/>
              <a:t> hoc </a:t>
            </a:r>
            <a:r>
              <a:rPr lang="fi-FI" sz="2400" dirty="0" err="1"/>
              <a:t>working</a:t>
            </a:r>
            <a:r>
              <a:rPr lang="fi-FI" sz="2400" dirty="0"/>
              <a:t> </a:t>
            </a:r>
            <a:r>
              <a:rPr lang="fi-FI" sz="2400" dirty="0" err="1"/>
              <a:t>group</a:t>
            </a:r>
            <a:r>
              <a:rPr lang="fi-FI" sz="2400" dirty="0"/>
              <a:t>??)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Next </a:t>
            </a:r>
            <a:r>
              <a:rPr lang="fi-FI" dirty="0" err="1"/>
              <a:t>meeting</a:t>
            </a:r>
            <a:r>
              <a:rPr lang="fi-FI" dirty="0"/>
              <a:t> : Limassol, </a:t>
            </a:r>
            <a:r>
              <a:rPr lang="fi-FI" dirty="0" err="1"/>
              <a:t>Cyprus</a:t>
            </a:r>
            <a:endParaRPr lang="fi-FI" dirty="0"/>
          </a:p>
          <a:p>
            <a:pPr marL="457200" lvl="1" indent="0">
              <a:buNone/>
            </a:pPr>
            <a:r>
              <a:rPr lang="fi-FI" sz="2800" dirty="0"/>
              <a:t>October 22, 2021</a:t>
            </a:r>
          </a:p>
          <a:p>
            <a:endParaRPr lang="fi-FI" dirty="0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06FB415C-5F1E-5C47-AE5E-E44138C660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39375" y="274637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Kuva" r:id="rId3" imgW="1003300" imgH="1003300" progId="Word.Picture.8">
                  <p:embed/>
                </p:oleObj>
              </mc:Choice>
              <mc:Fallback>
                <p:oleObj name="Kuva" r:id="rId3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9AD955EC-FBD5-F945-903E-6B6F741322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75" y="274637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639D6D29-3551-7046-A180-0C1256E813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400" y="2781300"/>
            <a:ext cx="54356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08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EA5CFA-EB2F-6249-85FC-D3821C75A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17" y="620619"/>
            <a:ext cx="10515600" cy="2808381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Kiitos! </a:t>
            </a:r>
            <a:br>
              <a:rPr lang="fi-FI" b="1" dirty="0"/>
            </a:br>
            <a:br>
              <a:rPr lang="fi-FI" b="1" dirty="0"/>
            </a:br>
            <a:r>
              <a:rPr lang="fi-FI" b="1" dirty="0" err="1"/>
              <a:t>Merci</a:t>
            </a:r>
            <a:r>
              <a:rPr lang="fi-FI" b="1" dirty="0"/>
              <a:t>! </a:t>
            </a:r>
            <a:br>
              <a:rPr lang="fi-FI" b="1" dirty="0"/>
            </a:br>
            <a:br>
              <a:rPr lang="fi-FI" b="1" dirty="0"/>
            </a:br>
            <a:r>
              <a:rPr lang="fi-FI" b="1" dirty="0" err="1"/>
              <a:t>Thank</a:t>
            </a:r>
            <a:r>
              <a:rPr lang="fi-FI" b="1" dirty="0"/>
              <a:t> </a:t>
            </a:r>
            <a:r>
              <a:rPr lang="fi-FI" b="1" dirty="0" err="1"/>
              <a:t>you</a:t>
            </a:r>
            <a:r>
              <a:rPr lang="fi-FI" b="1" dirty="0"/>
              <a:t>!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CBB5B9D-3563-264C-B01B-000848619E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645113"/>
              </p:ext>
            </p:extLst>
          </p:nvPr>
        </p:nvGraphicFramePr>
        <p:xfrm>
          <a:off x="4907771" y="31464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Kuva" r:id="rId3" imgW="1003300" imgH="1003300" progId="Word.Picture.8">
                  <p:embed/>
                </p:oleObj>
              </mc:Choice>
              <mc:Fallback>
                <p:oleObj name="Kuva" r:id="rId3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06FB415C-5F1E-5C47-AE5E-E44138C660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7771" y="31464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3BF5EB77-B361-7046-9331-E7902942D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53924" y="1514078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345137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EMS CME-CPD WG Report April 2021" id="{3AC58E5B-E437-CA41-B06C-D21A974B8696}" vid="{0BF35C1D-E86B-894D-98A9-D6E2C84CABA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3</TotalTime>
  <Words>444</Words>
  <Application>Microsoft Macintosh PowerPoint</Application>
  <PresentationFormat>Laajakuva</PresentationFormat>
  <Paragraphs>56</Paragraphs>
  <Slides>8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Office-teema</vt:lpstr>
      <vt:lpstr>Kuva</vt:lpstr>
      <vt:lpstr>   UEMS Working Group  CME / CPD</vt:lpstr>
      <vt:lpstr>Virtual meeting of the working group April 23, 2021: Report to UEMS Council</vt:lpstr>
      <vt:lpstr>Small questionnaire prior to the meeting – Impact of the Covid 19 on CME/CPD</vt:lpstr>
      <vt:lpstr> </vt:lpstr>
      <vt:lpstr>Goals of the statement  </vt:lpstr>
      <vt:lpstr>Goals of the statement</vt:lpstr>
      <vt:lpstr>Further work of the working group</vt:lpstr>
      <vt:lpstr>Kiitos!   Merci! 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UEMS Working Group  CME / CPD</dc:title>
  <dc:creator>Hannu Halila</dc:creator>
  <cp:lastModifiedBy>Hannu Halila</cp:lastModifiedBy>
  <cp:revision>2</cp:revision>
  <dcterms:created xsi:type="dcterms:W3CDTF">2021-04-24T10:26:54Z</dcterms:created>
  <dcterms:modified xsi:type="dcterms:W3CDTF">2021-05-04T08:06:56Z</dcterms:modified>
</cp:coreProperties>
</file>