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8" r:id="rId4"/>
    <p:sldId id="258" r:id="rId5"/>
    <p:sldId id="267" r:id="rId6"/>
    <p:sldId id="281" r:id="rId7"/>
    <p:sldId id="273" r:id="rId8"/>
    <p:sldId id="272" r:id="rId9"/>
    <p:sldId id="279" r:id="rId10"/>
    <p:sldId id="284" r:id="rId11"/>
    <p:sldId id="289" r:id="rId12"/>
    <p:sldId id="287" r:id="rId13"/>
    <p:sldId id="286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5" autoAdjust="0"/>
    <p:restoredTop sz="94660"/>
  </p:normalViewPr>
  <p:slideViewPr>
    <p:cSldViewPr>
      <p:cViewPr varScale="1">
        <p:scale>
          <a:sx n="70" d="100"/>
          <a:sy n="70" d="100"/>
        </p:scale>
        <p:origin x="691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arigi\Documents\UEMS\CESMA\CESMA%20treasurer\CESMA%20BANK%20ACCOUNT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Parigi\Documents\UEMS\CESMA\CESMA%20treasurer\CESMA%20BANK%20ACCOUN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Contacts\Desktop\CESMA%20BANK%20ACCOUN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Parigi\Documents\UEMS\CESMA\CESMA%20treasurer\CESMA%20BANK%20ACCOUN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Contacts\Desktop\CESMA%20BANK%20ACCOUN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trend!$B$1</c:f>
              <c:strCache>
                <c:ptCount val="1"/>
                <c:pt idx="0">
                  <c:v>sections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trend!$A$2:$A$8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trend!$B$2:$B$8</c:f>
              <c:numCache>
                <c:formatCode>_-* #,##0.00_-;\-* #,##0.00_-;_-* "-"??_-;_-@_-</c:formatCode>
                <c:ptCount val="7"/>
                <c:pt idx="0">
                  <c:v>7000</c:v>
                </c:pt>
                <c:pt idx="1">
                  <c:v>10600</c:v>
                </c:pt>
                <c:pt idx="2">
                  <c:v>9150</c:v>
                </c:pt>
                <c:pt idx="3">
                  <c:v>8850</c:v>
                </c:pt>
                <c:pt idx="4">
                  <c:v>6000</c:v>
                </c:pt>
                <c:pt idx="5">
                  <c:v>15180</c:v>
                </c:pt>
                <c:pt idx="6">
                  <c:v>13800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FA-4456-AB94-1084840162D6}"/>
            </c:ext>
          </c:extLst>
        </c:ser>
        <c:ser>
          <c:idx val="1"/>
          <c:order val="1"/>
          <c:tx>
            <c:strRef>
              <c:f>trend!$C$1</c:f>
              <c:strCache>
                <c:ptCount val="1"/>
                <c:pt idx="0">
                  <c:v>external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trend!$A$2:$A$8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trend!$C$2:$C$8</c:f>
              <c:numCache>
                <c:formatCode>_-* #,##0.00_-;\-* #,##0.00_-;_-* "-"??_-;_-@_-</c:formatCode>
                <c:ptCount val="7"/>
                <c:pt idx="0">
                  <c:v>2276</c:v>
                </c:pt>
                <c:pt idx="1">
                  <c:v>2837.16</c:v>
                </c:pt>
                <c:pt idx="2">
                  <c:v>1525</c:v>
                </c:pt>
                <c:pt idx="3">
                  <c:v>0</c:v>
                </c:pt>
                <c:pt idx="4">
                  <c:v>3600</c:v>
                </c:pt>
                <c:pt idx="5">
                  <c:v>280</c:v>
                </c:pt>
                <c:pt idx="6">
                  <c:v>2625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FA-4456-AB94-1084840162D6}"/>
            </c:ext>
          </c:extLst>
        </c:ser>
        <c:ser>
          <c:idx val="2"/>
          <c:order val="2"/>
          <c:tx>
            <c:strRef>
              <c:f>trend!$D$1</c:f>
              <c:strCache>
                <c:ptCount val="1"/>
                <c:pt idx="0">
                  <c:v>appraisals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trend!$A$2:$A$8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trend!$D$2:$D$8</c:f>
              <c:numCache>
                <c:formatCode>_-* #,##0.00_-;\-* #,##0.00_-;_-* "-"??_-;_-@_-</c:formatCode>
                <c:ptCount val="7"/>
                <c:pt idx="0">
                  <c:v>520.29999999999995</c:v>
                </c:pt>
                <c:pt idx="1">
                  <c:v>1794.25</c:v>
                </c:pt>
                <c:pt idx="2">
                  <c:v>836.44</c:v>
                </c:pt>
                <c:pt idx="3">
                  <c:v>430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FA-4456-AB94-1084840162D6}"/>
            </c:ext>
          </c:extLst>
        </c:ser>
        <c:ser>
          <c:idx val="3"/>
          <c:order val="3"/>
          <c:tx>
            <c:strRef>
              <c:f>trend!$E$1</c:f>
              <c:strCache>
                <c:ptCount val="1"/>
                <c:pt idx="0">
                  <c:v>meetings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trend!$A$2:$A$8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trend!$E$2:$E$8</c:f>
              <c:numCache>
                <c:formatCode>_-* #,##0.00_-;\-* #,##0.00_-;_-* "-"??_-;_-@_-</c:formatCode>
                <c:ptCount val="7"/>
                <c:pt idx="0">
                  <c:v>-7475.6900000000005</c:v>
                </c:pt>
                <c:pt idx="1">
                  <c:v>-6584.46</c:v>
                </c:pt>
                <c:pt idx="2">
                  <c:v>-7912.35</c:v>
                </c:pt>
                <c:pt idx="3">
                  <c:v>-1810.63</c:v>
                </c:pt>
                <c:pt idx="4">
                  <c:v>-1921.96</c:v>
                </c:pt>
                <c:pt idx="5">
                  <c:v>-11619.48</c:v>
                </c:pt>
                <c:pt idx="6">
                  <c:v>-6589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FA-4456-AB94-1084840162D6}"/>
            </c:ext>
          </c:extLst>
        </c:ser>
        <c:ser>
          <c:idx val="4"/>
          <c:order val="4"/>
          <c:tx>
            <c:strRef>
              <c:f>trend!$F$1</c:f>
              <c:strCache>
                <c:ptCount val="1"/>
                <c:pt idx="0">
                  <c:v>executives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trend!$A$2:$A$8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trend!$F$2:$F$8</c:f>
              <c:numCache>
                <c:formatCode>_-* #,##0.00_-;\-* #,##0.00_-;_-* "-"??_-;_-@_-</c:formatCode>
                <c:ptCount val="7"/>
                <c:pt idx="0">
                  <c:v>-2265.48</c:v>
                </c:pt>
                <c:pt idx="1">
                  <c:v>-7090.9599999999991</c:v>
                </c:pt>
                <c:pt idx="2">
                  <c:v>-9983.8199999999979</c:v>
                </c:pt>
                <c:pt idx="3">
                  <c:v>-3099.55</c:v>
                </c:pt>
                <c:pt idx="4">
                  <c:v>0</c:v>
                </c:pt>
                <c:pt idx="5">
                  <c:v>-3869.82</c:v>
                </c:pt>
                <c:pt idx="6">
                  <c:v>-3594.1400000000003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EFA-4456-AB94-1084840162D6}"/>
            </c:ext>
          </c:extLst>
        </c:ser>
        <c:ser>
          <c:idx val="5"/>
          <c:order val="5"/>
          <c:tx>
            <c:strRef>
              <c:f>trend!$G$1</c:f>
              <c:strCache>
                <c:ptCount val="1"/>
                <c:pt idx="0">
                  <c:v>administration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trend!$A$2:$A$8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trend!$G$2:$G$8</c:f>
              <c:numCache>
                <c:formatCode>_-* #,##0.00_-;\-* #,##0.00_-;_-* "-"??_-;_-@_-</c:formatCode>
                <c:ptCount val="7"/>
                <c:pt idx="0">
                  <c:v>-9.8000000000000007</c:v>
                </c:pt>
                <c:pt idx="1">
                  <c:v>-63.150000000000006</c:v>
                </c:pt>
                <c:pt idx="2">
                  <c:v>-443.72</c:v>
                </c:pt>
                <c:pt idx="3">
                  <c:v>-133.80000000000001</c:v>
                </c:pt>
                <c:pt idx="4">
                  <c:v>-138.15</c:v>
                </c:pt>
                <c:pt idx="5">
                  <c:v>-3709.87</c:v>
                </c:pt>
                <c:pt idx="6">
                  <c:v>-1729.62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EFA-4456-AB94-108484016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252959"/>
        <c:axId val="841249631"/>
      </c:lineChart>
      <c:catAx>
        <c:axId val="8412529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1249631"/>
        <c:crosses val="autoZero"/>
        <c:auto val="1"/>
        <c:lblAlgn val="ctr"/>
        <c:lblOffset val="100"/>
        <c:noMultiLvlLbl val="0"/>
      </c:catAx>
      <c:valAx>
        <c:axId val="841249631"/>
        <c:scaling>
          <c:orientation val="minMax"/>
          <c:max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-;\-* #,##0.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41252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balance!$A$2</c:f>
              <c:strCache>
                <c:ptCount val="1"/>
                <c:pt idx="0">
                  <c:v>income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7.0987654320987761E-2"/>
                  <c:y val="-4.9186262383991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3DE-4FD2-B343-F1EB7642EDA9}"/>
                </c:ext>
              </c:extLst>
            </c:dLbl>
            <c:dLbl>
              <c:idx val="6"/>
              <c:layout>
                <c:manualLayout>
                  <c:x val="-1.543209876543323E-3"/>
                  <c:y val="6.3652810143988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3DE-4FD2-B343-F1EB7642ED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balance!$B$1:$H$1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balance!$B$2:$H$2</c:f>
              <c:numCache>
                <c:formatCode>_-* #,##0.00_-;\-* #,##0.00_-;_-* "-"??_-;_-@_-</c:formatCode>
                <c:ptCount val="7"/>
                <c:pt idx="0">
                  <c:v>9796.2999999999993</c:v>
                </c:pt>
                <c:pt idx="1">
                  <c:v>15231.41</c:v>
                </c:pt>
                <c:pt idx="2">
                  <c:v>11511.44</c:v>
                </c:pt>
                <c:pt idx="3">
                  <c:v>9280</c:v>
                </c:pt>
                <c:pt idx="4">
                  <c:v>9600</c:v>
                </c:pt>
                <c:pt idx="5">
                  <c:v>15460</c:v>
                </c:pt>
                <c:pt idx="6">
                  <c:v>16425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DE-4FD2-B343-F1EB7642EDA9}"/>
            </c:ext>
          </c:extLst>
        </c:ser>
        <c:ser>
          <c:idx val="1"/>
          <c:order val="1"/>
          <c:tx>
            <c:strRef>
              <c:f>balance!$A$3</c:f>
              <c:strCache>
                <c:ptCount val="1"/>
                <c:pt idx="0">
                  <c:v>expenses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balance!$B$1:$H$1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balance!$B$3:$H$3</c:f>
              <c:numCache>
                <c:formatCode>_-* #,##0.00_-;\-* #,##0.00_-;_-* "-"??_-;_-@_-</c:formatCode>
                <c:ptCount val="7"/>
                <c:pt idx="0">
                  <c:v>-9750.9699999999993</c:v>
                </c:pt>
                <c:pt idx="1">
                  <c:v>-13738.569999999998</c:v>
                </c:pt>
                <c:pt idx="2">
                  <c:v>-18339.89</c:v>
                </c:pt>
                <c:pt idx="3">
                  <c:v>-5043.9800000000005</c:v>
                </c:pt>
                <c:pt idx="4">
                  <c:v>-2060.11</c:v>
                </c:pt>
                <c:pt idx="5">
                  <c:v>-19199.169999999998</c:v>
                </c:pt>
                <c:pt idx="6">
                  <c:v>-12219.86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DE-4FD2-B343-F1EB7642EDA9}"/>
            </c:ext>
          </c:extLst>
        </c:ser>
        <c:ser>
          <c:idx val="2"/>
          <c:order val="2"/>
          <c:tx>
            <c:strRef>
              <c:f>balance!$A$4</c:f>
              <c:strCache>
                <c:ptCount val="1"/>
                <c:pt idx="0">
                  <c:v>balance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balance!$B$1:$H$1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balance!$B$4:$H$4</c:f>
              <c:numCache>
                <c:formatCode>_-* #,##0.00_-;\-* #,##0.00_-;_-* "-"??_-;_-@_-</c:formatCode>
                <c:ptCount val="7"/>
                <c:pt idx="0">
                  <c:v>45.329999999999927</c:v>
                </c:pt>
                <c:pt idx="1">
                  <c:v>1492.840000000002</c:v>
                </c:pt>
                <c:pt idx="2">
                  <c:v>-6828.4499999999989</c:v>
                </c:pt>
                <c:pt idx="3">
                  <c:v>4236.0199999999995</c:v>
                </c:pt>
                <c:pt idx="4">
                  <c:v>7539.8899999999994</c:v>
                </c:pt>
                <c:pt idx="5">
                  <c:v>-3739.1699999999983</c:v>
                </c:pt>
                <c:pt idx="6">
                  <c:v>4205.1399999999994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DE-4FD2-B343-F1EB7642E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9537791"/>
        <c:axId val="1819538207"/>
      </c:lineChart>
      <c:catAx>
        <c:axId val="18195377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9538207"/>
        <c:crosses val="autoZero"/>
        <c:auto val="1"/>
        <c:lblAlgn val="ctr"/>
        <c:lblOffset val="100"/>
        <c:noMultiLvlLbl val="0"/>
      </c:catAx>
      <c:valAx>
        <c:axId val="1819538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-;\-* #,##0.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1953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A-42E1-B912-6FBF0EE6E7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3A-42E1-B912-6FBF0EE6E7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3A-42E1-B912-6FBF0EE6E7F3}"/>
              </c:ext>
            </c:extLst>
          </c:dPt>
          <c:dLbls>
            <c:dLbl>
              <c:idx val="0"/>
              <c:layout>
                <c:manualLayout>
                  <c:x val="0.13823539126283255"/>
                  <c:y val="-0.1007059105470718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3A-42E1-B912-6FBF0EE6E7F3}"/>
                </c:ext>
              </c:extLst>
            </c:dLbl>
            <c:dLbl>
              <c:idx val="1"/>
              <c:layout>
                <c:manualLayout>
                  <c:x val="-0.1461799539790874"/>
                  <c:y val="3.07712504449386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C3A-42E1-B912-6FBF0EE6E7F3}"/>
                </c:ext>
              </c:extLst>
            </c:dLbl>
            <c:dLbl>
              <c:idx val="2"/>
              <c:layout>
                <c:manualLayout>
                  <c:x val="0.29394882050142568"/>
                  <c:y val="1.39869320204266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C3A-42E1-B912-6FBF0EE6E7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'CESMA BANK ACCOUNT'!$D$3:$F$3</c:f>
              <c:strCache>
                <c:ptCount val="3"/>
                <c:pt idx="0">
                  <c:v>sections</c:v>
                </c:pt>
                <c:pt idx="1">
                  <c:v>external</c:v>
                </c:pt>
                <c:pt idx="2">
                  <c:v>appraisals</c:v>
                </c:pt>
              </c:strCache>
            </c:strRef>
          </c:cat>
          <c:val>
            <c:numRef>
              <c:f>'CESMA BANK ACCOUNT'!$D$473:$F$473</c:f>
              <c:numCache>
                <c:formatCode>0.00</c:formatCode>
                <c:ptCount val="3"/>
                <c:pt idx="0">
                  <c:v>13800</c:v>
                </c:pt>
                <c:pt idx="1">
                  <c:v>2625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3A-42E1-B912-6FBF0EE6E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9B-408D-825C-877AB6C7BF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9B-408D-825C-877AB6C7BF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9B-408D-825C-877AB6C7BF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9B-408D-825C-877AB6C7BF7A}"/>
              </c:ext>
            </c:extLst>
          </c:dPt>
          <c:dLbls>
            <c:dLbl>
              <c:idx val="2"/>
              <c:layout>
                <c:manualLayout>
                  <c:x val="-8.241555714993247E-2"/>
                  <c:y val="3.70370370370370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59B-408D-825C-877AB6C7BF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'CESMA BANK ACCOUNT'!$G$3:$J$3</c:f>
              <c:strCache>
                <c:ptCount val="4"/>
                <c:pt idx="0">
                  <c:v>meetings</c:v>
                </c:pt>
                <c:pt idx="1">
                  <c:v>executives</c:v>
                </c:pt>
                <c:pt idx="2">
                  <c:v>bank</c:v>
                </c:pt>
                <c:pt idx="3">
                  <c:v>UEMS </c:v>
                </c:pt>
              </c:strCache>
            </c:strRef>
          </c:cat>
          <c:val>
            <c:numRef>
              <c:f>'CESMA BANK ACCOUNT'!$G$473:$J$473</c:f>
              <c:numCache>
                <c:formatCode>_-* #,##0.00_-;\-* #,##0.00_-;_-* "-"??_-;_-@_-</c:formatCode>
                <c:ptCount val="4"/>
                <c:pt idx="0">
                  <c:v>-6589</c:v>
                </c:pt>
                <c:pt idx="1">
                  <c:v>-3594.1400000000003</c:v>
                </c:pt>
                <c:pt idx="2">
                  <c:v>-307.10000000000002</c:v>
                </c:pt>
                <c:pt idx="3">
                  <c:v>-1729.62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9B-408D-825C-877AB6C7B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7D01-3C56-4656-9F0F-1983D7A1909E}" type="datetimeFigureOut">
              <a:rPr lang="it-IT" smtClean="0"/>
              <a:pPr/>
              <a:t>08/12/2023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6143-847C-409F-836F-FCF1B0DAD7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7D01-3C56-4656-9F0F-1983D7A1909E}" type="datetimeFigureOut">
              <a:rPr lang="it-IT" smtClean="0"/>
              <a:pPr/>
              <a:t>08/12/2023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6143-847C-409F-836F-FCF1B0DAD7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7D01-3C56-4656-9F0F-1983D7A1909E}" type="datetimeFigureOut">
              <a:rPr lang="it-IT" smtClean="0"/>
              <a:pPr/>
              <a:t>08/12/2023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6143-847C-409F-836F-FCF1B0DAD7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7D01-3C56-4656-9F0F-1983D7A1909E}" type="datetimeFigureOut">
              <a:rPr lang="it-IT" smtClean="0"/>
              <a:pPr/>
              <a:t>08/12/2023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6143-847C-409F-836F-FCF1B0DAD7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7D01-3C56-4656-9F0F-1983D7A1909E}" type="datetimeFigureOut">
              <a:rPr lang="it-IT" smtClean="0"/>
              <a:pPr/>
              <a:t>08/12/2023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6143-847C-409F-836F-FCF1B0DAD7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7D01-3C56-4656-9F0F-1983D7A1909E}" type="datetimeFigureOut">
              <a:rPr lang="it-IT" smtClean="0"/>
              <a:pPr/>
              <a:t>08/12/2023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6143-847C-409F-836F-FCF1B0DAD7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7D01-3C56-4656-9F0F-1983D7A1909E}" type="datetimeFigureOut">
              <a:rPr lang="it-IT" smtClean="0"/>
              <a:pPr/>
              <a:t>08/12/2023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6143-847C-409F-836F-FCF1B0DAD7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7D01-3C56-4656-9F0F-1983D7A1909E}" type="datetimeFigureOut">
              <a:rPr lang="it-IT" smtClean="0"/>
              <a:pPr/>
              <a:t>08/12/2023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6143-847C-409F-836F-FCF1B0DAD7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7D01-3C56-4656-9F0F-1983D7A1909E}" type="datetimeFigureOut">
              <a:rPr lang="it-IT" smtClean="0"/>
              <a:pPr/>
              <a:t>08/12/2023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6143-847C-409F-836F-FCF1B0DAD7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7D01-3C56-4656-9F0F-1983D7A1909E}" type="datetimeFigureOut">
              <a:rPr lang="it-IT" smtClean="0"/>
              <a:pPr/>
              <a:t>08/12/2023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6143-847C-409F-836F-FCF1B0DAD7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7D01-3C56-4656-9F0F-1983D7A1909E}" type="datetimeFigureOut">
              <a:rPr lang="it-IT" smtClean="0"/>
              <a:pPr/>
              <a:t>08/12/2023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926143-847C-409F-836F-FCF1B0DAD7A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AC7D01-3C56-4656-9F0F-1983D7A1909E}" type="datetimeFigureOut">
              <a:rPr lang="it-IT" smtClean="0"/>
              <a:pPr/>
              <a:t>08/12/2023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926143-847C-409F-836F-FCF1B0DAD7A8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 err="1"/>
              <a:t>Treasurer’s</a:t>
            </a:r>
            <a:r>
              <a:rPr lang="it-IT" dirty="0"/>
              <a:t> report</a:t>
            </a:r>
            <a:br>
              <a:rPr lang="it-IT" dirty="0"/>
            </a:br>
            <a:r>
              <a:rPr lang="it-IT" sz="3600" dirty="0" smtClean="0"/>
              <a:t> </a:t>
            </a:r>
            <a:r>
              <a:rPr lang="it-IT" sz="3600" dirty="0" err="1" smtClean="0"/>
              <a:t>Brussels</a:t>
            </a:r>
            <a:r>
              <a:rPr lang="it-IT" sz="3600" dirty="0" smtClean="0"/>
              <a:t>, 9 </a:t>
            </a:r>
            <a:r>
              <a:rPr lang="it-IT" sz="3600" dirty="0" err="1" smtClean="0"/>
              <a:t>December</a:t>
            </a:r>
            <a:r>
              <a:rPr lang="it-IT" sz="3600" dirty="0" smtClean="0"/>
              <a:t> 2023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7854696" cy="1752600"/>
          </a:xfrm>
        </p:spPr>
        <p:txBody>
          <a:bodyPr/>
          <a:lstStyle/>
          <a:p>
            <a:pPr algn="ctr"/>
            <a:r>
              <a:rPr lang="it-IT" dirty="0"/>
              <a:t>Gian Battista Parigi</a:t>
            </a:r>
          </a:p>
          <a:p>
            <a:pPr algn="ctr"/>
            <a:r>
              <a:rPr lang="it-IT" dirty="0"/>
              <a:t>UEMS-CESMA</a:t>
            </a:r>
          </a:p>
          <a:p>
            <a:pPr algn="ctr"/>
            <a:r>
              <a:rPr lang="it-IT" dirty="0" err="1"/>
              <a:t>Council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Specialist</a:t>
            </a:r>
            <a:r>
              <a:rPr lang="it-IT" dirty="0"/>
              <a:t> </a:t>
            </a:r>
            <a:r>
              <a:rPr lang="it-IT" dirty="0" err="1"/>
              <a:t>Medical</a:t>
            </a:r>
            <a:r>
              <a:rPr lang="it-IT" dirty="0"/>
              <a:t> </a:t>
            </a:r>
            <a:r>
              <a:rPr lang="it-IT" dirty="0" err="1"/>
              <a:t>Assessment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79296" cy="106872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General balance</a:t>
            </a:r>
            <a:br>
              <a:rPr lang="it-IT" dirty="0" smtClean="0"/>
            </a:br>
            <a:r>
              <a:rPr lang="it-IT" dirty="0" smtClean="0"/>
              <a:t>            </a:t>
            </a:r>
            <a:r>
              <a:rPr lang="it-IT" sz="2700" dirty="0" smtClean="0"/>
              <a:t>2017       2018       2019      2020      2021     2022    2023</a:t>
            </a:r>
            <a:endParaRPr lang="it-IT" sz="2700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35308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6459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30" y="1196752"/>
            <a:ext cx="8154107" cy="45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4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New </a:t>
            </a:r>
            <a:r>
              <a:rPr lang="it-IT" dirty="0" err="1" smtClean="0"/>
              <a:t>exams</a:t>
            </a:r>
            <a:r>
              <a:rPr lang="it-IT" dirty="0" smtClean="0"/>
              <a:t> </a:t>
            </a:r>
            <a:r>
              <a:rPr lang="it-IT" dirty="0" err="1" smtClean="0"/>
              <a:t>collection</a:t>
            </a:r>
            <a:r>
              <a:rPr lang="it-IT" dirty="0" smtClean="0"/>
              <a:t> </a:t>
            </a:r>
            <a:r>
              <a:rPr lang="it-IT" dirty="0" err="1" smtClean="0"/>
              <a:t>fees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791320"/>
            <a:ext cx="7267943" cy="502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72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Payment</a:t>
            </a:r>
            <a:r>
              <a:rPr lang="it-IT" dirty="0" smtClean="0"/>
              <a:t> </a:t>
            </a:r>
            <a:r>
              <a:rPr lang="it-IT" dirty="0" err="1" smtClean="0"/>
              <a:t>platform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158" y="2060848"/>
            <a:ext cx="858568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0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Account </a:t>
            </a:r>
            <a:r>
              <a:rPr lang="it-IT" dirty="0" smtClean="0"/>
              <a:t>8° </a:t>
            </a:r>
            <a:r>
              <a:rPr lang="it-IT" dirty="0" err="1" smtClean="0"/>
              <a:t>December</a:t>
            </a:r>
            <a:r>
              <a:rPr lang="it-IT" dirty="0" smtClean="0"/>
              <a:t> 2023</a:t>
            </a:r>
            <a:br>
              <a:rPr lang="it-IT" dirty="0" smtClean="0"/>
            </a:br>
            <a:r>
              <a:rPr lang="it-IT" sz="1800" dirty="0" smtClean="0"/>
              <a:t>(</a:t>
            </a:r>
            <a:r>
              <a:rPr lang="it-IT" sz="1800" dirty="0" err="1" smtClean="0"/>
              <a:t>before</a:t>
            </a:r>
            <a:r>
              <a:rPr lang="it-IT" sz="1800" dirty="0" smtClean="0"/>
              <a:t> the </a:t>
            </a:r>
            <a:r>
              <a:rPr lang="it-IT" sz="1800" dirty="0" err="1" smtClean="0"/>
              <a:t>dinner</a:t>
            </a:r>
            <a:r>
              <a:rPr lang="it-IT" sz="1800" dirty="0" smtClean="0"/>
              <a:t>…)</a:t>
            </a:r>
            <a:endParaRPr lang="it-IT" sz="18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492896"/>
            <a:ext cx="834122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General </a:t>
            </a:r>
            <a:r>
              <a:rPr lang="it-IT" dirty="0" err="1" smtClean="0"/>
              <a:t>fee</a:t>
            </a:r>
            <a:r>
              <a:rPr lang="it-IT" dirty="0" smtClean="0"/>
              <a:t> </a:t>
            </a:r>
            <a:r>
              <a:rPr lang="it-IT" dirty="0" err="1" smtClean="0"/>
              <a:t>payment</a:t>
            </a:r>
            <a:r>
              <a:rPr lang="it-IT" dirty="0" smtClean="0"/>
              <a:t> status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43 </a:t>
            </a:r>
            <a:r>
              <a:rPr lang="it-IT" dirty="0" err="1" smtClean="0"/>
              <a:t>Sections</a:t>
            </a:r>
            <a:r>
              <a:rPr lang="it-IT" dirty="0" smtClean="0"/>
              <a:t> and </a:t>
            </a:r>
            <a:r>
              <a:rPr lang="it-IT" dirty="0" err="1" smtClean="0"/>
              <a:t>Boards</a:t>
            </a:r>
            <a:r>
              <a:rPr lang="it-IT" dirty="0" smtClean="0"/>
              <a:t> </a:t>
            </a:r>
            <a:r>
              <a:rPr lang="it-IT" dirty="0" err="1" smtClean="0"/>
              <a:t>paid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least</a:t>
            </a:r>
            <a:r>
              <a:rPr lang="it-IT" dirty="0" smtClean="0"/>
              <a:t> </a:t>
            </a:r>
            <a:r>
              <a:rPr lang="it-IT" dirty="0" err="1" smtClean="0"/>
              <a:t>twice</a:t>
            </a:r>
            <a:r>
              <a:rPr lang="it-IT" dirty="0" smtClean="0"/>
              <a:t> from 2015 to 2023</a:t>
            </a:r>
          </a:p>
          <a:p>
            <a:r>
              <a:rPr lang="en-GB" dirty="0" smtClean="0"/>
              <a:t>14 Sections and Boards paid &gt; 8 years: Child </a:t>
            </a:r>
            <a:r>
              <a:rPr lang="en-GB" dirty="0"/>
              <a:t>&amp; Adolescent Psychiatry, Dermatology and Venereology, Endocrinology, Gastroenterology &amp; </a:t>
            </a:r>
            <a:r>
              <a:rPr lang="en-GB" dirty="0" err="1"/>
              <a:t>Hepatology</a:t>
            </a:r>
            <a:r>
              <a:rPr lang="en-GB" dirty="0"/>
              <a:t>, Hand Surgery, Neurology, Orthopaedics, Physical and Rehabilitation Medicine, Plastic Surgery, Radiology, Surgery, Vascular Surgery </a:t>
            </a:r>
            <a:endParaRPr lang="it-IT" dirty="0" smtClean="0"/>
          </a:p>
          <a:p>
            <a:r>
              <a:rPr lang="it-IT" dirty="0" smtClean="0"/>
              <a:t>24 </a:t>
            </a:r>
            <a:r>
              <a:rPr lang="it-IT" dirty="0" err="1" smtClean="0"/>
              <a:t>agreed</a:t>
            </a:r>
            <a:r>
              <a:rPr lang="it-IT" dirty="0" smtClean="0"/>
              <a:t> on </a:t>
            </a:r>
            <a:r>
              <a:rPr lang="it-IT" dirty="0" err="1" smtClean="0"/>
              <a:t>automatic</a:t>
            </a:r>
            <a:r>
              <a:rPr lang="it-IT" dirty="0" smtClean="0"/>
              <a:t> </a:t>
            </a:r>
            <a:r>
              <a:rPr lang="it-IT" dirty="0" err="1" smtClean="0"/>
              <a:t>payment</a:t>
            </a:r>
            <a:r>
              <a:rPr lang="it-IT" dirty="0" smtClean="0"/>
              <a:t>  (55,8%)</a:t>
            </a:r>
          </a:p>
          <a:p>
            <a:r>
              <a:rPr lang="it-IT" dirty="0" smtClean="0"/>
              <a:t>32 </a:t>
            </a:r>
            <a:r>
              <a:rPr lang="it-IT" dirty="0" err="1" smtClean="0"/>
              <a:t>paid</a:t>
            </a:r>
            <a:r>
              <a:rPr lang="it-IT" dirty="0" smtClean="0"/>
              <a:t> 2023 </a:t>
            </a:r>
            <a:r>
              <a:rPr lang="it-IT" dirty="0" err="1" smtClean="0"/>
              <a:t>fees</a:t>
            </a:r>
            <a:r>
              <a:rPr lang="it-IT" dirty="0" smtClean="0"/>
              <a:t> (74,4%)</a:t>
            </a:r>
          </a:p>
          <a:p>
            <a:r>
              <a:rPr lang="it-IT" dirty="0" smtClean="0"/>
              <a:t>17 Societies  - 8 </a:t>
            </a:r>
            <a:r>
              <a:rPr lang="it-IT" dirty="0" err="1" smtClean="0"/>
              <a:t>paid</a:t>
            </a:r>
            <a:r>
              <a:rPr lang="it-IT" dirty="0" smtClean="0"/>
              <a:t> (47%)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420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/>
              <a:t>Membership payments</a:t>
            </a:r>
          </a:p>
        </p:txBody>
      </p:sp>
      <p:graphicFrame>
        <p:nvGraphicFramePr>
          <p:cNvPr id="12" name="Segnaposto contenuto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59680136"/>
              </p:ext>
            </p:extLst>
          </p:nvPr>
        </p:nvGraphicFramePr>
        <p:xfrm>
          <a:off x="457199" y="1906214"/>
          <a:ext cx="4038602" cy="4475112"/>
        </p:xfrm>
        <a:graphic>
          <a:graphicData uri="http://schemas.openxmlformats.org/drawingml/2006/table">
            <a:tbl>
              <a:tblPr/>
              <a:tblGrid>
                <a:gridCol w="2082972">
                  <a:extLst>
                    <a:ext uri="{9D8B030D-6E8A-4147-A177-3AD203B41FA5}">
                      <a16:colId xmlns:a16="http://schemas.microsoft.com/office/drawing/2014/main" val="2747883241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3863223136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348343565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3133473407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3443122677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2564077090"/>
                    </a:ext>
                  </a:extLst>
                </a:gridCol>
              </a:tblGrid>
              <a:tr h="5729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&amp; BOARD 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923273"/>
                  </a:ext>
                </a:extLst>
              </a:tr>
              <a:tr h="5345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Allergology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Clin.Immun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791304"/>
                  </a:ext>
                </a:extLst>
              </a:tr>
              <a:tr h="37417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Angiology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Vascular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688768"/>
                  </a:ext>
                </a:extLst>
              </a:tr>
              <a:tr h="37417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Cardiology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285845"/>
                  </a:ext>
                </a:extLst>
              </a:tr>
              <a:tr h="37417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 &amp; 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Adol</a:t>
                      </a:r>
                      <a:r>
                        <a:rPr lang="it-IT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Psychiatry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524840"/>
                  </a:ext>
                </a:extLst>
              </a:tr>
              <a:tr h="37417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Dermatology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Venereol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430186"/>
                  </a:ext>
                </a:extLst>
              </a:tr>
              <a:tr h="37417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Emergency Medicine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216978"/>
                  </a:ext>
                </a:extLst>
              </a:tr>
              <a:tr h="37417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Endocrinology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778653"/>
                  </a:ext>
                </a:extLst>
              </a:tr>
              <a:tr h="37417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Gastroent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&amp;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Hepatology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039211"/>
                  </a:ext>
                </a:extLst>
              </a:tr>
              <a:tr h="37417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Geriatrics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433086"/>
                  </a:ext>
                </a:extLst>
              </a:tr>
              <a:tr h="37417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Gyn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Obstetrics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344571"/>
                  </a:ext>
                </a:extLst>
              </a:tr>
            </a:tbl>
          </a:graphicData>
        </a:graphic>
      </p:graphicFrame>
      <p:graphicFrame>
        <p:nvGraphicFramePr>
          <p:cNvPr id="14" name="Segnaposto contenuto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83428959"/>
              </p:ext>
            </p:extLst>
          </p:nvPr>
        </p:nvGraphicFramePr>
        <p:xfrm>
          <a:off x="4648200" y="1906210"/>
          <a:ext cx="4038601" cy="4475119"/>
        </p:xfrm>
        <a:graphic>
          <a:graphicData uri="http://schemas.openxmlformats.org/drawingml/2006/table">
            <a:tbl>
              <a:tblPr/>
              <a:tblGrid>
                <a:gridCol w="2082971">
                  <a:extLst>
                    <a:ext uri="{9D8B030D-6E8A-4147-A177-3AD203B41FA5}">
                      <a16:colId xmlns:a16="http://schemas.microsoft.com/office/drawing/2014/main" val="1526936707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1479037197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2581424520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1199616574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3931765995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3378277441"/>
                    </a:ext>
                  </a:extLst>
                </a:gridCol>
              </a:tblGrid>
              <a:tr h="40682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Surgery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22633"/>
                  </a:ext>
                </a:extLst>
              </a:tr>
              <a:tr h="40682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Infectious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Diseases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06861"/>
                  </a:ext>
                </a:extLst>
              </a:tr>
              <a:tr h="40682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Intensive Care Medicine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464571"/>
                  </a:ext>
                </a:extLst>
              </a:tr>
              <a:tr h="40682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Medicine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389168"/>
                  </a:ext>
                </a:extLst>
              </a:tr>
              <a:tr h="40682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Biopathology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889774"/>
                  </a:ext>
                </a:extLst>
              </a:tr>
              <a:tr h="40682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Genetics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005287"/>
                  </a:ext>
                </a:extLst>
              </a:tr>
              <a:tr h="40682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Microbiology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627576"/>
                  </a:ext>
                </a:extLst>
              </a:tr>
              <a:tr h="40682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Oncology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832424"/>
                  </a:ext>
                </a:extLst>
              </a:tr>
              <a:tr h="40682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Nephrology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538690"/>
                  </a:ext>
                </a:extLst>
              </a:tr>
              <a:tr h="40682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Neurology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19771"/>
                  </a:ext>
                </a:extLst>
              </a:tr>
              <a:tr h="40682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Neuroradiology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20457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it-IT" dirty="0"/>
              <a:t>Membership payments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7363871"/>
              </p:ext>
            </p:extLst>
          </p:nvPr>
        </p:nvGraphicFramePr>
        <p:xfrm>
          <a:off x="4648199" y="1844820"/>
          <a:ext cx="4038602" cy="4752530"/>
        </p:xfrm>
        <a:graphic>
          <a:graphicData uri="http://schemas.openxmlformats.org/drawingml/2006/table">
            <a:tbl>
              <a:tblPr/>
              <a:tblGrid>
                <a:gridCol w="2082972">
                  <a:extLst>
                    <a:ext uri="{9D8B030D-6E8A-4147-A177-3AD203B41FA5}">
                      <a16:colId xmlns:a16="http://schemas.microsoft.com/office/drawing/2014/main" val="4083734113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3374291039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927675013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581859528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159794788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534815726"/>
                    </a:ext>
                  </a:extLst>
                </a:gridCol>
              </a:tblGrid>
              <a:tr h="4752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Plastic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Surgery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664583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Psychiatry 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866991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Radiology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20326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Rare Diseases MJC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45269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Rheumatology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86974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Thoracic Surgery 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556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Surgery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34854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Surgery-Div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Gen.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Surg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130403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Urology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64325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Vascular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Surgery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707759"/>
                  </a:ext>
                </a:extLst>
              </a:tr>
            </a:tbl>
          </a:graphicData>
        </a:graphic>
      </p:graphicFrame>
      <p:graphicFrame>
        <p:nvGraphicFramePr>
          <p:cNvPr id="6" name="Segnaposto contenut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7860001"/>
              </p:ext>
            </p:extLst>
          </p:nvPr>
        </p:nvGraphicFramePr>
        <p:xfrm>
          <a:off x="457200" y="1844822"/>
          <a:ext cx="4038601" cy="4856082"/>
        </p:xfrm>
        <a:graphic>
          <a:graphicData uri="http://schemas.openxmlformats.org/drawingml/2006/table">
            <a:tbl>
              <a:tblPr/>
              <a:tblGrid>
                <a:gridCol w="2082971">
                  <a:extLst>
                    <a:ext uri="{9D8B030D-6E8A-4147-A177-3AD203B41FA5}">
                      <a16:colId xmlns:a16="http://schemas.microsoft.com/office/drawing/2014/main" val="206546990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3561373295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88055388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346697249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875978847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2159003259"/>
                    </a:ext>
                  </a:extLst>
                </a:gridCol>
              </a:tblGrid>
              <a:tr h="37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Neurosurgery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901749"/>
                  </a:ext>
                </a:extLst>
              </a:tr>
              <a:tr h="37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Nuclear Medicine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760695"/>
                  </a:ext>
                </a:extLst>
              </a:tr>
              <a:tr h="37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Occupational medicine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743"/>
                  </a:ext>
                </a:extLst>
              </a:tr>
              <a:tr h="37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Ophthalmology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471443"/>
                  </a:ext>
                </a:extLst>
              </a:tr>
              <a:tr h="37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ORL-HNS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636446"/>
                  </a:ext>
                </a:extLst>
              </a:tr>
              <a:tr h="37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Oro-Max-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Facial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Surgery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276943"/>
                  </a:ext>
                </a:extLst>
              </a:tr>
              <a:tr h="37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Orthopaedics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502702"/>
                  </a:ext>
                </a:extLst>
              </a:tr>
              <a:tr h="37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Paediatric Surgery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59963"/>
                  </a:ext>
                </a:extLst>
              </a:tr>
              <a:tr h="37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Paediatric Urology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236629"/>
                  </a:ext>
                </a:extLst>
              </a:tr>
              <a:tr h="3768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Paediatrics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047082"/>
                  </a:ext>
                </a:extLst>
              </a:tr>
              <a:tr h="48036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Pathology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953773"/>
                  </a:ext>
                </a:extLst>
              </a:tr>
              <a:tr h="60760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Rehab.Med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828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it-IT" sz="4400" dirty="0" err="1"/>
              <a:t>Membership</a:t>
            </a:r>
            <a:r>
              <a:rPr lang="it-IT" sz="4400" dirty="0"/>
              <a:t> </a:t>
            </a:r>
            <a:r>
              <a:rPr lang="it-IT" sz="4400" dirty="0" err="1" smtClean="0"/>
              <a:t>payments</a:t>
            </a:r>
            <a:r>
              <a:rPr lang="it-IT" sz="4400" dirty="0" smtClean="0"/>
              <a:t/>
            </a:r>
            <a:br>
              <a:rPr lang="it-IT" sz="4400" dirty="0" smtClean="0"/>
            </a:br>
            <a:r>
              <a:rPr lang="it-IT" sz="4000" dirty="0" err="1" smtClean="0"/>
              <a:t>European</a:t>
            </a:r>
            <a:r>
              <a:rPr lang="it-IT" sz="4000" dirty="0" smtClean="0"/>
              <a:t>/National </a:t>
            </a:r>
            <a:r>
              <a:rPr lang="it-IT" sz="4000" dirty="0" err="1" smtClean="0"/>
              <a:t>Scientific</a:t>
            </a:r>
            <a:r>
              <a:rPr lang="it-IT" sz="4000" dirty="0" smtClean="0"/>
              <a:t> Societies </a:t>
            </a:r>
            <a:endParaRPr lang="it-IT" sz="4400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4491086"/>
              </p:ext>
            </p:extLst>
          </p:nvPr>
        </p:nvGraphicFramePr>
        <p:xfrm>
          <a:off x="457200" y="1772819"/>
          <a:ext cx="4038601" cy="4896540"/>
        </p:xfrm>
        <a:graphic>
          <a:graphicData uri="http://schemas.openxmlformats.org/drawingml/2006/table">
            <a:tbl>
              <a:tblPr/>
              <a:tblGrid>
                <a:gridCol w="2082971">
                  <a:extLst>
                    <a:ext uri="{9D8B030D-6E8A-4147-A177-3AD203B41FA5}">
                      <a16:colId xmlns:a16="http://schemas.microsoft.com/office/drawing/2014/main" val="838916921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2351388229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4257124770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1692173716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527082310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2516125187"/>
                    </a:ext>
                  </a:extLst>
                </a:gridCol>
              </a:tblGrid>
              <a:tr h="5440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EUROPEAN SCIENTIFIC SOCIETIES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646063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Anesthesia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Intensive Care ESAIC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285332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Ass.Espanola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Genetica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789368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Cardiology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(ESC)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749450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Emergency Medicine (EUSEM)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682886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Alliance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Ass.Rheumatology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701096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Respiratory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Society   ERS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991942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Neurosurgical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 EANS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519413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EuroSpine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Society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609571"/>
                  </a:ext>
                </a:extLst>
              </a:tr>
            </a:tbl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2553447"/>
              </p:ext>
            </p:extLst>
          </p:nvPr>
        </p:nvGraphicFramePr>
        <p:xfrm>
          <a:off x="4648199" y="1772816"/>
          <a:ext cx="4038602" cy="4896546"/>
        </p:xfrm>
        <a:graphic>
          <a:graphicData uri="http://schemas.openxmlformats.org/drawingml/2006/table">
            <a:tbl>
              <a:tblPr/>
              <a:tblGrid>
                <a:gridCol w="2082972">
                  <a:extLst>
                    <a:ext uri="{9D8B030D-6E8A-4147-A177-3AD203B41FA5}">
                      <a16:colId xmlns:a16="http://schemas.microsoft.com/office/drawing/2014/main" val="1984352984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1651924185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3790254872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1718098064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2760676545"/>
                    </a:ext>
                  </a:extLst>
                </a:gridCol>
                <a:gridCol w="391126">
                  <a:extLst>
                    <a:ext uri="{9D8B030D-6E8A-4147-A177-3AD203B41FA5}">
                      <a16:colId xmlns:a16="http://schemas.microsoft.com/office/drawing/2014/main" val="3522857073"/>
                    </a:ext>
                  </a:extLst>
                </a:gridCol>
              </a:tblGrid>
              <a:tr h="51870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Gynaecological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Oncology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ESGO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228458"/>
                  </a:ext>
                </a:extLst>
              </a:tr>
              <a:tr h="59477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Reproduction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Embryology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580994"/>
                  </a:ext>
                </a:extLst>
              </a:tr>
              <a:tr h="51870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Intensive Care Medicine (ESICM)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628790"/>
                  </a:ext>
                </a:extLst>
              </a:tr>
              <a:tr h="51870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Neurology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Associations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288607"/>
                  </a:ext>
                </a:extLst>
              </a:tr>
              <a:tr h="51870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Dutch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Chest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Medicine NVALT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729622"/>
                  </a:ext>
                </a:extLst>
              </a:tr>
              <a:tr h="59477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Paediatric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Neonatal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Intensive Care ESPNIC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285703"/>
                  </a:ext>
                </a:extLst>
              </a:tr>
              <a:tr h="59477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Anaesthesia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Therapy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ESRA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80896"/>
                  </a:ext>
                </a:extLst>
              </a:tr>
              <a:tr h="51870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TIBBI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Onkology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Dernegi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IKT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383720"/>
                  </a:ext>
                </a:extLst>
              </a:tr>
              <a:tr h="51870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Vascular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29" marR="2729" marT="27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255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5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Breakdown </a:t>
            </a:r>
            <a:r>
              <a:rPr lang="it-IT" dirty="0" err="1"/>
              <a:t>income</a:t>
            </a:r>
            <a:r>
              <a:rPr lang="it-IT" dirty="0"/>
              <a:t> = </a:t>
            </a:r>
            <a:r>
              <a:rPr lang="it-IT" dirty="0" smtClean="0"/>
              <a:t>+</a:t>
            </a:r>
            <a:r>
              <a:rPr lang="it-IT" dirty="0" smtClean="0"/>
              <a:t>16.425,00</a:t>
            </a:r>
            <a:endParaRPr lang="it-IT" dirty="0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48D3C5FE-11DC-4059-99DD-4C3E295E18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18727"/>
              </p:ext>
            </p:extLst>
          </p:nvPr>
        </p:nvGraphicFramePr>
        <p:xfrm>
          <a:off x="1547664" y="2015658"/>
          <a:ext cx="7715200" cy="461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5EEFC47E-8292-43B6-BA72-51D53B0122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147600"/>
              </p:ext>
            </p:extLst>
          </p:nvPr>
        </p:nvGraphicFramePr>
        <p:xfrm>
          <a:off x="899592" y="2057400"/>
          <a:ext cx="7128792" cy="461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6FF4B18-2FD0-E685-7333-9CE592453C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196984"/>
              </p:ext>
            </p:extLst>
          </p:nvPr>
        </p:nvGraphicFramePr>
        <p:xfrm>
          <a:off x="899592" y="2057400"/>
          <a:ext cx="7128792" cy="441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062776"/>
              </p:ext>
            </p:extLst>
          </p:nvPr>
        </p:nvGraphicFramePr>
        <p:xfrm>
          <a:off x="-108520" y="2230182"/>
          <a:ext cx="7992888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265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Breakdown </a:t>
            </a:r>
            <a:r>
              <a:rPr lang="it-IT" dirty="0" err="1"/>
              <a:t>Expenses</a:t>
            </a:r>
            <a:r>
              <a:rPr lang="it-IT" dirty="0"/>
              <a:t> = </a:t>
            </a:r>
            <a:r>
              <a:rPr lang="it-IT" dirty="0" smtClean="0"/>
              <a:t>-12.219,86</a:t>
            </a:r>
            <a:endParaRPr lang="it-IT" dirty="0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77E5473C-87ED-4A16-9238-E282C25FA2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587768"/>
              </p:ext>
            </p:extLst>
          </p:nvPr>
        </p:nvGraphicFramePr>
        <p:xfrm>
          <a:off x="827584" y="2057400"/>
          <a:ext cx="7344816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D7521142-1D72-64AE-C719-01A1C705A7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62779"/>
              </p:ext>
            </p:extLst>
          </p:nvPr>
        </p:nvGraphicFramePr>
        <p:xfrm>
          <a:off x="683568" y="2057400"/>
          <a:ext cx="7200800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391323"/>
              </p:ext>
            </p:extLst>
          </p:nvPr>
        </p:nvGraphicFramePr>
        <p:xfrm>
          <a:off x="539552" y="2057400"/>
          <a:ext cx="7920880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00945"/>
              </p:ext>
            </p:extLst>
          </p:nvPr>
        </p:nvGraphicFramePr>
        <p:xfrm>
          <a:off x="899592" y="1988840"/>
          <a:ext cx="7056784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143587"/>
              </p:ext>
            </p:extLst>
          </p:nvPr>
        </p:nvGraphicFramePr>
        <p:xfrm>
          <a:off x="1115616" y="2057400"/>
          <a:ext cx="7704856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59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9D7A90-0BE8-4C17-B6D9-A1E67298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Budget trend </a:t>
            </a:r>
            <a:r>
              <a:rPr lang="it-IT" dirty="0" smtClean="0"/>
              <a:t>2017-2022</a:t>
            </a:r>
            <a:br>
              <a:rPr lang="it-IT" dirty="0" smtClean="0"/>
            </a:br>
            <a:r>
              <a:rPr lang="it-IT" sz="1600" dirty="0"/>
              <a:t>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     </a:t>
            </a:r>
            <a:r>
              <a:rPr lang="it-IT" sz="2700" dirty="0" smtClean="0"/>
              <a:t>2017      2018       2019      2020      2021      2022     2023</a:t>
            </a:r>
            <a:endParaRPr lang="it-IT" sz="3100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050106"/>
              </p:ext>
            </p:extLst>
          </p:nvPr>
        </p:nvGraphicFramePr>
        <p:xfrm>
          <a:off x="251520" y="2057400"/>
          <a:ext cx="8280920" cy="46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44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323</Words>
  <Application>Microsoft Office PowerPoint</Application>
  <PresentationFormat>Presentazione su schermo (4:3)</PresentationFormat>
  <Paragraphs>398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 2</vt:lpstr>
      <vt:lpstr>Equinozio</vt:lpstr>
      <vt:lpstr>Treasurer’s report  Brussels, 9 December 2023</vt:lpstr>
      <vt:lpstr>Account 8° December 2023 (before the dinner…)</vt:lpstr>
      <vt:lpstr>General fee payment status </vt:lpstr>
      <vt:lpstr>Membership payments</vt:lpstr>
      <vt:lpstr>Membership payments</vt:lpstr>
      <vt:lpstr>Membership payments European/National Scientific Societies </vt:lpstr>
      <vt:lpstr>Breakdown income = +16.425,00</vt:lpstr>
      <vt:lpstr>Breakdown Expenses = -12.219,86</vt:lpstr>
      <vt:lpstr>Budget trend 2017-2022 .       2017      2018       2019      2020      2021      2022     2023</vt:lpstr>
      <vt:lpstr>General balance             2017       2018       2019      2020      2021     2022    2023</vt:lpstr>
      <vt:lpstr>Presentazione standard di PowerPoint</vt:lpstr>
      <vt:lpstr>New exams collection fees system</vt:lpstr>
      <vt:lpstr>Payment platform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Treasurer’s report</dc:title>
  <dc:creator>Utente</dc:creator>
  <cp:lastModifiedBy>Gian Battista Parigi</cp:lastModifiedBy>
  <cp:revision>87</cp:revision>
  <dcterms:created xsi:type="dcterms:W3CDTF">2016-05-06T15:45:39Z</dcterms:created>
  <dcterms:modified xsi:type="dcterms:W3CDTF">2023-12-08T22:51:07Z</dcterms:modified>
</cp:coreProperties>
</file>