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ow-angle exterior view of a modern building facade covered with aluminium discs under a clear, blue sky"/>
          <p:cNvSpPr/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ow-angle view of a modern, curved building under a cloudy sky"/>
          <p:cNvSpPr/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View from inside a modern white building with glass panels, looking up to a bright, partly cloudy sky"/>
          <p:cNvSpPr/>
          <p:nvPr>
            <p:ph type="pic" idx="23"/>
          </p:nvPr>
        </p:nvSpPr>
        <p:spPr>
          <a:xfrm>
            <a:off x="-124635" y="1270000"/>
            <a:ext cx="16840169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ow-angle view of the Azadi Tower in Tehran, Iran against a clear, bright sky"/>
          <p:cNvSpPr/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NT PAGE.jpg" descr="INT P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02250" y="0"/>
            <a:ext cx="3333750" cy="300355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20677242" y="13106400"/>
            <a:ext cx="506358" cy="503940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r" defTabSz="914400">
              <a:defRPr sz="2200">
                <a:solidFill>
                  <a:srgbClr val="0650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90000"/>
              </a:lnSpc>
              <a:defRPr b="0" spc="0"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9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iew from inside a stone structure, looking out towards stairs and a clear, blue sky"/>
          <p:cNvSpPr/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 modern white building with glass panels against a clear, blue sky"/>
          <p:cNvSpPr/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mall section of a modern shell bridge in Qingdao, Shandong, China with a partly cloudy sky above"/>
          <p:cNvSpPr/>
          <p:nvPr>
            <p:ph type="pic" idx="22"/>
          </p:nvPr>
        </p:nvSpPr>
        <p:spPr>
          <a:xfrm>
            <a:off x="9271000" y="1263848"/>
            <a:ext cx="1677384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Norfolk &amp; Norwich University Hospital , Norwich, U. K.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Norfolk &amp; Norwich University Hospital , Norwich, U. K.</a:t>
            </a:r>
          </a:p>
        </p:txBody>
      </p:sp>
      <p:sp>
        <p:nvSpPr>
          <p:cNvPr id="170" name="Language in exams"/>
          <p:cNvSpPr txBox="1"/>
          <p:nvPr>
            <p:ph type="ctrTitle"/>
          </p:nvPr>
        </p:nvSpPr>
        <p:spPr>
          <a:xfrm>
            <a:off x="1731690" y="-557416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Language in exams</a:t>
            </a:r>
          </a:p>
        </p:txBody>
      </p:sp>
      <p:sp>
        <p:nvSpPr>
          <p:cNvPr id="171" name="Dr Morné Wolmarans"/>
          <p:cNvSpPr txBox="1"/>
          <p:nvPr>
            <p:ph type="subTitle" sz="half" idx="1"/>
          </p:nvPr>
        </p:nvSpPr>
        <p:spPr>
          <a:xfrm>
            <a:off x="1201342" y="7223190"/>
            <a:ext cx="21971001" cy="363898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>
              <a:defRPr sz="6200"/>
            </a:pPr>
            <a:r>
              <a:t>Dr Morné Wolmarans</a:t>
            </a:r>
          </a:p>
        </p:txBody>
      </p:sp>
      <p:pic>
        <p:nvPicPr>
          <p:cNvPr id="172" name="Screenshot 2023-12-08 at 15.15.20.png" descr="Screenshot 2023-12-08 at 15.15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0777" y="7104169"/>
            <a:ext cx="5552702" cy="532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raditional Marking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Traditional Marking Schemes</a:t>
            </a:r>
          </a:p>
        </p:txBody>
      </p:sp>
      <p:sp>
        <p:nvSpPr>
          <p:cNvPr id="21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5800" y="1571508"/>
            <a:ext cx="16988181" cy="9969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/>
          <p:nvPr>
            <p:ph type="sldNum" sz="quarter" idx="2"/>
          </p:nvPr>
        </p:nvSpPr>
        <p:spPr>
          <a:xfrm>
            <a:off x="20832631" y="13106400"/>
            <a:ext cx="350970" cy="5039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5" name="Screen Shot 2018-04-02 at 17.36.05.png" descr="Screen Shot 2018-04-02 at 17.36.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8813" y="2401694"/>
            <a:ext cx="16717551" cy="11087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461" y="9189366"/>
            <a:ext cx="5456634" cy="4217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Screen Shot 2018-04-02 at 17.48.53.png" descr="Screen Shot 2018-04-02 at 17.48.5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2498" y="2307189"/>
            <a:ext cx="4932326" cy="7310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Screen Shot 2018-04-02 at 17.40.44.png" descr="Screen Shot 2018-04-02 at 17.40.4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000578" y="8835538"/>
            <a:ext cx="6661728" cy="4569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Screen Shot 2018-04-05 at 15.35.27.png" descr="Screen Shot 2018-04-05 at 15.35.2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987547" y="542590"/>
            <a:ext cx="7780627" cy="8311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723353" y="5816835"/>
            <a:ext cx="4151656" cy="3652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Screen Shot 2018-04-05 at 15.38.04.png" descr="Screen Shot 2018-04-05 at 15.38.04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40901" y="203109"/>
            <a:ext cx="5576006" cy="8429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creen Shot 2018-04-08 at 22.04.43.png" descr="Screen Shot 2018-04-08 at 22.04.43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258951" y="784305"/>
            <a:ext cx="3903735" cy="7827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creen Shot 2018-04-08 at 22.02.57.png" descr="Screen Shot 2018-04-08 at 22.02.57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702600" y="6063198"/>
            <a:ext cx="5638418" cy="7827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8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Class="entr" nodeType="after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4"/>
      <p:bldP build="whole" bldLvl="1" animBg="1" rev="0" advAuto="0" spid="180" grpId="8"/>
      <p:bldP build="whole" bldLvl="1" animBg="1" rev="0" advAuto="0" spid="183" grpId="7"/>
      <p:bldP build="whole" bldLvl="1" animBg="1" rev="0" advAuto="0" spid="181" grpId="5"/>
      <p:bldP build="whole" bldLvl="1" animBg="1" rev="0" advAuto="0" spid="182" grpId="6"/>
      <p:bldP build="whole" bldLvl="1" animBg="1" rev="0" advAuto="0" spid="176" grpId="2"/>
      <p:bldP build="whole" bldLvl="1" animBg="1" rev="0" advAuto="0" spid="177" grpId="1"/>
      <p:bldP build="whole" bldLvl="1" animBg="1" rev="0" advAuto="0" spid="178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andidates"/>
          <p:cNvSpPr txBox="1"/>
          <p:nvPr>
            <p:ph type="title"/>
          </p:nvPr>
        </p:nvSpPr>
        <p:spPr>
          <a:xfrm>
            <a:off x="874687" y="546100"/>
            <a:ext cx="21971001" cy="1433163"/>
          </a:xfrm>
          <a:prstGeom prst="rect">
            <a:avLst/>
          </a:prstGeom>
        </p:spPr>
        <p:txBody>
          <a:bodyPr/>
          <a:lstStyle/>
          <a:p>
            <a:pPr/>
            <a:r>
              <a:t>Candidates</a:t>
            </a:r>
          </a:p>
        </p:txBody>
      </p:sp>
      <p:sp>
        <p:nvSpPr>
          <p:cNvPr id="186" name="Multilingual Environment: European countries often have multiple official languages, which can pose challenges in standardizing medical education across borders.…"/>
          <p:cNvSpPr txBox="1"/>
          <p:nvPr/>
        </p:nvSpPr>
        <p:spPr>
          <a:xfrm>
            <a:off x="1086891" y="2692400"/>
            <a:ext cx="21546593" cy="949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317500" algn="l" defTabSz="457200">
              <a:buClr>
                <a:srgbClr val="111827"/>
              </a:buClr>
              <a:buSzPct val="100000"/>
              <a:buFont typeface="Helvetica"/>
              <a:buChar char="•"/>
              <a:defRPr sz="6200">
                <a:solidFill>
                  <a:srgbClr val="374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111827"/>
                </a:solidFill>
              </a:rPr>
              <a:t>	Multilingual Environment</a:t>
            </a:r>
            <a:r>
              <a:t>: European countries often have multiple official languages, which can pose challenges in standardizing medical education across borders.</a:t>
            </a:r>
          </a:p>
          <a:p>
            <a:pPr marL="457200" indent="-317500" algn="l" defTabSz="457200">
              <a:buClr>
                <a:srgbClr val="111827"/>
              </a:buClr>
              <a:buSzPct val="100000"/>
              <a:buFont typeface="Helvetica"/>
              <a:buChar char="•"/>
              <a:defRPr sz="6200">
                <a:solidFill>
                  <a:srgbClr val="374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111827"/>
                </a:solidFill>
              </a:rPr>
              <a:t>	Language Proficiency Requirements</a:t>
            </a:r>
            <a:r>
              <a:t>: Some medical programs or institutions might require proficiency in the local language, creating barriers for non-native speakers.</a:t>
            </a:r>
          </a:p>
          <a:p>
            <a:pPr marL="457200" indent="-317500" algn="l" defTabSz="457200">
              <a:buClr>
                <a:srgbClr val="111827"/>
              </a:buClr>
              <a:buSzPct val="100000"/>
              <a:buFont typeface="Helvetica"/>
              <a:buChar char="•"/>
              <a:defRPr sz="6200">
                <a:solidFill>
                  <a:srgbClr val="374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111827"/>
                </a:solidFill>
              </a:rPr>
              <a:t>	Lack of Translated Resources</a:t>
            </a:r>
            <a:r>
              <a:t>: Educational materials, textbooks, and resources might not be available in all languages, limiting accessibility for students who don’t speak the primary language.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andida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Candidates</a:t>
            </a:r>
          </a:p>
        </p:txBody>
      </p:sp>
      <p:sp>
        <p:nvSpPr>
          <p:cNvPr id="189" name="Communication in Clinical Settings: In clinical rotations or internships, language barriers can impede effective communication between medical staff, patients, and students, impacting the quality of care and learning.…"/>
          <p:cNvSpPr txBox="1"/>
          <p:nvPr/>
        </p:nvSpPr>
        <p:spPr>
          <a:xfrm>
            <a:off x="274765" y="2813909"/>
            <a:ext cx="23476066" cy="955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317500" algn="l" defTabSz="457200">
              <a:buClr>
                <a:srgbClr val="111827"/>
              </a:buClr>
              <a:buSzPct val="100000"/>
              <a:buFont typeface="Helvetica"/>
              <a:buChar char="•"/>
              <a:defRPr sz="5200">
                <a:solidFill>
                  <a:srgbClr val="374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111827"/>
                </a:solidFill>
              </a:rPr>
              <a:t>	Communication in Clinical Settings</a:t>
            </a:r>
            <a:r>
              <a:t>: In clinical rotations or internships, language barriers can impede effective communication between medical staff, patients, and students, impacting the quality of care and learning.</a:t>
            </a:r>
          </a:p>
          <a:p>
            <a:pPr marL="457200" indent="-317500" algn="l" defTabSz="457200">
              <a:buClr>
                <a:srgbClr val="111827"/>
              </a:buClr>
              <a:buSzPct val="100000"/>
              <a:buFont typeface="Helvetica"/>
              <a:buChar char="•"/>
              <a:defRPr sz="5200">
                <a:solidFill>
                  <a:srgbClr val="374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111827"/>
                </a:solidFill>
              </a:rPr>
              <a:t>	Diversity of Students</a:t>
            </a:r>
            <a:r>
              <a:t>: In a diverse student body where multiple languages are spoken, it might be challenging to ensure effective communication among peers, hindering collaborative learning.</a:t>
            </a:r>
          </a:p>
          <a:p>
            <a:pPr marL="457200" indent="-317500" algn="l" defTabSz="457200">
              <a:buClr>
                <a:srgbClr val="111827"/>
              </a:buClr>
              <a:buSzPct val="100000"/>
              <a:buFont typeface="Helvetica"/>
              <a:buChar char="•"/>
              <a:defRPr sz="5200">
                <a:solidFill>
                  <a:srgbClr val="374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111827"/>
                </a:solidFill>
              </a:rPr>
              <a:t>	Accreditation and Licensing</a:t>
            </a:r>
            <a:r>
              <a:t>: Language proficiency requirements for obtaining medical licenses or certifications might vary across European countries, leading to obstacles for professionals trained in different languages.</a:t>
            </a:r>
          </a:p>
          <a:p>
            <a:pPr marL="457200" indent="-317500" algn="l" defTabSz="457200">
              <a:buClr>
                <a:srgbClr val="111827"/>
              </a:buClr>
              <a:buSzPct val="100000"/>
              <a:buFont typeface="Helvetica"/>
              <a:buChar char="•"/>
              <a:defRPr sz="5200">
                <a:solidFill>
                  <a:srgbClr val="374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111827"/>
                </a:solidFill>
              </a:rPr>
              <a:t>	Cultural Sensitivity and Language</a:t>
            </a:r>
            <a:r>
              <a:t>: Understanding cultural nuances related to language is crucial in healthcare. Language barriers can exacerbate misunderstandings and hinder culturally sensitive care delivery.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Exam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Exams:</a:t>
            </a:r>
          </a:p>
        </p:txBody>
      </p:sp>
      <p:pic>
        <p:nvPicPr>
          <p:cNvPr id="192" name="Screenshot 2023-12-09 at 06.56.56.png" descr="Screenshot 2023-12-09 at 06.56.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51718" y="835269"/>
            <a:ext cx="8559801" cy="236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English the most common language…"/>
          <p:cNvSpPr txBox="1"/>
          <p:nvPr>
            <p:ph type="body" idx="1"/>
          </p:nvPr>
        </p:nvSpPr>
        <p:spPr>
          <a:xfrm>
            <a:off x="943903" y="2729994"/>
            <a:ext cx="21971001" cy="8256012"/>
          </a:xfrm>
          <a:prstGeom prst="rect">
            <a:avLst/>
          </a:prstGeom>
        </p:spPr>
        <p:txBody>
          <a:bodyPr/>
          <a:lstStyle/>
          <a:p>
            <a:pPr marL="609600" indent="-609600">
              <a:defRPr sz="6900"/>
            </a:pPr>
          </a:p>
          <a:p>
            <a:pPr marL="609600" indent="-609600">
              <a:defRPr sz="6900"/>
            </a:pPr>
            <a:r>
              <a:t>English the most common language</a:t>
            </a:r>
          </a:p>
          <a:p>
            <a:pPr marL="609600" indent="-609600">
              <a:defRPr sz="6900"/>
            </a:pPr>
            <a:r>
              <a:t>Influx of non-European candidates with English</a:t>
            </a:r>
          </a:p>
          <a:p>
            <a:pPr marL="609600" indent="-609600">
              <a:defRPr sz="6900"/>
            </a:pPr>
            <a:r>
              <a:t>European medical practitioners demands</a:t>
            </a:r>
          </a:p>
        </p:txBody>
      </p:sp>
      <p:pic>
        <p:nvPicPr>
          <p:cNvPr id="194" name="Screenshot 2023-12-09 at 07.00.54.png" descr="Screenshot 2023-12-09 at 07.00.5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8429" y="8544560"/>
            <a:ext cx="13449301" cy="314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creenshot 2023-12-09 at 06.59.22.png" descr="Screenshot 2023-12-09 at 06.59.2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21498" y="8917842"/>
            <a:ext cx="13157201" cy="420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anguage: medico-leg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Language: medico-legal</a:t>
            </a:r>
          </a:p>
        </p:txBody>
      </p:sp>
      <p:pic>
        <p:nvPicPr>
          <p:cNvPr id="198" name="Screenshot 2023-12-09 at 07.07.47.png" descr="Screenshot 2023-12-09 at 07.07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12135" y="7155961"/>
            <a:ext cx="11988801" cy="591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Screenshot 2023-12-09 at 07.07.05.png" descr="Screenshot 2023-12-09 at 07.07.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87211" y="-8988"/>
            <a:ext cx="6743701" cy="6705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Patient intera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defRPr sz="6900"/>
            </a:pPr>
            <a:r>
              <a:t>Patient interaction</a:t>
            </a:r>
          </a:p>
          <a:p>
            <a:pPr marL="609600" indent="-609600">
              <a:defRPr sz="6900"/>
            </a:pPr>
            <a:r>
              <a:t>Informed Consent</a:t>
            </a:r>
          </a:p>
          <a:p>
            <a:pPr marL="609600" indent="-609600">
              <a:defRPr sz="6900"/>
            </a:pPr>
            <a:r>
              <a:t>Publications</a:t>
            </a:r>
          </a:p>
          <a:p>
            <a:pPr marL="609600" indent="-609600">
              <a:defRPr sz="6900"/>
            </a:pPr>
            <a:r>
              <a:t>Reporting </a:t>
            </a:r>
          </a:p>
          <a:p>
            <a:pPr marL="609600" indent="-609600">
              <a:defRPr sz="6900"/>
            </a:pPr>
            <a:r>
              <a:t>Documentation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Exam Questions: MCQ’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 Questions: MCQ’s</a:t>
            </a:r>
          </a:p>
        </p:txBody>
      </p:sp>
      <p:sp>
        <p:nvSpPr>
          <p:cNvPr id="203" name="2nd - 3rd langu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defRPr sz="6900"/>
            </a:pPr>
            <a:r>
              <a:t>2nd - 3rd language</a:t>
            </a:r>
          </a:p>
          <a:p>
            <a:pPr marL="609600" indent="-609600">
              <a:defRPr sz="6900"/>
            </a:pPr>
            <a:r>
              <a:t>Double negative sentences</a:t>
            </a:r>
          </a:p>
          <a:p>
            <a:pPr marL="609600" indent="-609600">
              <a:defRPr sz="6900"/>
            </a:pPr>
            <a:r>
              <a:t>Ambigious statements and long stems</a:t>
            </a:r>
          </a:p>
          <a:p>
            <a:pPr marL="609600" indent="-609600">
              <a:defRPr sz="6900"/>
            </a:pPr>
            <a:r>
              <a:t>Time allocation per question</a:t>
            </a:r>
          </a:p>
          <a:p>
            <a:pPr marL="609600" indent="-609600">
              <a:defRPr sz="6900"/>
            </a:pPr>
            <a:r>
              <a:t>Can PROVIDER manage multiple languages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Examiners in Viva’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Examiners in Viva’s</a:t>
            </a:r>
          </a:p>
        </p:txBody>
      </p:sp>
      <p:sp>
        <p:nvSpPr>
          <p:cNvPr id="206" name="Set language standards as examiners criteria…"/>
          <p:cNvSpPr txBox="1"/>
          <p:nvPr>
            <p:ph type="body" idx="1"/>
          </p:nvPr>
        </p:nvSpPr>
        <p:spPr>
          <a:xfrm>
            <a:off x="901700" y="3973152"/>
            <a:ext cx="21971000" cy="9445764"/>
          </a:xfrm>
          <a:prstGeom prst="rect">
            <a:avLst/>
          </a:prstGeom>
        </p:spPr>
        <p:txBody>
          <a:bodyPr/>
          <a:lstStyle/>
          <a:p>
            <a:pPr marL="609600" indent="-609600">
              <a:defRPr sz="7600"/>
            </a:pPr>
            <a:r>
              <a:t>Set language standards as examiners criteria</a:t>
            </a:r>
          </a:p>
          <a:p>
            <a:pPr marL="609600" indent="-609600">
              <a:defRPr sz="7600"/>
            </a:pPr>
            <a:r>
              <a:t>Provide standardised questions and language</a:t>
            </a:r>
          </a:p>
          <a:p>
            <a:pPr marL="609600" indent="-609600">
              <a:defRPr sz="7600"/>
            </a:pPr>
            <a:r>
              <a:t>Pairing examiners</a:t>
            </a:r>
          </a:p>
          <a:p>
            <a:pPr marL="609600" indent="-609600">
              <a:defRPr sz="7600"/>
            </a:pPr>
            <a:r>
              <a:t>Evaluate your examiners ( constructive feedback)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Exams: Medical transla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Exams: Medical translators</a:t>
            </a:r>
          </a:p>
        </p:txBody>
      </p:sp>
      <p:pic>
        <p:nvPicPr>
          <p:cNvPr id="209" name="Screenshot 2023-12-09 at 07.11.04.png" descr="Screenshot 2023-12-09 at 07.11.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97566" y="9997733"/>
            <a:ext cx="6769101" cy="387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Screenshot 2023-12-09 at 07.10.12.png" descr="Screenshot 2023-12-09 at 07.10.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656" y="10175533"/>
            <a:ext cx="11760201" cy="35179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Provide enough time…"/>
          <p:cNvSpPr txBox="1"/>
          <p:nvPr>
            <p:ph type="body" idx="1"/>
          </p:nvPr>
        </p:nvSpPr>
        <p:spPr>
          <a:xfrm>
            <a:off x="1206500" y="2729994"/>
            <a:ext cx="21971001" cy="8256012"/>
          </a:xfrm>
          <a:prstGeom prst="rect">
            <a:avLst/>
          </a:prstGeom>
        </p:spPr>
        <p:txBody>
          <a:bodyPr/>
          <a:lstStyle/>
          <a:p>
            <a:pPr marL="609600" indent="-609600">
              <a:defRPr sz="6900"/>
            </a:pPr>
            <a:r>
              <a:t>Provide enough time</a:t>
            </a:r>
          </a:p>
          <a:p>
            <a:pPr marL="609600" indent="-609600">
              <a:defRPr sz="6900"/>
            </a:pPr>
            <a:r>
              <a:t>Security of question bank</a:t>
            </a:r>
          </a:p>
          <a:p>
            <a:pPr marL="609600" indent="-609600">
              <a:defRPr sz="6900"/>
            </a:pPr>
            <a:r>
              <a:t>Examiners to recheck questions</a:t>
            </a:r>
          </a:p>
          <a:p>
            <a:pPr marL="609600" indent="-609600">
              <a:defRPr sz="6900"/>
            </a:pPr>
            <a:r>
              <a:t>Due diligence for costs of translation</a:t>
            </a:r>
          </a:p>
        </p:txBody>
      </p:sp>
      <p:pic>
        <p:nvPicPr>
          <p:cNvPr id="212" name="Screenshot 2023-12-09 at 10.06.39.png" descr="Screenshot 2023-12-09 at 10.06.3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42950" y="2432049"/>
            <a:ext cx="10735300" cy="2869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