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4" r:id="rId2"/>
    <p:sldId id="279" r:id="rId3"/>
    <p:sldId id="283" r:id="rId4"/>
    <p:sldId id="269" r:id="rId5"/>
    <p:sldId id="285" r:id="rId6"/>
    <p:sldId id="286" r:id="rId7"/>
    <p:sldId id="287" r:id="rId8"/>
    <p:sldId id="281" r:id="rId9"/>
    <p:sldId id="282" r:id="rId10"/>
    <p:sldId id="28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37803-E146-0047-9F4C-A9C72D2C42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182CEA-B7F6-D943-BDFF-E9E343EF70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C1DCA-A51D-8742-8E9E-E449DADDF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9B354-5D5B-DB43-AAF9-1FB3E97E1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49BC6-87F6-674B-A648-1BC100297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255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3AC74-A8FD-384D-8C90-728CF7CE6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D1DFDD-DD87-1349-A3C1-27220DA074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84F99-E181-524C-A4AC-EA06BED5B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CF87D-2C4F-254A-B64F-3B18865B5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7DE1C-0F46-FE4B-BA14-CBC67573B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3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41C473-14BE-114E-BF0A-901038C9E5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10330E-630D-2047-8A62-2AD362A7A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03F30-BE4B-E04C-84FD-0D170CE90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EB573-4756-B94E-8C58-75385DCF6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E8E20-1704-3043-B5AA-8791F5C09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529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BB76E-52C2-D640-9645-FEF701F52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D6AD7-8A32-9240-B57F-53956D9AD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670DF-5629-E349-9562-A179E9118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E625C-16CA-8540-B7F2-AE33E6E23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C1D52-BB5C-3F41-87DC-B4BA87B09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42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C1938-3966-F049-9627-56B97F17D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EA9BF-D85A-3841-B5A1-249E4E38F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B7127-3339-424F-938A-234365C7F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AE9CB-BD20-5A4D-A19E-3BE19BF3E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82A60-BEB0-B141-8951-3C700B21A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013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22FA9-2D9E-BD46-963E-7A846C57A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FB1F6-D0CD-6540-9F42-0A096C98ED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4AA029-94E5-2A42-A41E-08E39B41CF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39FED-4A19-FE42-8D8E-A497D7C43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12/8/23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A505B3-8BE0-F64F-B8CB-DD220E258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44AA1A-C92D-F240-8A8C-E2F25A348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0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BEC0-78D4-554B-B9F2-BAAA9ABE9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C71A35-92C0-3E45-BFBA-E4E40ECA8E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0BD72B-41F0-8E41-9911-665E701EE5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6F2945-0576-D342-A9AC-2D641DF90B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839A68-EE07-4B46-8B71-64A760D27A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AAC7BA-CD47-A34E-BF3B-14681C4E0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12/8/23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6CA2F8-B02E-384A-8DE4-3CB66D11F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3094F6-7FE3-4044-A317-FAF9EAAA7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696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7226A-63D6-CE43-999F-5F9DB048D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2CDE99-B32E-244D-A7A4-705F76FDE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12/8/23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51B424-099C-2D41-BBAF-353941ABA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BA027-4735-CD45-8E8F-06EF580A5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089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E3EB1B-0D18-8F44-8329-A20A3EDAF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12/8/23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07330C-15CF-0946-BAA3-6F04AFA44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929B83-723B-D747-9109-8C6AF6053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330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4F3D3-E723-CB42-A7A7-494F92923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202D4-D305-7542-802C-AEA4ACDF9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195878-CAD2-B245-829A-3418D60184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1D4C79-191E-4945-8C32-6608F69C8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12/8/23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114631-4313-A342-8271-F21633BDF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F33907-709C-D44E-91B3-4CACF7226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81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BF601-A5E3-9C41-BBA1-6CF613CA4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40AEAD-B40E-964E-A8FC-A9B72535FD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8D5C7D-04CE-E449-890D-8F038BE92B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373D42-6927-894B-A5BB-F3B7DD24C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12/8/23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6AD58E-A6B4-E24E-A45A-5DCAB6B21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616C86-B2F4-4547-BB9C-AF5CE5FE1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8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A84067-6C7F-4146-8785-7B81B131E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8EADC-D5D6-F54D-A83D-4DF1EB7BF0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BCA4A-83F1-8449-951F-22C953EAAE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F8426-4771-3445-A962-E64884F8CC4F}" type="datetimeFigureOut">
              <a:rPr lang="en-US" smtClean="0"/>
              <a:t>12/8/23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A5A5F-63E2-B840-A48F-EBDAA888E3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D79CC-6FE0-7745-8071-95C660EC61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6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040C6-C685-4741-B278-8B3BAB4038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7237" y="726831"/>
            <a:ext cx="10701337" cy="152948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     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CESMA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What are you testing 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E1739E-EC1E-E64C-A3CF-3FFA83597F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68615"/>
            <a:ext cx="9144000" cy="2262554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Maeve Durkan MBBS ( Hons), FACP, Mmed.Ed , FESC</a:t>
            </a:r>
          </a:p>
          <a:p>
            <a:r>
              <a:rPr lang="en-US" sz="2800" dirty="0">
                <a:solidFill>
                  <a:srgbClr val="FFFF00"/>
                </a:solidFill>
              </a:rPr>
              <a:t>President  UEMS CESMA</a:t>
            </a:r>
          </a:p>
          <a:p>
            <a:r>
              <a:rPr lang="en-US" sz="2800" dirty="0">
                <a:solidFill>
                  <a:srgbClr val="FFFF00"/>
                </a:solidFill>
              </a:rPr>
              <a:t>President , UEMS Board of Endocrinology</a:t>
            </a:r>
          </a:p>
          <a:p>
            <a:r>
              <a:rPr lang="en-US" sz="2800" dirty="0">
                <a:solidFill>
                  <a:srgbClr val="FFFF00"/>
                </a:solidFill>
              </a:rPr>
              <a:t>Vice President, UEMS CESMA </a:t>
            </a:r>
          </a:p>
        </p:txBody>
      </p:sp>
      <p:pic>
        <p:nvPicPr>
          <p:cNvPr id="4" name="Εικόνα 6">
            <a:extLst>
              <a:ext uri="{FF2B5EF4-FFF2-40B4-BE49-F238E27FC236}">
                <a16:creationId xmlns:a16="http://schemas.microsoft.com/office/drawing/2014/main" id="{977422D9-4413-A1C0-2E5D-11B797BAFD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34" y="270165"/>
            <a:ext cx="1838906" cy="155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712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1DE05-1467-C44F-A740-FF3063355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UEMS CESMA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2F1B4-F67A-3448-A889-108AE185D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4000" dirty="0">
                <a:solidFill>
                  <a:srgbClr val="FFFF00"/>
                </a:solidFill>
              </a:rPr>
              <a:t>I want you all to write a single Q in your specialty at coffee break  </a:t>
            </a:r>
          </a:p>
          <a:p>
            <a:endParaRPr lang="en-US" sz="4000" dirty="0">
              <a:solidFill>
                <a:srgbClr val="FFFF00"/>
              </a:solidFill>
            </a:endParaRPr>
          </a:p>
          <a:p>
            <a:r>
              <a:rPr lang="en-US" sz="4000" dirty="0">
                <a:solidFill>
                  <a:srgbClr val="FFFF00"/>
                </a:solidFill>
              </a:rPr>
              <a:t>Hand it up and we will review critically</a:t>
            </a:r>
          </a:p>
        </p:txBody>
      </p:sp>
    </p:spTree>
    <p:extLst>
      <p:ext uri="{BB962C8B-B14F-4D97-AF65-F5344CB8AC3E}">
        <p14:creationId xmlns:p14="http://schemas.microsoft.com/office/powerpoint/2010/main" val="360850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A96E-6662-8245-A0DA-221A4B4B3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737" y="242886"/>
            <a:ext cx="11820526" cy="1100139"/>
          </a:xfrm>
        </p:spPr>
        <p:txBody>
          <a:bodyPr>
            <a:normAutofit fontScale="90000"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UEMS CESMA  : What are you testing with what ?</a:t>
            </a:r>
            <a:endParaRPr lang="en-US" sz="4800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18CB3-BF87-E344-89EA-8314DF7E6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7" y="1343025"/>
            <a:ext cx="11558587" cy="55149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3500" dirty="0">
                <a:solidFill>
                  <a:srgbClr val="FFFF00"/>
                </a:solidFill>
              </a:rPr>
              <a:t>MCQ only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</a:rPr>
              <a:t>Single best answer , extended matching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sz="3500" dirty="0">
                <a:solidFill>
                  <a:srgbClr val="FFFF00"/>
                </a:solidFill>
              </a:rPr>
              <a:t>Written exam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sz="3500" dirty="0">
                <a:solidFill>
                  <a:srgbClr val="FFFF00"/>
                </a:solidFill>
              </a:rPr>
              <a:t>Oral exam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sz="3500" dirty="0">
                <a:solidFill>
                  <a:srgbClr val="FFFF00"/>
                </a:solidFill>
              </a:rPr>
              <a:t>Clinical exam/ OSCE  </a:t>
            </a:r>
            <a:r>
              <a:rPr lang="en-US" dirty="0">
                <a:solidFill>
                  <a:srgbClr val="FFFF00"/>
                </a:solidFill>
              </a:rPr>
              <a:t>– As above</a:t>
            </a:r>
          </a:p>
        </p:txBody>
      </p:sp>
    </p:spTree>
    <p:extLst>
      <p:ext uri="{BB962C8B-B14F-4D97-AF65-F5344CB8AC3E}">
        <p14:creationId xmlns:p14="http://schemas.microsoft.com/office/powerpoint/2010/main" val="3633406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A96E-6662-8245-A0DA-221A4B4B3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737" y="242886"/>
            <a:ext cx="11820526" cy="1057278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UEMS CESMA  : </a:t>
            </a:r>
            <a:r>
              <a:rPr lang="en-US" u="sng" dirty="0">
                <a:solidFill>
                  <a:schemeClr val="bg1"/>
                </a:solidFill>
              </a:rPr>
              <a:t>Clinical Stem? Vs Factual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18CB3-BF87-E344-89EA-8314DF7E6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7" y="1014414"/>
            <a:ext cx="11558587" cy="56007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4000" dirty="0">
                <a:solidFill>
                  <a:srgbClr val="FFFF00"/>
                </a:solidFill>
              </a:rPr>
              <a:t>Assessment of Knowledge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A  19 year old woman presents with hyperglycemia and a fasting blood sugar of 7.6. She had no symptoms. Her mother and two siblings have Type 1 diabetes . What is the next best investigation ?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1. Anti GAD antibody</a:t>
            </a:r>
          </a:p>
          <a:p>
            <a:r>
              <a:rPr lang="en-US" dirty="0">
                <a:solidFill>
                  <a:schemeClr val="bg1"/>
                </a:solidFill>
              </a:rPr>
              <a:t>2. C-peptide</a:t>
            </a:r>
          </a:p>
          <a:p>
            <a:r>
              <a:rPr lang="en-US" dirty="0">
                <a:solidFill>
                  <a:schemeClr val="bg1"/>
                </a:solidFill>
              </a:rPr>
              <a:t>3. HbA1c</a:t>
            </a:r>
          </a:p>
          <a:p>
            <a:r>
              <a:rPr lang="en-US" dirty="0">
                <a:solidFill>
                  <a:schemeClr val="bg1"/>
                </a:solidFill>
              </a:rPr>
              <a:t>4. MODY testing</a:t>
            </a:r>
          </a:p>
          <a:p>
            <a:r>
              <a:rPr lang="en-US" dirty="0">
                <a:solidFill>
                  <a:schemeClr val="bg1"/>
                </a:solidFill>
              </a:rPr>
              <a:t>5. Pregnancy test</a:t>
            </a:r>
          </a:p>
        </p:txBody>
      </p:sp>
    </p:spTree>
    <p:extLst>
      <p:ext uri="{BB962C8B-B14F-4D97-AF65-F5344CB8AC3E}">
        <p14:creationId xmlns:p14="http://schemas.microsoft.com/office/powerpoint/2010/main" val="2610320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A96E-6662-8245-A0DA-221A4B4B3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737" y="242886"/>
            <a:ext cx="11820526" cy="1057278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UEMS CESMA  : </a:t>
            </a:r>
            <a:r>
              <a:rPr lang="en-US" u="sng" dirty="0">
                <a:solidFill>
                  <a:schemeClr val="bg1"/>
                </a:solidFill>
              </a:rPr>
              <a:t>Clinical Stem? Vs Factual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18CB3-BF87-E344-89EA-8314DF7E6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7" y="1014414"/>
            <a:ext cx="11558587" cy="56007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4000" dirty="0">
                <a:solidFill>
                  <a:srgbClr val="FFFF00"/>
                </a:solidFill>
              </a:rPr>
              <a:t>Assessment of Knowledge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A  19 year old man presents with hyperglycemia . He has GCK MODY .Which MODY is this ?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1. MODY1</a:t>
            </a:r>
          </a:p>
          <a:p>
            <a:r>
              <a:rPr lang="en-US" dirty="0">
                <a:solidFill>
                  <a:schemeClr val="bg1"/>
                </a:solidFill>
              </a:rPr>
              <a:t>2.MODY 2</a:t>
            </a:r>
          </a:p>
          <a:p>
            <a:r>
              <a:rPr lang="en-US" dirty="0">
                <a:solidFill>
                  <a:schemeClr val="bg1"/>
                </a:solidFill>
              </a:rPr>
              <a:t>3. MODY 3</a:t>
            </a:r>
          </a:p>
          <a:p>
            <a:r>
              <a:rPr lang="en-US" dirty="0">
                <a:solidFill>
                  <a:schemeClr val="bg1"/>
                </a:solidFill>
              </a:rPr>
              <a:t>4. MODY 5</a:t>
            </a:r>
          </a:p>
          <a:p>
            <a:r>
              <a:rPr lang="en-US" dirty="0">
                <a:solidFill>
                  <a:schemeClr val="bg1"/>
                </a:solidFill>
              </a:rPr>
              <a:t>5.MODY 6</a:t>
            </a:r>
          </a:p>
        </p:txBody>
      </p:sp>
    </p:spTree>
    <p:extLst>
      <p:ext uri="{BB962C8B-B14F-4D97-AF65-F5344CB8AC3E}">
        <p14:creationId xmlns:p14="http://schemas.microsoft.com/office/powerpoint/2010/main" val="3516574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F8BA9-D4AB-52FE-B65D-87BD677C3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What are you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FDB07-350E-C244-49ED-55EEC94EA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Knowledge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Integration of knowledge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Implying competency</a:t>
            </a:r>
          </a:p>
        </p:txBody>
      </p:sp>
    </p:spTree>
    <p:extLst>
      <p:ext uri="{BB962C8B-B14F-4D97-AF65-F5344CB8AC3E}">
        <p14:creationId xmlns:p14="http://schemas.microsoft.com/office/powerpoint/2010/main" val="2320584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E5F57-CE4E-B779-BA57-8C1056DAC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CSEMA  What are you testing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Whom are you testing ? Whom do you want to pass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2ACE6-F36C-BD99-040A-508B53E7F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Exiting trainee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Best candidate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Just about right candidate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‘ Safe pair of hands’</a:t>
            </a:r>
          </a:p>
        </p:txBody>
      </p:sp>
    </p:spTree>
    <p:extLst>
      <p:ext uri="{BB962C8B-B14F-4D97-AF65-F5344CB8AC3E}">
        <p14:creationId xmlns:p14="http://schemas.microsoft.com/office/powerpoint/2010/main" val="1307386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E5F57-CE4E-B779-BA57-8C1056DAC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CSEMA  What are you testing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Getting the best of the candidate taking 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2ACE6-F36C-BD99-040A-508B53E7F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Language*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Complexity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Relevant information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‘Lateral’ potentially misleading information</a:t>
            </a:r>
          </a:p>
        </p:txBody>
      </p:sp>
    </p:spTree>
    <p:extLst>
      <p:ext uri="{BB962C8B-B14F-4D97-AF65-F5344CB8AC3E}">
        <p14:creationId xmlns:p14="http://schemas.microsoft.com/office/powerpoint/2010/main" val="2459827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A96E-6662-8245-A0DA-221A4B4B3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737" y="242886"/>
            <a:ext cx="11820526" cy="771528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UEMS CESMA  : </a:t>
            </a:r>
            <a:r>
              <a:rPr lang="en-US" u="sng" dirty="0">
                <a:solidFill>
                  <a:schemeClr val="bg1"/>
                </a:solidFill>
              </a:rPr>
              <a:t>Clinical Stem &amp; Relevance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18CB3-BF87-E344-89EA-8314DF7E6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7" y="1014414"/>
            <a:ext cx="11558587" cy="56007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4000" dirty="0">
                <a:solidFill>
                  <a:srgbClr val="FFFF00"/>
                </a:solidFill>
              </a:rPr>
              <a:t>Assessment of Knowledge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A  69 year old schoolteacher  presents to her GP with abdominal pain for several weeks . She is unmarried and lives alone.  She has a history of anxiety. She had whooping cough as a child . Her family history includes hypothyroidism. She has had unintentional weight loss of 10 kgs. She has noticed pale stools x several weeks. What is the next best investigation ?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1.CT abdomen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2.CT brain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3.CT chest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4.Liver ultrasound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5.Pelvic ultrasound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353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A96E-6662-8245-A0DA-221A4B4B3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737" y="242886"/>
            <a:ext cx="11820526" cy="771528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UEMS CESMA  : </a:t>
            </a:r>
            <a:r>
              <a:rPr lang="en-US" u="sng" dirty="0">
                <a:solidFill>
                  <a:schemeClr val="bg1"/>
                </a:solidFill>
              </a:rPr>
              <a:t>Clinical Stem &amp; Relevance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18CB3-BF87-E344-89EA-8314DF7E6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7" y="1014414"/>
            <a:ext cx="11558587" cy="56007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4000" dirty="0">
                <a:solidFill>
                  <a:srgbClr val="FFFF00"/>
                </a:solidFill>
              </a:rPr>
              <a:t>Assessment of Knowledge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A  69 year old </a:t>
            </a:r>
            <a:r>
              <a:rPr lang="en-US" b="1" dirty="0">
                <a:solidFill>
                  <a:srgbClr val="FFFF00"/>
                </a:solidFill>
              </a:rPr>
              <a:t>schoolteacher</a:t>
            </a:r>
            <a:r>
              <a:rPr lang="en-US" dirty="0">
                <a:solidFill>
                  <a:schemeClr val="bg1"/>
                </a:solidFill>
              </a:rPr>
              <a:t>  presents to her GP with abdominal pain for several weeks . </a:t>
            </a:r>
            <a:r>
              <a:rPr lang="en-US" b="1" dirty="0">
                <a:solidFill>
                  <a:srgbClr val="FFFF00"/>
                </a:solidFill>
              </a:rPr>
              <a:t>She is unmarried and lives alone.  She has a history of anxiety</a:t>
            </a:r>
            <a:r>
              <a:rPr lang="en-US" dirty="0">
                <a:solidFill>
                  <a:srgbClr val="FFFF00"/>
                </a:solidFill>
              </a:rPr>
              <a:t>. </a:t>
            </a:r>
            <a:r>
              <a:rPr lang="en-US" b="1" dirty="0">
                <a:solidFill>
                  <a:srgbClr val="FFFF00"/>
                </a:solidFill>
              </a:rPr>
              <a:t>She had whooping cough as a child </a:t>
            </a:r>
            <a:r>
              <a:rPr lang="en-US" dirty="0">
                <a:solidFill>
                  <a:schemeClr val="bg1"/>
                </a:solidFill>
              </a:rPr>
              <a:t>. Her family history includes hypothyroidism. She has had unintentional weight loss of 10 kgs. She has noticed pale stools x several weeks. What is the next best investigation ?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1.CT abdomen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2.CT brain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3.CT chest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4.Liver ultrasound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5.Pelvic ultrasound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940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</TotalTime>
  <Words>476</Words>
  <Application>Microsoft Macintosh PowerPoint</Application>
  <PresentationFormat>Widescreen</PresentationFormat>
  <Paragraphs>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       CESMA  What are you testing ?</vt:lpstr>
      <vt:lpstr>UEMS CESMA  : What are you testing with what ?</vt:lpstr>
      <vt:lpstr>UEMS CESMA  : Clinical Stem? Vs Factual Question</vt:lpstr>
      <vt:lpstr>UEMS CESMA  : Clinical Stem? Vs Factual Question</vt:lpstr>
      <vt:lpstr>What are you testing</vt:lpstr>
      <vt:lpstr>CSEMA  What are you testing Whom are you testing ? Whom do you want to pass ?</vt:lpstr>
      <vt:lpstr>CSEMA  What are you testing Getting the best of the candidate taking exam</vt:lpstr>
      <vt:lpstr>UEMS CESMA  : Clinical Stem &amp; Relevance </vt:lpstr>
      <vt:lpstr>UEMS CESMA  : Clinical Stem &amp; Relevance </vt:lpstr>
      <vt:lpstr>UEMS CESMA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UEMS Board of Endocrinology May 8, 2021</dc:title>
  <dc:creator>Gerard Hand</dc:creator>
  <cp:lastModifiedBy>Microsoft Office User</cp:lastModifiedBy>
  <cp:revision>29</cp:revision>
  <dcterms:created xsi:type="dcterms:W3CDTF">2021-05-08T06:28:23Z</dcterms:created>
  <dcterms:modified xsi:type="dcterms:W3CDTF">2023-12-08T11:18:44Z</dcterms:modified>
</cp:coreProperties>
</file>