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79" d="100"/>
          <a:sy n="79" d="100"/>
        </p:scale>
        <p:origin x="15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08" y="3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9715AC-EEC0-4388-A08A-A65F21678F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37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Second level</a:t>
            </a:r>
          </a:p>
          <a:p>
            <a:pPr lvl="0"/>
            <a:r>
              <a:rPr lang="en-US"/>
              <a:t>Third level</a:t>
            </a:r>
          </a:p>
          <a:p>
            <a:pPr lvl="0"/>
            <a:r>
              <a:rPr lang="en-US"/>
              <a:t>Fourth level</a:t>
            </a:r>
          </a:p>
          <a:p>
            <a:pPr lvl="0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28212E-DDD8-4F0B-AD9E-5643421EB4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94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2FF9-36B7-4433-AEE9-9227023553F7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95508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9367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90469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3724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84742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583999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1788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1628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5969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555150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913348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20236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772400" cy="1143000"/>
          </a:xfrm>
          <a:noFill/>
          <a:ln/>
        </p:spPr>
        <p:txBody>
          <a:bodyPr lIns="91440" tIns="45720" rIns="91440" bIns="45720" anchor="ctr"/>
          <a:lstStyle/>
          <a:p>
            <a:r>
              <a:rPr lang="en-GB" dirty="0"/>
              <a:t>Conduct of appraisal of</a:t>
            </a:r>
            <a:br>
              <a:rPr lang="en-GB" dirty="0"/>
            </a:br>
            <a:r>
              <a:rPr lang="en-GB" dirty="0"/>
              <a:t>on-line examinations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-180528" y="3429000"/>
            <a:ext cx="6400800" cy="2232248"/>
          </a:xfrm>
          <a:noFill/>
          <a:ln/>
        </p:spPr>
        <p:txBody>
          <a:bodyPr lIns="91440" tIns="45720" rIns="91440" bIns="45720"/>
          <a:lstStyle/>
          <a:p>
            <a:r>
              <a:rPr lang="en-GB" dirty="0"/>
              <a:t>Albert J Mifsud</a:t>
            </a:r>
          </a:p>
          <a:p>
            <a:r>
              <a:rPr lang="en-GB" dirty="0"/>
              <a:t>CESMA meeting</a:t>
            </a:r>
          </a:p>
          <a:p>
            <a:r>
              <a:rPr lang="en-GB" dirty="0"/>
              <a:t>Rome</a:t>
            </a:r>
          </a:p>
          <a:p>
            <a:r>
              <a:rPr lang="en-GB" dirty="0"/>
              <a:t>5</a:t>
            </a:r>
            <a:r>
              <a:rPr lang="en-GB" baseline="30000" dirty="0"/>
              <a:t>th</a:t>
            </a:r>
            <a:r>
              <a:rPr lang="en-GB" dirty="0"/>
              <a:t> / 6</a:t>
            </a:r>
            <a:r>
              <a:rPr lang="en-GB" baseline="30000" dirty="0"/>
              <a:t>th</a:t>
            </a:r>
            <a:r>
              <a:rPr lang="en-GB" dirty="0"/>
              <a:t> May 2023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21231F88-50FE-4763-8022-CF52C88D4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3861023"/>
            <a:ext cx="25717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7E470-8B08-4D72-9CD3-49E88E8E9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pitfalls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77B63-63B3-4E46-A017-38E7AA1E0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problems</a:t>
            </a:r>
          </a:p>
          <a:p>
            <a:pPr lvl="1"/>
            <a:r>
              <a:rPr lang="en-GB" dirty="0"/>
              <a:t>What IT support is available?</a:t>
            </a:r>
          </a:p>
          <a:p>
            <a:pPr lvl="1"/>
            <a:r>
              <a:rPr lang="en-GB" dirty="0"/>
              <a:t>What mitigations are in place?</a:t>
            </a:r>
          </a:p>
          <a:p>
            <a:pPr lvl="1"/>
            <a:r>
              <a:rPr lang="en-GB" dirty="0"/>
              <a:t>What reserve position is in place for unexpected (no fault) IT failure</a:t>
            </a:r>
          </a:p>
          <a:p>
            <a:r>
              <a:rPr lang="en-GB" dirty="0"/>
              <a:t>Consideration of management of “unknown – unknowns”?</a:t>
            </a:r>
          </a:p>
        </p:txBody>
      </p:sp>
    </p:spTree>
    <p:extLst>
      <p:ext uri="{BB962C8B-B14F-4D97-AF65-F5344CB8AC3E}">
        <p14:creationId xmlns:p14="http://schemas.microsoft.com/office/powerpoint/2010/main" val="180824674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EC0B5-0ACA-4E7A-AC5F-417D1E301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At end of exam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D6F80-CD7F-4B94-9DAF-851A3C02C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integral part of on-site assessment involves</a:t>
            </a:r>
          </a:p>
          <a:p>
            <a:pPr lvl="1"/>
            <a:r>
              <a:rPr lang="en-GB" dirty="0"/>
              <a:t>interviews with examiners (not on exam committee)</a:t>
            </a:r>
          </a:p>
          <a:p>
            <a:pPr lvl="1"/>
            <a:r>
              <a:rPr lang="en-GB" dirty="0"/>
              <a:t>Interviews with candidates</a:t>
            </a:r>
          </a:p>
          <a:p>
            <a:r>
              <a:rPr lang="en-GB" dirty="0"/>
              <a:t>Can this be accommodated within on-line appraisal?</a:t>
            </a:r>
          </a:p>
        </p:txBody>
      </p:sp>
    </p:spTree>
    <p:extLst>
      <p:ext uri="{BB962C8B-B14F-4D97-AF65-F5344CB8AC3E}">
        <p14:creationId xmlns:p14="http://schemas.microsoft.com/office/powerpoint/2010/main" val="344650899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1F11F-F78E-4BD8-9CBB-547ABBC0C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Process after exam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8D478-9600-464A-A2B3-EB177C493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is pass mark set?</a:t>
            </a:r>
          </a:p>
          <a:p>
            <a:r>
              <a:rPr lang="en-GB" dirty="0"/>
              <a:t>Is there an examiners’ meeting / Exam Committee</a:t>
            </a:r>
          </a:p>
          <a:p>
            <a:r>
              <a:rPr lang="en-GB" dirty="0"/>
              <a:t>Request engagement to observe process</a:t>
            </a:r>
          </a:p>
          <a:p>
            <a:pPr lvl="1"/>
            <a:r>
              <a:rPr lang="en-GB" dirty="0"/>
              <a:t>In my opinion, this is essential whether </a:t>
            </a:r>
            <a:r>
              <a:rPr lang="en-GB"/>
              <a:t>on-line or </a:t>
            </a:r>
            <a:r>
              <a:rPr lang="en-GB" dirty="0"/>
              <a:t>on-site</a:t>
            </a:r>
          </a:p>
        </p:txBody>
      </p:sp>
    </p:spTree>
    <p:extLst>
      <p:ext uri="{BB962C8B-B14F-4D97-AF65-F5344CB8AC3E}">
        <p14:creationId xmlns:p14="http://schemas.microsoft.com/office/powerpoint/2010/main" val="85186070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4B5F9-0BBC-4F29-9DD6-3746755F2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My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4FA8A-7EE2-4626-8462-E084EE388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CESMA</a:t>
            </a:r>
          </a:p>
          <a:p>
            <a:r>
              <a:rPr lang="en-GB" sz="2800" dirty="0"/>
              <a:t>Conducted x2 appraisals on site</a:t>
            </a:r>
          </a:p>
          <a:p>
            <a:r>
              <a:rPr lang="en-GB" sz="2800" dirty="0"/>
              <a:t>Conducted x2 appraisals on-line</a:t>
            </a:r>
          </a:p>
          <a:p>
            <a:r>
              <a:rPr lang="en-GB" sz="2800" dirty="0"/>
              <a:t>Personal experience of running on-line and on-site exam (my specialty)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/>
              <a:t>UKAS ISO:15189</a:t>
            </a:r>
          </a:p>
          <a:p>
            <a:r>
              <a:rPr lang="en-GB" sz="2800" dirty="0"/>
              <a:t>Circa 100 on-site assessments</a:t>
            </a:r>
          </a:p>
          <a:p>
            <a:r>
              <a:rPr lang="en-GB" sz="2800" dirty="0"/>
              <a:t>Circa 10 ‘remote’ assessments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50816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FE9D4-2AEA-4CE4-92FE-E72D2D494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Outline of conduct of appraisal on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C0B09-6557-4AEF-85AC-4EA35179F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Primary focus on organisation and arrangements of the day, to include sign-posting, ambience, facilities, etc</a:t>
            </a:r>
          </a:p>
          <a:p>
            <a:r>
              <a:rPr lang="en-GB" sz="2800" dirty="0"/>
              <a:t>Review selection of questions and examiner interaction with candidate.</a:t>
            </a:r>
          </a:p>
          <a:p>
            <a:r>
              <a:rPr lang="en-GB" sz="2800" dirty="0"/>
              <a:t>Interview with chief examiner – discuss curriculum, blue-printing, question writing and review process, cut-score determination, etc</a:t>
            </a:r>
          </a:p>
          <a:p>
            <a:r>
              <a:rPr lang="en-GB" sz="2800" dirty="0"/>
              <a:t>Interview with candidates</a:t>
            </a:r>
          </a:p>
          <a:p>
            <a:r>
              <a:rPr lang="en-GB" sz="2800" dirty="0"/>
              <a:t>Interview with other examiners</a:t>
            </a:r>
          </a:p>
        </p:txBody>
      </p:sp>
    </p:spTree>
    <p:extLst>
      <p:ext uri="{BB962C8B-B14F-4D97-AF65-F5344CB8AC3E}">
        <p14:creationId xmlns:p14="http://schemas.microsoft.com/office/powerpoint/2010/main" val="23612242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C4C40-0B03-4C69-848B-A359141EF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Types of on-line exams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80D6A-DFB2-467C-A64A-675077D05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Written papers (usually MCQs)</a:t>
            </a:r>
          </a:p>
          <a:p>
            <a:r>
              <a:rPr lang="en-GB" dirty="0" err="1"/>
              <a:t>Vivas</a:t>
            </a:r>
            <a:r>
              <a:rPr lang="en-GB" dirty="0"/>
              <a:t> / OSCEs on line</a:t>
            </a:r>
          </a:p>
        </p:txBody>
      </p:sp>
    </p:spTree>
    <p:extLst>
      <p:ext uri="{BB962C8B-B14F-4D97-AF65-F5344CB8AC3E}">
        <p14:creationId xmlns:p14="http://schemas.microsoft.com/office/powerpoint/2010/main" val="348796165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76270-58F4-4E9A-9FE3-753866929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Common to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FDC56-9888-44D6-B2A0-F80AFCE81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Review Curriculum</a:t>
            </a:r>
          </a:p>
          <a:p>
            <a:r>
              <a:rPr lang="en-GB" dirty="0"/>
              <a:t>Request documentation relating to:</a:t>
            </a:r>
          </a:p>
          <a:p>
            <a:pPr lvl="1"/>
            <a:r>
              <a:rPr lang="en-GB" dirty="0"/>
              <a:t>Clarity over legal entity</a:t>
            </a:r>
          </a:p>
          <a:p>
            <a:pPr lvl="1"/>
            <a:r>
              <a:rPr lang="en-GB" dirty="0"/>
              <a:t>Examination Governance arrangements</a:t>
            </a:r>
          </a:p>
          <a:p>
            <a:pPr lvl="1"/>
            <a:r>
              <a:rPr lang="en-GB" dirty="0"/>
              <a:t>Structure of Examination Committee</a:t>
            </a:r>
          </a:p>
          <a:p>
            <a:pPr lvl="1"/>
            <a:r>
              <a:rPr lang="en-GB" dirty="0"/>
              <a:t>Appointment of Examiners</a:t>
            </a:r>
          </a:p>
          <a:p>
            <a:pPr lvl="1"/>
            <a:r>
              <a:rPr lang="en-GB" dirty="0"/>
              <a:t>Process for Question writing</a:t>
            </a:r>
          </a:p>
          <a:p>
            <a:pPr lvl="1"/>
            <a:r>
              <a:rPr lang="en-GB" dirty="0"/>
              <a:t>Process for Standard Setting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50340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595CB-FEFF-4B99-A896-9FCFE22E0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On-line written 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58AE5-1909-4388-891B-BB82A177F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Types</a:t>
            </a:r>
          </a:p>
          <a:p>
            <a:pPr marL="400050" lvl="1" indent="0">
              <a:buNone/>
            </a:pPr>
            <a:r>
              <a:rPr lang="en-GB" dirty="0"/>
              <a:t>On-line exams</a:t>
            </a:r>
          </a:p>
          <a:p>
            <a:pPr marL="800100" lvl="2" indent="0">
              <a:buNone/>
            </a:pPr>
            <a:r>
              <a:rPr lang="en-GB" dirty="0"/>
              <a:t>On own equipment</a:t>
            </a:r>
          </a:p>
          <a:p>
            <a:pPr marL="800100" lvl="2" indent="0">
              <a:buNone/>
            </a:pPr>
            <a:r>
              <a:rPr lang="en-GB" dirty="0"/>
              <a:t>Provided equipment</a:t>
            </a:r>
          </a:p>
          <a:p>
            <a:pPr marL="400050" lvl="1" indent="0">
              <a:buNone/>
            </a:pPr>
            <a:r>
              <a:rPr lang="en-GB" dirty="0"/>
              <a:t>Proctoring</a:t>
            </a:r>
          </a:p>
          <a:p>
            <a:pPr marL="800100" lvl="2" indent="0">
              <a:buNone/>
            </a:pPr>
            <a:r>
              <a:rPr lang="en-GB" dirty="0"/>
              <a:t>Locally proctored</a:t>
            </a:r>
          </a:p>
          <a:p>
            <a:pPr marL="800100" lvl="2" indent="0">
              <a:buNone/>
            </a:pPr>
            <a:r>
              <a:rPr lang="en-GB" dirty="0"/>
              <a:t>Remotely proctored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66597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02F82-EC19-45B7-BF34-734897394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Process on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41A98-23F6-4952-9C43-DBE04E83A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Log in</a:t>
            </a:r>
          </a:p>
          <a:p>
            <a:pPr lvl="1"/>
            <a:r>
              <a:rPr lang="en-GB" dirty="0"/>
              <a:t>Usually as Proctor or Examiner</a:t>
            </a:r>
          </a:p>
          <a:p>
            <a:pPr lvl="1"/>
            <a:r>
              <a:rPr lang="en-GB" dirty="0"/>
              <a:t>Need to receive instructions beforehand, maybe with trial-run (time consuming)</a:t>
            </a:r>
          </a:p>
          <a:p>
            <a:r>
              <a:rPr lang="en-GB" dirty="0"/>
              <a:t>Observe ID check - robustness</a:t>
            </a:r>
          </a:p>
          <a:p>
            <a:r>
              <a:rPr lang="en-GB" dirty="0"/>
              <a:t>Depending on system review security / </a:t>
            </a:r>
            <a:r>
              <a:rPr lang="en-GB" dirty="0">
                <a:solidFill>
                  <a:srgbClr val="FF0000"/>
                </a:solidFill>
              </a:rPr>
              <a:t>proctoring</a:t>
            </a:r>
            <a:r>
              <a:rPr lang="en-GB" dirty="0"/>
              <a:t> process (?)</a:t>
            </a:r>
          </a:p>
          <a:p>
            <a:r>
              <a:rPr lang="en-GB" dirty="0"/>
              <a:t>View or request sight of exam questions</a:t>
            </a:r>
          </a:p>
        </p:txBody>
      </p:sp>
    </p:spTree>
    <p:extLst>
      <p:ext uri="{BB962C8B-B14F-4D97-AF65-F5344CB8AC3E}">
        <p14:creationId xmlns:p14="http://schemas.microsoft.com/office/powerpoint/2010/main" val="338899057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C2D0-CE47-4089-B424-8F870B135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354888" cy="1143000"/>
          </a:xfrm>
        </p:spPr>
        <p:txBody>
          <a:bodyPr/>
          <a:lstStyle/>
          <a:p>
            <a:pPr algn="l"/>
            <a:r>
              <a:rPr lang="en-GB" dirty="0"/>
              <a:t>Locally-delivered on-line exams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12F0-DBE1-4907-A0B8-6215A88BA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on-site attendance needed?</a:t>
            </a:r>
            <a:br>
              <a:rPr lang="en-GB" dirty="0"/>
            </a:br>
            <a:br>
              <a:rPr lang="en-GB" dirty="0"/>
            </a:br>
            <a:r>
              <a:rPr lang="en-GB" dirty="0"/>
              <a:t>If a well-established process is being used, maybe on-site presence not needed </a:t>
            </a:r>
          </a:p>
        </p:txBody>
      </p:sp>
    </p:spTree>
    <p:extLst>
      <p:ext uri="{BB962C8B-B14F-4D97-AF65-F5344CB8AC3E}">
        <p14:creationId xmlns:p14="http://schemas.microsoft.com/office/powerpoint/2010/main" val="134574335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12DF0-FD91-457A-B10F-D566F55E3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On-line viva/OSCE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49F4E-9A98-4991-B676-974624841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282880" cy="4114800"/>
          </a:xfrm>
        </p:spPr>
        <p:txBody>
          <a:bodyPr/>
          <a:lstStyle/>
          <a:p>
            <a:r>
              <a:rPr lang="en-GB" dirty="0"/>
              <a:t>Log-in as ‘examiner’</a:t>
            </a:r>
            <a:br>
              <a:rPr lang="en-GB" dirty="0"/>
            </a:br>
            <a:r>
              <a:rPr lang="en-GB" dirty="0"/>
              <a:t>but acting as ‘observer’</a:t>
            </a:r>
          </a:p>
          <a:p>
            <a:r>
              <a:rPr lang="en-GB" dirty="0"/>
              <a:t>Minimize observer visibility as far as possible, depending on platform</a:t>
            </a:r>
          </a:p>
          <a:p>
            <a:r>
              <a:rPr lang="en-GB" dirty="0"/>
              <a:t>Ensure candidates are aware of presence of observers – will not participate in marking</a:t>
            </a:r>
          </a:p>
        </p:txBody>
      </p:sp>
    </p:spTree>
    <p:extLst>
      <p:ext uri="{BB962C8B-B14F-4D97-AF65-F5344CB8AC3E}">
        <p14:creationId xmlns:p14="http://schemas.microsoft.com/office/powerpoint/2010/main" val="192912796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y favourite blue">
  <a:themeElements>
    <a:clrScheme name="">
      <a:dk1>
        <a:srgbClr val="474747"/>
      </a:dk1>
      <a:lt1>
        <a:srgbClr val="FFFFFF"/>
      </a:lt1>
      <a:dk2>
        <a:srgbClr val="063DE8"/>
      </a:dk2>
      <a:lt2>
        <a:srgbClr val="00DFCA"/>
      </a:lt2>
      <a:accent1>
        <a:srgbClr val="DC0081"/>
      </a:accent1>
      <a:accent2>
        <a:srgbClr val="FAFD00"/>
      </a:accent2>
      <a:accent3>
        <a:srgbClr val="AAAFF2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my favourite blue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y favourite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 favourite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3EDB1C58-FF4A-4B40-9169-93B659125555}" vid="{B19172C3-9D9B-4B9B-A2D3-B23B105646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 favourite</Template>
  <TotalTime>907</TotalTime>
  <Words>397</Words>
  <Application>Microsoft Office PowerPoint</Application>
  <PresentationFormat>On-screen Show (4:3)</PresentationFormat>
  <Paragraphs>70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Book Antiqua</vt:lpstr>
      <vt:lpstr>Monotype Sorts</vt:lpstr>
      <vt:lpstr>Times New Roman</vt:lpstr>
      <vt:lpstr>my favourite blue</vt:lpstr>
      <vt:lpstr>Conduct of appraisal of on-line examinations</vt:lpstr>
      <vt:lpstr>My experience</vt:lpstr>
      <vt:lpstr>Outline of conduct of appraisal on site</vt:lpstr>
      <vt:lpstr>Types of on-line exams</vt:lpstr>
      <vt:lpstr>Common to all</vt:lpstr>
      <vt:lpstr>On-line written papers</vt:lpstr>
      <vt:lpstr>Process on day</vt:lpstr>
      <vt:lpstr>Locally-delivered on-line exams</vt:lpstr>
      <vt:lpstr>On-line viva/OSCE</vt:lpstr>
      <vt:lpstr>Common pitfalls</vt:lpstr>
      <vt:lpstr>At end of exam day</vt:lpstr>
      <vt:lpstr>Process after exam 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MCQ workshop</dc:title>
  <dc:creator>Albert Mifsud</dc:creator>
  <cp:lastModifiedBy>Albert Mifsud</cp:lastModifiedBy>
  <cp:revision>5</cp:revision>
  <cp:lastPrinted>2002-04-10T16:33:23Z</cp:lastPrinted>
  <dcterms:created xsi:type="dcterms:W3CDTF">2023-05-04T18:27:13Z</dcterms:created>
  <dcterms:modified xsi:type="dcterms:W3CDTF">2023-05-06T10:56:05Z</dcterms:modified>
</cp:coreProperties>
</file>