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7" r:id="rId4"/>
    <p:sldId id="257" r:id="rId5"/>
    <p:sldId id="258" r:id="rId6"/>
    <p:sldId id="278" r:id="rId7"/>
    <p:sldId id="259" r:id="rId8"/>
    <p:sldId id="267" r:id="rId9"/>
    <p:sldId id="268" r:id="rId10"/>
    <p:sldId id="260" r:id="rId11"/>
    <p:sldId id="262" r:id="rId12"/>
    <p:sldId id="263" r:id="rId13"/>
    <p:sldId id="264" r:id="rId14"/>
    <p:sldId id="265" r:id="rId15"/>
    <p:sldId id="261" r:id="rId16"/>
    <p:sldId id="266" r:id="rId17"/>
    <p:sldId id="279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5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F99E7-4B55-314C-A5CF-8523C03703A1}" type="datetimeFigureOut">
              <a:t>2/12/2022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CAFB0-0068-6D43-9C1A-0C76997F19EF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322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CAFB0-0068-6D43-9C1A-0C76997F19EF}" type="slidenum"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090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6FBD7-A224-2197-B4A6-8E80459D8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175006-D3E7-F2B0-506B-E68CDC94F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CFF6C-55F3-32B6-0B09-F120ACFD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797032-2D07-6599-7BE2-3E75A352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96C6DB-147C-090E-2D13-5E742824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474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EFE05-2C08-EFED-C5E0-4A9FA083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24ECEE-839A-5C60-9FFB-927C3AE59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A3CE97-E6DB-7209-74CC-23AAB8BB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D978FC-6422-5661-7957-EB8F90F0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657263-9507-5192-FD93-E7835F9A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51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4D54DFD-7A9A-B835-7F33-E4748CD86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A2F8FA-839D-1B1A-03E1-C6E89785D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C4EE16-12C8-BA99-1E96-FA2D1F32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233634-2C30-E6E3-8C61-058E71A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DE4077-4A23-6366-4AF9-393F3685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945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682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943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433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685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530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0438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668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478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276D4-0D7C-15BD-DAD9-C60DE923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EB6D48-0BED-3945-969C-3062F5EB7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C57928-F1FA-64A6-8CA1-88BA9C85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0DB4F-EBF1-3834-57F7-4B9077E0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356016-DA53-AEA6-71B4-0E5F802D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633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5156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9397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805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6E2CE-333C-BE12-468C-AD9D2BB6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A02762-43FE-A875-541F-DE2C0DC5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557EC5-C54F-0446-27F4-9E1965C9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E1E31A-A104-37C1-FC7B-A5F5C0DE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20AD6C-1621-712F-1C48-595C3B8D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852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E1DDE-211C-CB7A-3B17-1E3A9F8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1CEF2D-DE83-ECD4-0CA3-5BAC5F635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7EA9EB-4F64-AE6E-3157-BA30EBBB9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63958E-B75E-6864-0F92-D806EFD6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5D626C-F136-2CF6-5332-C30497F1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367A86-196F-51FD-27EF-258D822A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55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F438C-4E06-D4AC-B1A2-63B85A9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5AF1B6-213D-362C-381E-EDBBA6B48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89A1E7-6293-8F6C-0FE4-9F2CDC1FF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A808F8-DC22-F1FD-3F3C-42B37BBC7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51AC13-6B0D-CD2B-7023-972191D0D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A8DE22-E324-DD97-338E-4DB9CE19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7ABC06-850A-7867-4164-CDE5194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E0B36A2-E090-5519-5547-9B38C47F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58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E1467-C585-E288-94F1-3225AAF5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4168AE-B47A-6CB2-3332-9293EE69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1DA0E0-F5D1-A538-5D02-107E6A27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369FF6-F166-C53A-B241-49F6C0B3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220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DEC6C3-738D-B57F-B0BD-0ED8DF01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79A439-9199-9DC8-6552-FDA13278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9D3EAF-173B-53B7-1A20-6CFFF87B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81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6E72D-E82D-78D3-EE12-F806CBE3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D4E87A-BBEB-C710-31AC-B93D8105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0B3C9E-3C1A-C67B-6B66-7120C929F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22A4DA-B971-F672-0A84-29DA673F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D5C2F2-D712-814C-F1EE-B7EDA2B4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59A6B6-D784-8840-EDEB-BB3C1DF0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0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322A3-CF7F-3EB3-507E-283BB483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2BDF101-92B9-32E6-5B8D-2FCACA04E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89C199-6F69-8768-F0DA-18DA9DE6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D07DF2-76EE-B34D-1CB4-67AA0717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F56ED5-6B5D-03AD-6A86-32E6EF6F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E00A25-5B0D-CD43-34C6-52761ED7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19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27E8EA-4841-54EF-A724-6A820A45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BEA4EC-5782-BEFB-4A60-DBD433698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42F222-F2AD-BB54-F4C5-ED09BCCF3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A4042C-3F17-62A0-717C-58D2C797D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AF8EDF-AFE0-D220-382B-1D503AF1B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105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F5F5897-2D56-9C4D-B800-79EC6EC16205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A78CF13-AC84-C047-9DE4-F6AD573727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0202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ucht, water, buiten, boot&#10;&#10;Automatisch gegenereerde beschrijving">
            <a:extLst>
              <a:ext uri="{FF2B5EF4-FFF2-40B4-BE49-F238E27FC236}">
                <a16:creationId xmlns:a16="http://schemas.microsoft.com/office/drawing/2014/main" id="{A72483CD-B442-CE7B-3F5D-3C38E3C5F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E9DAC8-48FF-D106-65A4-6C3982F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0" y="3231931"/>
            <a:ext cx="4330261" cy="1834056"/>
          </a:xfrm>
        </p:spPr>
        <p:txBody>
          <a:bodyPr>
            <a:noAutofit/>
          </a:bodyPr>
          <a:lstStyle/>
          <a:p>
            <a:r>
              <a:rPr lang="nl-BE" sz="4000" b="1" dirty="0">
                <a:latin typeface="Calibri" panose="020F0502020204030204" pitchFamily="34" charset="0"/>
                <a:cs typeface="Calibri" panose="020F0502020204030204" pitchFamily="34" charset="0"/>
              </a:rPr>
              <a:t>UEMS-CESMA Appraisals: </a:t>
            </a:r>
            <a:r>
              <a:rPr lang="nl-BE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Experiences with recent appraisals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ED607A-20FD-E87A-15F1-D21807F7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Autofit/>
          </a:bodyPr>
          <a:lstStyle/>
          <a:p>
            <a:r>
              <a:rPr lang="nl-BE" sz="2000" dirty="0"/>
              <a:t>Prof. dr. Danny G.P. Mathysen</a:t>
            </a:r>
          </a:p>
          <a:p>
            <a:r>
              <a:rPr lang="nl-BE" sz="1400" i="1" dirty="0"/>
              <a:t>UEMS-CESMA Liaison Officer - University of Antwerp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1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60770-2B10-8A31-5CEB-4AECC298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European Training Requirements (ETRs) define training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2E8BB8D5-63FC-7A35-C615-A77755F36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F7332AC-76C2-70F6-6A92-7A54C73FA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850" y="4360448"/>
            <a:ext cx="4967652" cy="24500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120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25579-10E3-8861-722A-D77BC552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Curriculum</a:t>
            </a:r>
            <a:br>
              <a:rPr lang="en-US" sz="5400" dirty="0"/>
            </a:br>
            <a:r>
              <a:rPr lang="en-US" sz="5400" dirty="0"/>
              <a:t>of the training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A85C7E-5855-E9C9-F8FC-8FFE2D1C8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19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5D9528-017F-277F-1C66-477CCEE5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nl-BE" sz="3600" dirty="0">
                <a:solidFill>
                  <a:srgbClr val="FFFFFF"/>
                </a:solidFill>
              </a:rPr>
              <a:t>Syllabus</a:t>
            </a:r>
            <a:br>
              <a:rPr lang="nl-BE" sz="3600" dirty="0">
                <a:solidFill>
                  <a:srgbClr val="FFFFFF"/>
                </a:solidFill>
              </a:rPr>
            </a:br>
            <a:r>
              <a:rPr lang="nl-BE" sz="3600" dirty="0">
                <a:solidFill>
                  <a:srgbClr val="FFFFFF"/>
                </a:solidFill>
              </a:rPr>
              <a:t>available for training purposes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BBC209B-ECD5-A1C7-AA05-5AD3FF26CA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698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blauw&#10;&#10;Automatisch gegenereerde beschrijving">
            <a:extLst>
              <a:ext uri="{FF2B5EF4-FFF2-40B4-BE49-F238E27FC236}">
                <a16:creationId xmlns:a16="http://schemas.microsoft.com/office/drawing/2014/main" id="{F0357477-FD54-BD66-8216-7B77B27C9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2DB09B-5D42-B23A-C09F-0523C260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54845"/>
            <a:ext cx="10656891" cy="39026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Blueprint of the European exam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Translation of ETRs, curriculum and syllabus that describe training </a:t>
            </a:r>
            <a:br>
              <a:rPr 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an examination evaluating this training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7F13C0B5-2E46-ADFE-A30E-694C94EB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347504" y="3417672"/>
            <a:ext cx="6686550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2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221B1B-CF34-6FC1-C285-0B8C03DE0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nl-BE" sz="4000" dirty="0">
                <a:solidFill>
                  <a:srgbClr val="FFFFFF"/>
                </a:solidFill>
              </a:rPr>
              <a:t>Standard operating procedures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EF9F6134-2F6A-E175-E66C-77DB7EB0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nl-BE" sz="2000" dirty="0">
                <a:solidFill>
                  <a:srgbClr val="FFFFFF"/>
                </a:solidFill>
              </a:rPr>
              <a:t>Qualitative appraisal of exams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422C83-58FB-FC56-513B-D9D1EF458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33" y="390832"/>
            <a:ext cx="7432753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9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FF242-6B22-2FC5-29A1-4493297F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nl-BE" sz="4000" dirty="0"/>
              <a:t>Elements of appraisal...</a:t>
            </a:r>
            <a:br>
              <a:rPr lang="nl-BE" sz="4000" dirty="0"/>
            </a:br>
            <a:r>
              <a:rPr lang="nl-BE" sz="2700" b="1" dirty="0">
                <a:latin typeface="Calibri" panose="020F0502020204030204" pitchFamily="34" charset="0"/>
                <a:cs typeface="Calibri" panose="020F0502020204030204" pitchFamily="34" charset="0"/>
              </a:rPr>
              <a:t>= theory + </a:t>
            </a:r>
            <a:r>
              <a:rPr lang="nl-BE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pic>
        <p:nvPicPr>
          <p:cNvPr id="5" name="Tijdelijke aanduiding voor inhoud 4" descr="Afbeelding met elektronica&#10;&#10;Automatisch gegenereerde beschrijving">
            <a:extLst>
              <a:ext uri="{FF2B5EF4-FFF2-40B4-BE49-F238E27FC236}">
                <a16:creationId xmlns:a16="http://schemas.microsoft.com/office/drawing/2014/main" id="{4A3754A1-A569-EF5F-C30A-29C2BE63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3A0742-6FA2-8112-82CA-8B232822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186913"/>
            <a:ext cx="3313455" cy="3540265"/>
          </a:xfrm>
        </p:spPr>
        <p:txBody>
          <a:bodyPr>
            <a:noAutofit/>
          </a:bodyPr>
          <a:lstStyle/>
          <a:p>
            <a:r>
              <a:rPr lang="en-US" sz="2000" dirty="0"/>
              <a:t>Exam procedures</a:t>
            </a:r>
          </a:p>
          <a:p>
            <a:pPr lvl="1"/>
            <a:r>
              <a:rPr lang="en-US" sz="1600" dirty="0"/>
              <a:t>Question banking</a:t>
            </a:r>
          </a:p>
          <a:p>
            <a:pPr lvl="1"/>
            <a:r>
              <a:rPr lang="en-US" sz="1600" dirty="0"/>
              <a:t>Question selection</a:t>
            </a:r>
          </a:p>
          <a:p>
            <a:pPr lvl="1"/>
            <a:r>
              <a:rPr lang="en-US" sz="1600" dirty="0"/>
              <a:t>Pass mark setting</a:t>
            </a:r>
          </a:p>
          <a:p>
            <a:pPr lvl="1"/>
            <a:r>
              <a:rPr lang="en-US" sz="1600" dirty="0"/>
              <a:t>Deliberation methods</a:t>
            </a:r>
          </a:p>
          <a:p>
            <a:pPr lvl="1"/>
            <a:r>
              <a:rPr lang="en-US" sz="1600" dirty="0"/>
              <a:t>Appeals procedure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Registration procedure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Information available for candidates/examiners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Examination environment</a:t>
            </a:r>
            <a:br>
              <a:rPr lang="en-US" sz="2000" i="1" dirty="0">
                <a:solidFill>
                  <a:srgbClr val="FF0000"/>
                </a:solidFill>
              </a:rPr>
            </a:br>
            <a:r>
              <a:rPr lang="en-US" sz="2000" i="1" dirty="0">
                <a:solidFill>
                  <a:srgbClr val="FF0000"/>
                </a:solidFill>
              </a:rPr>
              <a:t>(venue onsite/platform online): easy to access, security, 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4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576C6C3-1327-5F11-D56B-1A26248D9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9531-C621-B564-E8CE-4163B923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Currently ongoing UEMS-CESMA Appraisal procedures (beta programme)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B7DF1D-D491-6B96-E30F-60D4618A6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ON-SITE Examination (experiences by Maeve Durkan)</a:t>
            </a:r>
          </a:p>
          <a:p>
            <a:r>
              <a:rPr lang="nl-BE"/>
              <a:t>European Board &amp; College Obstetrics and Gynaecology (EBCOG)</a:t>
            </a:r>
          </a:p>
          <a:p>
            <a:endParaRPr lang="nl-BE"/>
          </a:p>
          <a:p>
            <a:pPr marL="0" indent="0">
              <a:buNone/>
            </a:pPr>
            <a:r>
              <a:rPr lang="nl-BE"/>
              <a:t>ONLINE Examinations (experiences by Danny Mathysen)</a:t>
            </a:r>
          </a:p>
          <a:p>
            <a:r>
              <a:rPr lang="nl-BE"/>
              <a:t>European Board of Paediatrics Examination (EBP-EAP)   (online exam)</a:t>
            </a:r>
          </a:p>
          <a:p>
            <a:r>
              <a:rPr lang="nl-BE"/>
              <a:t>ESPN Board Examination in Pediatric Nephrology   (online exam)</a:t>
            </a:r>
          </a:p>
        </p:txBody>
      </p:sp>
    </p:spTree>
    <p:extLst>
      <p:ext uri="{BB962C8B-B14F-4D97-AF65-F5344CB8AC3E}">
        <p14:creationId xmlns:p14="http://schemas.microsoft.com/office/powerpoint/2010/main" val="3606203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6B39C5-D805-14F4-05ED-CFBCBAD77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nl-BE" sz="6400" dirty="0"/>
              <a:t>Online versus on-site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A98F72-01BC-75C1-D9EE-DF5944F36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r>
              <a:rPr lang="nl-BE" sz="2000" dirty="0">
                <a:solidFill>
                  <a:schemeClr val="tx1">
                    <a:alpha val="60000"/>
                  </a:schemeClr>
                </a:solidFill>
              </a:rPr>
              <a:t>Challenges and Advantages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7B3966-D756-F9A1-A9ED-455BAD67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51" y="1563935"/>
            <a:ext cx="6631341" cy="3730129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D8AAED2-7846-4203-1BBE-079E3F1398DF}"/>
              </a:ext>
            </a:extLst>
          </p:cNvPr>
          <p:cNvSpPr/>
          <p:nvPr/>
        </p:nvSpPr>
        <p:spPr>
          <a:xfrm>
            <a:off x="8347318" y="2442258"/>
            <a:ext cx="2777924" cy="84495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86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E5701-EAD0-2FD2-F980-2DB6A8E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1" y="1783959"/>
            <a:ext cx="4925391" cy="2889114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 theory, theory and practice are the same. </a:t>
            </a:r>
            <a:br>
              <a:rPr lang="en-US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 practice, they are not.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tekst, schoolbord, person&#10;&#10;Automatisch gegenereerde beschrijving">
            <a:extLst>
              <a:ext uri="{FF2B5EF4-FFF2-40B4-BE49-F238E27FC236}">
                <a16:creationId xmlns:a16="http://schemas.microsoft.com/office/drawing/2014/main" id="{9103AAEA-9F1B-42F2-A51D-76BE276C1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0041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B1A54A-57F5-3D60-3B08-0F088A54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31" y="184655"/>
            <a:ext cx="8662737" cy="648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88FB687-958D-A517-801C-763EDFC16B01}"/>
              </a:ext>
            </a:extLst>
          </p:cNvPr>
          <p:cNvSpPr txBox="1"/>
          <p:nvPr/>
        </p:nvSpPr>
        <p:spPr>
          <a:xfrm>
            <a:off x="2029325" y="1212782"/>
            <a:ext cx="81333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600"/>
              <a:t>SECURITY</a:t>
            </a:r>
          </a:p>
          <a:p>
            <a:pPr algn="ctr"/>
            <a:endParaRPr lang="nl-BE" sz="9600"/>
          </a:p>
          <a:p>
            <a:pPr algn="ctr"/>
            <a:br>
              <a:rPr lang="nl-BE" sz="3600" i="1"/>
            </a:br>
            <a:r>
              <a:rPr lang="nl-BE" sz="3600" i="1"/>
              <a:t>Subspecialisation leads to ...</a:t>
            </a:r>
          </a:p>
          <a:p>
            <a:pPr algn="ctr"/>
            <a:r>
              <a:rPr lang="nl-BE" sz="3600" i="1"/>
              <a:t>... higher attention to content validity</a:t>
            </a:r>
          </a:p>
          <a:p>
            <a:pPr algn="ctr"/>
            <a:r>
              <a:rPr lang="nl-BE" sz="3600" i="1"/>
              <a:t>... but also less attention to security</a:t>
            </a:r>
          </a:p>
        </p:txBody>
      </p:sp>
    </p:spTree>
    <p:extLst>
      <p:ext uri="{BB962C8B-B14F-4D97-AF65-F5344CB8AC3E}">
        <p14:creationId xmlns:p14="http://schemas.microsoft.com/office/powerpoint/2010/main" val="115139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6B39C5-D805-14F4-05ED-CFBCBAD77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nl-BE" sz="6400" dirty="0"/>
              <a:t>Online versus on-site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A98F72-01BC-75C1-D9EE-DF5944F36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r>
              <a:rPr lang="nl-BE" sz="2000" dirty="0">
                <a:solidFill>
                  <a:schemeClr val="tx1">
                    <a:alpha val="60000"/>
                  </a:schemeClr>
                </a:solidFill>
              </a:rPr>
              <a:t>Challenges and Advantages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7B3966-D756-F9A1-A9ED-455BAD67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51" y="1563935"/>
            <a:ext cx="6631341" cy="373012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992AAB8-2E75-0525-8075-6B8FB375B59A}"/>
              </a:ext>
            </a:extLst>
          </p:cNvPr>
          <p:cNvSpPr/>
          <p:nvPr/>
        </p:nvSpPr>
        <p:spPr>
          <a:xfrm>
            <a:off x="8544088" y="3565003"/>
            <a:ext cx="2777924" cy="84495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592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3E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F2B3F-F972-12C4-A332-EC093B55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Direct observation of exams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(pre-COVID19)</a:t>
            </a:r>
          </a:p>
        </p:txBody>
      </p:sp>
      <p:pic>
        <p:nvPicPr>
          <p:cNvPr id="4" name="Afbeelding 3" descr="Afbeelding met tekst, persoon, computer&#10;&#10;Automatisch gegenereerde beschrijving">
            <a:extLst>
              <a:ext uri="{FF2B5EF4-FFF2-40B4-BE49-F238E27FC236}">
                <a16:creationId xmlns:a16="http://schemas.microsoft.com/office/drawing/2014/main" id="{3ACC31D2-B786-1D5F-D91B-5AAD0D4F5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6" name="Afbeelding 5" descr="Afbeelding met persoon, binnen, tafel, computer&#10;&#10;Automatisch gegenereerde beschrijving">
            <a:extLst>
              <a:ext uri="{FF2B5EF4-FFF2-40B4-BE49-F238E27FC236}">
                <a16:creationId xmlns:a16="http://schemas.microsoft.com/office/drawing/2014/main" id="{654BEABA-8A61-A385-E7A9-B509FD859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874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CFD785-9D73-7A8B-54CF-1D5E7393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nl-BE" sz="3600" dirty="0">
                <a:solidFill>
                  <a:srgbClr val="FFFFFF"/>
                </a:solidFill>
              </a:rPr>
              <a:t>Spontaneous interviews with candidates and examiners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09E936-45E2-41E4-541B-B24BE37FE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16" y="842694"/>
            <a:ext cx="6780700" cy="517028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4D91FCB-DCB5-AB10-7ECC-FF681DBD3F25}"/>
              </a:ext>
            </a:extLst>
          </p:cNvPr>
          <p:cNvSpPr txBox="1"/>
          <p:nvPr/>
        </p:nvSpPr>
        <p:spPr>
          <a:xfrm>
            <a:off x="717422" y="6012977"/>
            <a:ext cx="1084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>
                <a:solidFill>
                  <a:srgbClr val="FF0000"/>
                </a:solidFill>
              </a:rPr>
              <a:t>This aspect of UEMS-CESMA Appraisal is not present in appraisals of online examinations unfortunately</a:t>
            </a:r>
          </a:p>
        </p:txBody>
      </p:sp>
    </p:spTree>
    <p:extLst>
      <p:ext uri="{BB962C8B-B14F-4D97-AF65-F5344CB8AC3E}">
        <p14:creationId xmlns:p14="http://schemas.microsoft.com/office/powerpoint/2010/main" val="60026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6B39C5-D805-14F4-05ED-CFBCBAD77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nl-BE" sz="6400" dirty="0"/>
              <a:t>Online versus on-site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A98F72-01BC-75C1-D9EE-DF5944F36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r>
              <a:rPr lang="nl-BE" sz="2000" dirty="0">
                <a:solidFill>
                  <a:schemeClr val="tx1">
                    <a:alpha val="60000"/>
                  </a:schemeClr>
                </a:solidFill>
              </a:rPr>
              <a:t>Challenges and Advantages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7B3966-D756-F9A1-A9ED-455BAD67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51" y="1563935"/>
            <a:ext cx="6631341" cy="373012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DC0C3494-B6DA-04A1-AEBB-A76A29BC26DC}"/>
              </a:ext>
            </a:extLst>
          </p:cNvPr>
          <p:cNvSpPr/>
          <p:nvPr/>
        </p:nvSpPr>
        <p:spPr>
          <a:xfrm>
            <a:off x="7988503" y="4356258"/>
            <a:ext cx="2777924" cy="84495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0706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alogousFromLightSeedLeftStep">
    <a:dk1>
      <a:srgbClr val="000000"/>
    </a:dk1>
    <a:lt1>
      <a:srgbClr val="FFFFFF"/>
    </a:lt1>
    <a:dk2>
      <a:srgbClr val="3B213A"/>
    </a:dk2>
    <a:lt2>
      <a:srgbClr val="E3E2E8"/>
    </a:lt2>
    <a:accent1>
      <a:srgbClr val="93A94E"/>
    </a:accent1>
    <a:accent2>
      <a:srgbClr val="B6A03C"/>
    </a:accent2>
    <a:accent3>
      <a:srgbClr val="EA8946"/>
    </a:accent3>
    <a:accent4>
      <a:srgbClr val="EB4E4F"/>
    </a:accent4>
    <a:accent5>
      <a:srgbClr val="EE6EA5"/>
    </a:accent5>
    <a:accent6>
      <a:srgbClr val="EB4ED2"/>
    </a:accent6>
    <a:hlink>
      <a:srgbClr val="7A69AE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261</Words>
  <Application>Microsoft Macintosh PowerPoint</Application>
  <PresentationFormat>Breedbeeld</PresentationFormat>
  <Paragraphs>42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Sagona Book</vt:lpstr>
      <vt:lpstr>The Hand Extrablack</vt:lpstr>
      <vt:lpstr>Kantoorthema</vt:lpstr>
      <vt:lpstr>BlobVTI</vt:lpstr>
      <vt:lpstr>UEMS-CESMA Appraisals: Experiences with recent appraisals</vt:lpstr>
      <vt:lpstr>Currently ongoing UEMS-CESMA Appraisal procedures (beta programme)</vt:lpstr>
      <vt:lpstr>Online versus on-site</vt:lpstr>
      <vt:lpstr>In theory, theory and practice are the same.  In practice, they are not.</vt:lpstr>
      <vt:lpstr>PowerPoint-presentatie</vt:lpstr>
      <vt:lpstr>Online versus on-site</vt:lpstr>
      <vt:lpstr>Direct observation of exams  (pre-COVID19)</vt:lpstr>
      <vt:lpstr>Spontaneous interviews with candidates and examiners</vt:lpstr>
      <vt:lpstr>Online versus on-site</vt:lpstr>
      <vt:lpstr>European Training Requirements (ETRs) define training</vt:lpstr>
      <vt:lpstr>Curriculum of the training</vt:lpstr>
      <vt:lpstr>Syllabus available for training purposes</vt:lpstr>
      <vt:lpstr>Blueprint of the European exam Translation of ETRs, curriculum and syllabus that describe training  into an examination evaluating this training</vt:lpstr>
      <vt:lpstr>Standard operating procedures</vt:lpstr>
      <vt:lpstr>Elements of appraisal... = theory + practice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UEMS-CESMA Appraisals</dc:title>
  <dc:creator>Danny Mathysen</dc:creator>
  <cp:lastModifiedBy>Danny Mathysen</cp:lastModifiedBy>
  <cp:revision>22</cp:revision>
  <dcterms:created xsi:type="dcterms:W3CDTF">2022-05-09T12:45:30Z</dcterms:created>
  <dcterms:modified xsi:type="dcterms:W3CDTF">2022-12-02T14:09:09Z</dcterms:modified>
</cp:coreProperties>
</file>