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0" r:id="rId3"/>
    <p:sldId id="268" r:id="rId4"/>
    <p:sldId id="269" r:id="rId5"/>
    <p:sldId id="272" r:id="rId6"/>
    <p:sldId id="271" r:id="rId7"/>
    <p:sldId id="273" r:id="rId8"/>
    <p:sldId id="257" r:id="rId9"/>
    <p:sldId id="277" r:id="rId10"/>
    <p:sldId id="274" r:id="rId11"/>
    <p:sldId id="275" r:id="rId12"/>
    <p:sldId id="278" r:id="rId13"/>
    <p:sldId id="276"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80" d="100"/>
          <a:sy n="80" d="100"/>
        </p:scale>
        <p:origin x="136"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E"/>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E"/>
          </a:p>
        </p:txBody>
      </p:sp>
      <p:sp>
        <p:nvSpPr>
          <p:cNvPr id="4" name="Date Placeholder 3"/>
          <p:cNvSpPr>
            <a:spLocks noGrp="1"/>
          </p:cNvSpPr>
          <p:nvPr>
            <p:ph type="dt" sz="half" idx="10"/>
          </p:nvPr>
        </p:nvSpPr>
        <p:spPr/>
        <p:txBody>
          <a:bodyPr/>
          <a:lstStyle/>
          <a:p>
            <a:fld id="{968BC453-7C91-4973-A47C-52E47FF289A7}" type="datetimeFigureOut">
              <a:rPr lang="en-IE" smtClean="0"/>
              <a:t>16/10/2021</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5B9758B5-785F-4CA9-9895-E1AA2239F5BC}" type="slidenum">
              <a:rPr lang="en-IE" smtClean="0"/>
              <a:t>‹#›</a:t>
            </a:fld>
            <a:endParaRPr lang="en-IE"/>
          </a:p>
        </p:txBody>
      </p:sp>
    </p:spTree>
    <p:extLst>
      <p:ext uri="{BB962C8B-B14F-4D97-AF65-F5344CB8AC3E}">
        <p14:creationId xmlns:p14="http://schemas.microsoft.com/office/powerpoint/2010/main" val="7985633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E"/>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p:cNvSpPr>
            <a:spLocks noGrp="1"/>
          </p:cNvSpPr>
          <p:nvPr>
            <p:ph type="dt" sz="half" idx="10"/>
          </p:nvPr>
        </p:nvSpPr>
        <p:spPr/>
        <p:txBody>
          <a:bodyPr/>
          <a:lstStyle/>
          <a:p>
            <a:fld id="{968BC453-7C91-4973-A47C-52E47FF289A7}" type="datetimeFigureOut">
              <a:rPr lang="en-IE" smtClean="0"/>
              <a:t>16/10/2021</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5B9758B5-785F-4CA9-9895-E1AA2239F5BC}" type="slidenum">
              <a:rPr lang="en-IE" smtClean="0"/>
              <a:t>‹#›</a:t>
            </a:fld>
            <a:endParaRPr lang="en-IE"/>
          </a:p>
        </p:txBody>
      </p:sp>
    </p:spTree>
    <p:extLst>
      <p:ext uri="{BB962C8B-B14F-4D97-AF65-F5344CB8AC3E}">
        <p14:creationId xmlns:p14="http://schemas.microsoft.com/office/powerpoint/2010/main" val="25132127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IE"/>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p:cNvSpPr>
            <a:spLocks noGrp="1"/>
          </p:cNvSpPr>
          <p:nvPr>
            <p:ph type="dt" sz="half" idx="10"/>
          </p:nvPr>
        </p:nvSpPr>
        <p:spPr/>
        <p:txBody>
          <a:bodyPr/>
          <a:lstStyle/>
          <a:p>
            <a:fld id="{968BC453-7C91-4973-A47C-52E47FF289A7}" type="datetimeFigureOut">
              <a:rPr lang="en-IE" smtClean="0"/>
              <a:t>16/10/2021</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5B9758B5-785F-4CA9-9895-E1AA2239F5BC}" type="slidenum">
              <a:rPr lang="en-IE" smtClean="0"/>
              <a:t>‹#›</a:t>
            </a:fld>
            <a:endParaRPr lang="en-IE"/>
          </a:p>
        </p:txBody>
      </p:sp>
    </p:spTree>
    <p:extLst>
      <p:ext uri="{BB962C8B-B14F-4D97-AF65-F5344CB8AC3E}">
        <p14:creationId xmlns:p14="http://schemas.microsoft.com/office/powerpoint/2010/main" val="20006172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E"/>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p:cNvSpPr>
            <a:spLocks noGrp="1"/>
          </p:cNvSpPr>
          <p:nvPr>
            <p:ph type="dt" sz="half" idx="10"/>
          </p:nvPr>
        </p:nvSpPr>
        <p:spPr/>
        <p:txBody>
          <a:bodyPr/>
          <a:lstStyle/>
          <a:p>
            <a:fld id="{968BC453-7C91-4973-A47C-52E47FF289A7}" type="datetimeFigureOut">
              <a:rPr lang="en-IE" smtClean="0"/>
              <a:t>16/10/2021</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5B9758B5-785F-4CA9-9895-E1AA2239F5BC}" type="slidenum">
              <a:rPr lang="en-IE" smtClean="0"/>
              <a:t>‹#›</a:t>
            </a:fld>
            <a:endParaRPr lang="en-IE"/>
          </a:p>
        </p:txBody>
      </p:sp>
    </p:spTree>
    <p:extLst>
      <p:ext uri="{BB962C8B-B14F-4D97-AF65-F5344CB8AC3E}">
        <p14:creationId xmlns:p14="http://schemas.microsoft.com/office/powerpoint/2010/main" val="7005765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E"/>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68BC453-7C91-4973-A47C-52E47FF289A7}" type="datetimeFigureOut">
              <a:rPr lang="en-IE" smtClean="0"/>
              <a:t>16/10/2021</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5B9758B5-785F-4CA9-9895-E1AA2239F5BC}" type="slidenum">
              <a:rPr lang="en-IE" smtClean="0"/>
              <a:t>‹#›</a:t>
            </a:fld>
            <a:endParaRPr lang="en-IE"/>
          </a:p>
        </p:txBody>
      </p:sp>
    </p:spTree>
    <p:extLst>
      <p:ext uri="{BB962C8B-B14F-4D97-AF65-F5344CB8AC3E}">
        <p14:creationId xmlns:p14="http://schemas.microsoft.com/office/powerpoint/2010/main" val="20772225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E"/>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5" name="Date Placeholder 4"/>
          <p:cNvSpPr>
            <a:spLocks noGrp="1"/>
          </p:cNvSpPr>
          <p:nvPr>
            <p:ph type="dt" sz="half" idx="10"/>
          </p:nvPr>
        </p:nvSpPr>
        <p:spPr/>
        <p:txBody>
          <a:bodyPr/>
          <a:lstStyle/>
          <a:p>
            <a:fld id="{968BC453-7C91-4973-A47C-52E47FF289A7}" type="datetimeFigureOut">
              <a:rPr lang="en-IE" smtClean="0"/>
              <a:t>16/10/2021</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5B9758B5-785F-4CA9-9895-E1AA2239F5BC}" type="slidenum">
              <a:rPr lang="en-IE" smtClean="0"/>
              <a:t>‹#›</a:t>
            </a:fld>
            <a:endParaRPr lang="en-IE"/>
          </a:p>
        </p:txBody>
      </p:sp>
    </p:spTree>
    <p:extLst>
      <p:ext uri="{BB962C8B-B14F-4D97-AF65-F5344CB8AC3E}">
        <p14:creationId xmlns:p14="http://schemas.microsoft.com/office/powerpoint/2010/main" val="9074368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IE"/>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7" name="Date Placeholder 6"/>
          <p:cNvSpPr>
            <a:spLocks noGrp="1"/>
          </p:cNvSpPr>
          <p:nvPr>
            <p:ph type="dt" sz="half" idx="10"/>
          </p:nvPr>
        </p:nvSpPr>
        <p:spPr/>
        <p:txBody>
          <a:bodyPr/>
          <a:lstStyle/>
          <a:p>
            <a:fld id="{968BC453-7C91-4973-A47C-52E47FF289A7}" type="datetimeFigureOut">
              <a:rPr lang="en-IE" smtClean="0"/>
              <a:t>16/10/2021</a:t>
            </a:fld>
            <a:endParaRPr lang="en-IE"/>
          </a:p>
        </p:txBody>
      </p:sp>
      <p:sp>
        <p:nvSpPr>
          <p:cNvPr id="8" name="Footer Placeholder 7"/>
          <p:cNvSpPr>
            <a:spLocks noGrp="1"/>
          </p:cNvSpPr>
          <p:nvPr>
            <p:ph type="ftr" sz="quarter" idx="11"/>
          </p:nvPr>
        </p:nvSpPr>
        <p:spPr/>
        <p:txBody>
          <a:bodyPr/>
          <a:lstStyle/>
          <a:p>
            <a:endParaRPr lang="en-IE"/>
          </a:p>
        </p:txBody>
      </p:sp>
      <p:sp>
        <p:nvSpPr>
          <p:cNvPr id="9" name="Slide Number Placeholder 8"/>
          <p:cNvSpPr>
            <a:spLocks noGrp="1"/>
          </p:cNvSpPr>
          <p:nvPr>
            <p:ph type="sldNum" sz="quarter" idx="12"/>
          </p:nvPr>
        </p:nvSpPr>
        <p:spPr/>
        <p:txBody>
          <a:bodyPr/>
          <a:lstStyle/>
          <a:p>
            <a:fld id="{5B9758B5-785F-4CA9-9895-E1AA2239F5BC}" type="slidenum">
              <a:rPr lang="en-IE" smtClean="0"/>
              <a:t>‹#›</a:t>
            </a:fld>
            <a:endParaRPr lang="en-IE"/>
          </a:p>
        </p:txBody>
      </p:sp>
    </p:spTree>
    <p:extLst>
      <p:ext uri="{BB962C8B-B14F-4D97-AF65-F5344CB8AC3E}">
        <p14:creationId xmlns:p14="http://schemas.microsoft.com/office/powerpoint/2010/main" val="11938228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E"/>
          </a:p>
        </p:txBody>
      </p:sp>
      <p:sp>
        <p:nvSpPr>
          <p:cNvPr id="3" name="Date Placeholder 2"/>
          <p:cNvSpPr>
            <a:spLocks noGrp="1"/>
          </p:cNvSpPr>
          <p:nvPr>
            <p:ph type="dt" sz="half" idx="10"/>
          </p:nvPr>
        </p:nvSpPr>
        <p:spPr/>
        <p:txBody>
          <a:bodyPr/>
          <a:lstStyle/>
          <a:p>
            <a:fld id="{968BC453-7C91-4973-A47C-52E47FF289A7}" type="datetimeFigureOut">
              <a:rPr lang="en-IE" smtClean="0"/>
              <a:t>16/10/2021</a:t>
            </a:fld>
            <a:endParaRPr lang="en-IE"/>
          </a:p>
        </p:txBody>
      </p:sp>
      <p:sp>
        <p:nvSpPr>
          <p:cNvPr id="4" name="Footer Placeholder 3"/>
          <p:cNvSpPr>
            <a:spLocks noGrp="1"/>
          </p:cNvSpPr>
          <p:nvPr>
            <p:ph type="ftr" sz="quarter" idx="11"/>
          </p:nvPr>
        </p:nvSpPr>
        <p:spPr/>
        <p:txBody>
          <a:bodyPr/>
          <a:lstStyle/>
          <a:p>
            <a:endParaRPr lang="en-IE"/>
          </a:p>
        </p:txBody>
      </p:sp>
      <p:sp>
        <p:nvSpPr>
          <p:cNvPr id="5" name="Slide Number Placeholder 4"/>
          <p:cNvSpPr>
            <a:spLocks noGrp="1"/>
          </p:cNvSpPr>
          <p:nvPr>
            <p:ph type="sldNum" sz="quarter" idx="12"/>
          </p:nvPr>
        </p:nvSpPr>
        <p:spPr/>
        <p:txBody>
          <a:bodyPr/>
          <a:lstStyle/>
          <a:p>
            <a:fld id="{5B9758B5-785F-4CA9-9895-E1AA2239F5BC}" type="slidenum">
              <a:rPr lang="en-IE" smtClean="0"/>
              <a:t>‹#›</a:t>
            </a:fld>
            <a:endParaRPr lang="en-IE"/>
          </a:p>
        </p:txBody>
      </p:sp>
    </p:spTree>
    <p:extLst>
      <p:ext uri="{BB962C8B-B14F-4D97-AF65-F5344CB8AC3E}">
        <p14:creationId xmlns:p14="http://schemas.microsoft.com/office/powerpoint/2010/main" val="26292676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8BC453-7C91-4973-A47C-52E47FF289A7}" type="datetimeFigureOut">
              <a:rPr lang="en-IE" smtClean="0"/>
              <a:t>16/10/2021</a:t>
            </a:fld>
            <a:endParaRPr lang="en-IE"/>
          </a:p>
        </p:txBody>
      </p:sp>
      <p:sp>
        <p:nvSpPr>
          <p:cNvPr id="3" name="Footer Placeholder 2"/>
          <p:cNvSpPr>
            <a:spLocks noGrp="1"/>
          </p:cNvSpPr>
          <p:nvPr>
            <p:ph type="ftr" sz="quarter" idx="11"/>
          </p:nvPr>
        </p:nvSpPr>
        <p:spPr/>
        <p:txBody>
          <a:bodyPr/>
          <a:lstStyle/>
          <a:p>
            <a:endParaRPr lang="en-IE"/>
          </a:p>
        </p:txBody>
      </p:sp>
      <p:sp>
        <p:nvSpPr>
          <p:cNvPr id="4" name="Slide Number Placeholder 3"/>
          <p:cNvSpPr>
            <a:spLocks noGrp="1"/>
          </p:cNvSpPr>
          <p:nvPr>
            <p:ph type="sldNum" sz="quarter" idx="12"/>
          </p:nvPr>
        </p:nvSpPr>
        <p:spPr/>
        <p:txBody>
          <a:bodyPr/>
          <a:lstStyle/>
          <a:p>
            <a:fld id="{5B9758B5-785F-4CA9-9895-E1AA2239F5BC}" type="slidenum">
              <a:rPr lang="en-IE" smtClean="0"/>
              <a:t>‹#›</a:t>
            </a:fld>
            <a:endParaRPr lang="en-IE"/>
          </a:p>
        </p:txBody>
      </p:sp>
    </p:spTree>
    <p:extLst>
      <p:ext uri="{BB962C8B-B14F-4D97-AF65-F5344CB8AC3E}">
        <p14:creationId xmlns:p14="http://schemas.microsoft.com/office/powerpoint/2010/main" val="35896716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E"/>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68BC453-7C91-4973-A47C-52E47FF289A7}" type="datetimeFigureOut">
              <a:rPr lang="en-IE" smtClean="0"/>
              <a:t>16/10/2021</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5B9758B5-785F-4CA9-9895-E1AA2239F5BC}" type="slidenum">
              <a:rPr lang="en-IE" smtClean="0"/>
              <a:t>‹#›</a:t>
            </a:fld>
            <a:endParaRPr lang="en-IE"/>
          </a:p>
        </p:txBody>
      </p:sp>
    </p:spTree>
    <p:extLst>
      <p:ext uri="{BB962C8B-B14F-4D97-AF65-F5344CB8AC3E}">
        <p14:creationId xmlns:p14="http://schemas.microsoft.com/office/powerpoint/2010/main" val="2299350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E"/>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E"/>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68BC453-7C91-4973-A47C-52E47FF289A7}" type="datetimeFigureOut">
              <a:rPr lang="en-IE" smtClean="0"/>
              <a:t>16/10/2021</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5B9758B5-785F-4CA9-9895-E1AA2239F5BC}" type="slidenum">
              <a:rPr lang="en-IE" smtClean="0"/>
              <a:t>‹#›</a:t>
            </a:fld>
            <a:endParaRPr lang="en-IE"/>
          </a:p>
        </p:txBody>
      </p:sp>
    </p:spTree>
    <p:extLst>
      <p:ext uri="{BB962C8B-B14F-4D97-AF65-F5344CB8AC3E}">
        <p14:creationId xmlns:p14="http://schemas.microsoft.com/office/powerpoint/2010/main" val="12617202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E"/>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68BC453-7C91-4973-A47C-52E47FF289A7}" type="datetimeFigureOut">
              <a:rPr lang="en-IE" smtClean="0"/>
              <a:t>16/10/2021</a:t>
            </a:fld>
            <a:endParaRPr lang="en-IE"/>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E"/>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B9758B5-785F-4CA9-9895-E1AA2239F5BC}" type="slidenum">
              <a:rPr lang="en-IE" smtClean="0"/>
              <a:t>‹#›</a:t>
            </a:fld>
            <a:endParaRPr lang="en-IE"/>
          </a:p>
        </p:txBody>
      </p:sp>
    </p:spTree>
    <p:extLst>
      <p:ext uri="{BB962C8B-B14F-4D97-AF65-F5344CB8AC3E}">
        <p14:creationId xmlns:p14="http://schemas.microsoft.com/office/powerpoint/2010/main" val="9827033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pubmed.ncbi.nlm.nih.gov/25027510/" TargetMode="External"/><Relationship Id="rId1" Type="http://schemas.openxmlformats.org/officeDocument/2006/relationships/slideLayout" Target="../slideLayouts/slideLayout2.xml"/><Relationship Id="rId4" Type="http://schemas.openxmlformats.org/officeDocument/2006/relationships/image" Target="../media/image5.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34887" y="604299"/>
            <a:ext cx="10448014" cy="2905664"/>
          </a:xfrm>
        </p:spPr>
        <p:txBody>
          <a:bodyPr/>
          <a:lstStyle/>
          <a:p>
            <a:r>
              <a:rPr lang="en-IE" dirty="0"/>
              <a:t>Some points on the ETR for the Specialty of General Surgery</a:t>
            </a:r>
          </a:p>
        </p:txBody>
      </p:sp>
      <p:sp>
        <p:nvSpPr>
          <p:cNvPr id="3" name="Subtitle 2"/>
          <p:cNvSpPr>
            <a:spLocks noGrp="1"/>
          </p:cNvSpPr>
          <p:nvPr>
            <p:ph type="subTitle" idx="1"/>
          </p:nvPr>
        </p:nvSpPr>
        <p:spPr>
          <a:xfrm>
            <a:off x="4301655" y="4444875"/>
            <a:ext cx="6628737" cy="2099047"/>
          </a:xfrm>
        </p:spPr>
        <p:txBody>
          <a:bodyPr/>
          <a:lstStyle/>
          <a:p>
            <a:r>
              <a:rPr lang="en-IE" dirty="0"/>
              <a:t>Arthur G. Felice, MD, MSc, FEBS, FRCS Ed.</a:t>
            </a:r>
          </a:p>
          <a:p>
            <a:r>
              <a:rPr lang="en-IE" dirty="0"/>
              <a:t>President of the European Board of Surgery</a:t>
            </a:r>
          </a:p>
          <a:p>
            <a:r>
              <a:rPr lang="en-IE" dirty="0"/>
              <a:t>President of the UEMS Division of General Surgery</a:t>
            </a:r>
          </a:p>
          <a:p>
            <a:r>
              <a:rPr lang="en-IE" dirty="0"/>
              <a:t>Member of the ETR Review Committee</a:t>
            </a:r>
          </a:p>
          <a:p>
            <a:endParaRPr lang="en-IE" dirty="0"/>
          </a:p>
        </p:txBody>
      </p:sp>
    </p:spTree>
    <p:extLst>
      <p:ext uri="{BB962C8B-B14F-4D97-AF65-F5344CB8AC3E}">
        <p14:creationId xmlns:p14="http://schemas.microsoft.com/office/powerpoint/2010/main" val="16434781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E02E8D-7BE1-40B6-91FF-264CD5E9A536}"/>
              </a:ext>
            </a:extLst>
          </p:cNvPr>
          <p:cNvSpPr>
            <a:spLocks noGrp="1"/>
          </p:cNvSpPr>
          <p:nvPr>
            <p:ph type="title"/>
          </p:nvPr>
        </p:nvSpPr>
        <p:spPr>
          <a:xfrm>
            <a:off x="838200" y="2"/>
            <a:ext cx="10515600" cy="699714"/>
          </a:xfrm>
        </p:spPr>
        <p:txBody>
          <a:bodyPr/>
          <a:lstStyle/>
          <a:p>
            <a:r>
              <a:rPr lang="en-GB" dirty="0"/>
              <a:t>Plus points for ETR General Surgery</a:t>
            </a:r>
          </a:p>
        </p:txBody>
      </p:sp>
      <p:sp>
        <p:nvSpPr>
          <p:cNvPr id="3" name="Content Placeholder 2">
            <a:extLst>
              <a:ext uri="{FF2B5EF4-FFF2-40B4-BE49-F238E27FC236}">
                <a16:creationId xmlns:a16="http://schemas.microsoft.com/office/drawing/2014/main" id="{A3004500-2CD9-40F4-B7A8-6633CA63F970}"/>
              </a:ext>
            </a:extLst>
          </p:cNvPr>
          <p:cNvSpPr>
            <a:spLocks noGrp="1"/>
          </p:cNvSpPr>
          <p:nvPr>
            <p:ph idx="1"/>
          </p:nvPr>
        </p:nvSpPr>
        <p:spPr>
          <a:xfrm>
            <a:off x="0" y="826936"/>
            <a:ext cx="12192000" cy="5971429"/>
          </a:xfrm>
        </p:spPr>
        <p:txBody>
          <a:bodyPr>
            <a:normAutofit lnSpcReduction="10000"/>
          </a:bodyPr>
          <a:lstStyle/>
          <a:p>
            <a:r>
              <a:rPr lang="en-GB" sz="2400" dirty="0"/>
              <a:t>Faithfully follows UEMS Guidelines for writing ETRs </a:t>
            </a:r>
          </a:p>
          <a:p>
            <a:r>
              <a:rPr lang="en-GB" sz="2400" dirty="0"/>
              <a:t>Comprehensive</a:t>
            </a:r>
          </a:p>
          <a:p>
            <a:r>
              <a:rPr lang="en-GB" sz="2400" dirty="0"/>
              <a:t>Supported by key objectives, vision and purpose</a:t>
            </a:r>
          </a:p>
          <a:p>
            <a:r>
              <a:rPr lang="en-GB" sz="2400" dirty="0"/>
              <a:t>Details educational, organisational and professional requirements for Postgraduate Surgical training</a:t>
            </a:r>
          </a:p>
          <a:p>
            <a:r>
              <a:rPr lang="en-GB" sz="2400" dirty="0"/>
              <a:t>Extensive and systematic Syllabus</a:t>
            </a:r>
          </a:p>
          <a:p>
            <a:r>
              <a:rPr lang="en-GB" sz="2400" dirty="0"/>
              <a:t>Differentiates Syllabus and Curriculum</a:t>
            </a:r>
          </a:p>
          <a:p>
            <a:r>
              <a:rPr lang="en-GB" sz="2400" dirty="0"/>
              <a:t>Integrates Competence-based Logbook and EPAs into Curriculum and chapter on Postgraduate Training</a:t>
            </a:r>
          </a:p>
          <a:p>
            <a:r>
              <a:rPr lang="en-GB" sz="2400" dirty="0"/>
              <a:t>EPAs sub-classified into Essential EPAs and Compensable EPAs</a:t>
            </a:r>
          </a:p>
          <a:p>
            <a:r>
              <a:rPr lang="en-GB" sz="2400" dirty="0"/>
              <a:t>Advances and process  in Assessments/Exams explained in fine detail</a:t>
            </a:r>
          </a:p>
          <a:p>
            <a:r>
              <a:rPr lang="en-GB" sz="2400" dirty="0"/>
              <a:t>Process and organisation of Training detailed</a:t>
            </a:r>
          </a:p>
          <a:p>
            <a:r>
              <a:rPr lang="en-GB" sz="2400" dirty="0"/>
              <a:t>Aspirational element on Visitation and Accreditation of Training Centres which is still in the planning stage. Shows there is the will to take on the challenge.</a:t>
            </a:r>
          </a:p>
          <a:p>
            <a:r>
              <a:rPr lang="en-GB" sz="2400" dirty="0"/>
              <a:t>Patient safety always the ultimate Objective</a:t>
            </a:r>
          </a:p>
          <a:p>
            <a:pPr marL="0" indent="0">
              <a:buNone/>
            </a:pPr>
            <a:endParaRPr lang="en-GB" dirty="0"/>
          </a:p>
        </p:txBody>
      </p:sp>
    </p:spTree>
    <p:extLst>
      <p:ext uri="{BB962C8B-B14F-4D97-AF65-F5344CB8AC3E}">
        <p14:creationId xmlns:p14="http://schemas.microsoft.com/office/powerpoint/2010/main" val="32613008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3">
                                            <p:txEl>
                                              <p:pRg st="10" end="10"/>
                                            </p:txEl>
                                          </p:spTgt>
                                        </p:tgtEl>
                                        <p:attrNameLst>
                                          <p:attrName>style.visibility</p:attrName>
                                        </p:attrNameLst>
                                      </p:cBhvr>
                                      <p:to>
                                        <p:strVal val="visible"/>
                                      </p:to>
                                    </p:set>
                                    <p:anim calcmode="lin" valueType="num">
                                      <p:cBhvr additive="base">
                                        <p:cTn id="67"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3">
                                            <p:txEl>
                                              <p:pRg st="11" end="11"/>
                                            </p:txEl>
                                          </p:spTgt>
                                        </p:tgtEl>
                                        <p:attrNameLst>
                                          <p:attrName>style.visibility</p:attrName>
                                        </p:attrNameLst>
                                      </p:cBhvr>
                                      <p:to>
                                        <p:strVal val="visible"/>
                                      </p:to>
                                    </p:set>
                                    <p:anim calcmode="lin" valueType="num">
                                      <p:cBhvr additive="base">
                                        <p:cTn id="73"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5007AD-2DE1-4B3A-AC2D-B6E4B838EFF8}"/>
              </a:ext>
            </a:extLst>
          </p:cNvPr>
          <p:cNvSpPr>
            <a:spLocks noGrp="1"/>
          </p:cNvSpPr>
          <p:nvPr>
            <p:ph type="title"/>
          </p:nvPr>
        </p:nvSpPr>
        <p:spPr>
          <a:xfrm>
            <a:off x="755374" y="365125"/>
            <a:ext cx="10598426" cy="5379692"/>
          </a:xfrm>
        </p:spPr>
        <p:txBody>
          <a:bodyPr/>
          <a:lstStyle/>
          <a:p>
            <a:r>
              <a:rPr lang="en-GB" dirty="0"/>
              <a:t>I propose that the ETR  for General Surgery is a decent effort, which could also help other Specialties prepare theirs.</a:t>
            </a:r>
            <a:br>
              <a:rPr lang="en-GB" dirty="0"/>
            </a:br>
            <a:br>
              <a:rPr lang="en-GB" dirty="0"/>
            </a:br>
            <a:r>
              <a:rPr lang="en-GB" dirty="0"/>
              <a:t>I trust that the effort merits your approval</a:t>
            </a:r>
          </a:p>
        </p:txBody>
      </p:sp>
    </p:spTree>
    <p:extLst>
      <p:ext uri="{BB962C8B-B14F-4D97-AF65-F5344CB8AC3E}">
        <p14:creationId xmlns:p14="http://schemas.microsoft.com/office/powerpoint/2010/main" val="4788018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00FE82-54A1-44A7-945A-7D1CDCA12A0E}"/>
              </a:ext>
            </a:extLst>
          </p:cNvPr>
          <p:cNvSpPr>
            <a:spLocks noGrp="1"/>
          </p:cNvSpPr>
          <p:nvPr>
            <p:ph type="title"/>
          </p:nvPr>
        </p:nvSpPr>
        <p:spPr>
          <a:xfrm>
            <a:off x="4476584" y="2504026"/>
            <a:ext cx="2711395" cy="1392113"/>
          </a:xfrm>
        </p:spPr>
        <p:txBody>
          <a:bodyPr/>
          <a:lstStyle/>
          <a:p>
            <a:r>
              <a:rPr lang="en-GB" dirty="0"/>
              <a:t>Thank you</a:t>
            </a:r>
          </a:p>
        </p:txBody>
      </p:sp>
    </p:spTree>
    <p:extLst>
      <p:ext uri="{BB962C8B-B14F-4D97-AF65-F5344CB8AC3E}">
        <p14:creationId xmlns:p14="http://schemas.microsoft.com/office/powerpoint/2010/main" val="41492038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06300F-8A97-4328-A0E2-C01D026DD872}"/>
              </a:ext>
            </a:extLst>
          </p:cNvPr>
          <p:cNvSpPr>
            <a:spLocks noGrp="1"/>
          </p:cNvSpPr>
          <p:nvPr>
            <p:ph type="title"/>
          </p:nvPr>
        </p:nvSpPr>
        <p:spPr>
          <a:xfrm>
            <a:off x="1545466" y="2624137"/>
            <a:ext cx="2807873" cy="1600200"/>
          </a:xfrm>
        </p:spPr>
        <p:txBody>
          <a:bodyPr>
            <a:normAutofit/>
          </a:bodyPr>
          <a:lstStyle/>
          <a:p>
            <a:r>
              <a:rPr lang="en-GB" sz="5400" dirty="0"/>
              <a:t>Question time</a:t>
            </a:r>
          </a:p>
        </p:txBody>
      </p:sp>
      <p:sp>
        <p:nvSpPr>
          <p:cNvPr id="4" name="Text Placeholder 3">
            <a:extLst>
              <a:ext uri="{FF2B5EF4-FFF2-40B4-BE49-F238E27FC236}">
                <a16:creationId xmlns:a16="http://schemas.microsoft.com/office/drawing/2014/main" id="{1C0C446A-6DE3-4F9A-A72D-C290D01695CF}"/>
              </a:ext>
            </a:extLst>
          </p:cNvPr>
          <p:cNvSpPr>
            <a:spLocks noGrp="1"/>
          </p:cNvSpPr>
          <p:nvPr>
            <p:ph type="body" sz="half" idx="2"/>
          </p:nvPr>
        </p:nvSpPr>
        <p:spPr>
          <a:xfrm>
            <a:off x="839788" y="5823268"/>
            <a:ext cx="3932237" cy="45719"/>
          </a:xfrm>
        </p:spPr>
        <p:txBody>
          <a:bodyPr>
            <a:normAutofit fontScale="25000" lnSpcReduction="20000"/>
          </a:bodyPr>
          <a:lstStyle/>
          <a:p>
            <a:endParaRPr lang="en-GB" dirty="0"/>
          </a:p>
        </p:txBody>
      </p:sp>
      <p:pic>
        <p:nvPicPr>
          <p:cNvPr id="5" name="Picture 2" descr="Answers Stock Image">
            <a:extLst>
              <a:ext uri="{FF2B5EF4-FFF2-40B4-BE49-F238E27FC236}">
                <a16:creationId xmlns:a16="http://schemas.microsoft.com/office/drawing/2014/main" id="{DD38500F-D151-4FF3-9D4F-5384F7222751}"/>
              </a:ext>
            </a:extLst>
          </p:cNvPr>
          <p:cNvPicPr>
            <a:picLocks noGrp="1" noChangeAspect="1" noChangeArrowheads="1"/>
          </p:cNvPicPr>
          <p:nvPr>
            <p:ph type="pic" idx="1"/>
          </p:nvPr>
        </p:nvPicPr>
        <p:blipFill>
          <a:blip r:embed="rId2">
            <a:extLst>
              <a:ext uri="{28A0092B-C50C-407E-A947-70E740481C1C}">
                <a14:useLocalDpi xmlns:a14="http://schemas.microsoft.com/office/drawing/2010/main" val="0"/>
              </a:ext>
            </a:extLst>
          </a:blip>
          <a:srcRect t="16611" b="16611"/>
          <a:stretch>
            <a:fillRect/>
          </a:stretch>
        </p:blipFill>
        <p:spPr bwMode="auto">
          <a:xfrm>
            <a:off x="5183188" y="987425"/>
            <a:ext cx="6172200" cy="4873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058320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1F4555-3E04-4809-BC77-7095539E3859}"/>
              </a:ext>
            </a:extLst>
          </p:cNvPr>
          <p:cNvSpPr>
            <a:spLocks noGrp="1"/>
          </p:cNvSpPr>
          <p:nvPr>
            <p:ph type="title"/>
          </p:nvPr>
        </p:nvSpPr>
        <p:spPr>
          <a:xfrm>
            <a:off x="838200" y="31806"/>
            <a:ext cx="10515600" cy="1325563"/>
          </a:xfrm>
        </p:spPr>
        <p:txBody>
          <a:bodyPr/>
          <a:lstStyle/>
          <a:p>
            <a:r>
              <a:rPr lang="en-GB" dirty="0"/>
              <a:t>The objective of this PPT </a:t>
            </a:r>
          </a:p>
        </p:txBody>
      </p:sp>
      <p:sp>
        <p:nvSpPr>
          <p:cNvPr id="3" name="Content Placeholder 2">
            <a:extLst>
              <a:ext uri="{FF2B5EF4-FFF2-40B4-BE49-F238E27FC236}">
                <a16:creationId xmlns:a16="http://schemas.microsoft.com/office/drawing/2014/main" id="{8AE6AE5A-4DCA-486B-9FFD-8D2091205EDB}"/>
              </a:ext>
            </a:extLst>
          </p:cNvPr>
          <p:cNvSpPr>
            <a:spLocks noGrp="1"/>
          </p:cNvSpPr>
          <p:nvPr>
            <p:ph idx="1"/>
          </p:nvPr>
        </p:nvSpPr>
        <p:spPr>
          <a:xfrm>
            <a:off x="838200" y="1502797"/>
            <a:ext cx="10515600" cy="5200153"/>
          </a:xfrm>
        </p:spPr>
        <p:txBody>
          <a:bodyPr>
            <a:normAutofit fontScale="92500" lnSpcReduction="20000"/>
          </a:bodyPr>
          <a:lstStyle/>
          <a:p>
            <a:r>
              <a:rPr lang="en-GB" dirty="0"/>
              <a:t>Is to illustrate the reasons, salient points and method of this ETR evolution, from the approved past, to the adaptable and forward-looking present.</a:t>
            </a:r>
          </a:p>
          <a:p>
            <a:endParaRPr lang="en-GB" dirty="0"/>
          </a:p>
          <a:p>
            <a:r>
              <a:rPr lang="en-GB" dirty="0"/>
              <a:t>It is </a:t>
            </a:r>
            <a:r>
              <a:rPr lang="en-GB" b="1" dirty="0"/>
              <a:t>not </a:t>
            </a:r>
            <a:r>
              <a:rPr lang="en-GB" dirty="0"/>
              <a:t>an attempt to illustrate the whole ETR, a clearly impossible task.</a:t>
            </a:r>
            <a:endParaRPr lang="en-GB" b="1" dirty="0"/>
          </a:p>
          <a:p>
            <a:endParaRPr lang="en-GB" dirty="0"/>
          </a:p>
          <a:p>
            <a:r>
              <a:rPr lang="en-GB" dirty="0"/>
              <a:t>This is </a:t>
            </a:r>
            <a:r>
              <a:rPr lang="en-GB" b="1" dirty="0"/>
              <a:t>not</a:t>
            </a:r>
            <a:r>
              <a:rPr lang="en-GB" dirty="0"/>
              <a:t> an existential justification of the Specialty of General Surgery, which has long since been approved, ratified and embraced by the UEMS. This would be easy to do (Ref: ETR General Surgery), but entirely unnecessary in this context.</a:t>
            </a:r>
          </a:p>
          <a:p>
            <a:endParaRPr lang="en-GB" dirty="0"/>
          </a:p>
          <a:p>
            <a:r>
              <a:rPr lang="en-GB" dirty="0"/>
              <a:t> The 1</a:t>
            </a:r>
            <a:r>
              <a:rPr lang="en-GB" baseline="30000" dirty="0"/>
              <a:t>st</a:t>
            </a:r>
            <a:r>
              <a:rPr lang="en-GB" dirty="0"/>
              <a:t> ETR was approved by the UEMS Council and Advisory Board  </a:t>
            </a:r>
          </a:p>
          <a:p>
            <a:endParaRPr lang="en-GB" dirty="0"/>
          </a:p>
          <a:p>
            <a:r>
              <a:rPr lang="en-GB" dirty="0"/>
              <a:t>Its Assessments/Exams favourably appraised by UEMS-CESMA</a:t>
            </a:r>
          </a:p>
        </p:txBody>
      </p:sp>
    </p:spTree>
    <p:extLst>
      <p:ext uri="{BB962C8B-B14F-4D97-AF65-F5344CB8AC3E}">
        <p14:creationId xmlns:p14="http://schemas.microsoft.com/office/powerpoint/2010/main" val="31756779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591052-0F23-4D4C-A69F-8CB4E37BDDA3}"/>
              </a:ext>
            </a:extLst>
          </p:cNvPr>
          <p:cNvSpPr>
            <a:spLocks noGrp="1"/>
          </p:cNvSpPr>
          <p:nvPr>
            <p:ph type="title"/>
          </p:nvPr>
        </p:nvSpPr>
        <p:spPr/>
        <p:txBody>
          <a:bodyPr/>
          <a:lstStyle/>
          <a:p>
            <a:r>
              <a:rPr lang="en-GB" dirty="0"/>
              <a:t>2</a:t>
            </a:r>
            <a:r>
              <a:rPr lang="en-GB" baseline="30000" dirty="0"/>
              <a:t>nd</a:t>
            </a:r>
            <a:r>
              <a:rPr lang="en-GB" dirty="0"/>
              <a:t> ETR for General Surgery </a:t>
            </a:r>
          </a:p>
        </p:txBody>
      </p:sp>
      <p:sp>
        <p:nvSpPr>
          <p:cNvPr id="3" name="Content Placeholder 2">
            <a:extLst>
              <a:ext uri="{FF2B5EF4-FFF2-40B4-BE49-F238E27FC236}">
                <a16:creationId xmlns:a16="http://schemas.microsoft.com/office/drawing/2014/main" id="{9B87F561-E76F-4C99-9C9B-F7228D9C7B13}"/>
              </a:ext>
            </a:extLst>
          </p:cNvPr>
          <p:cNvSpPr>
            <a:spLocks noGrp="1"/>
          </p:cNvSpPr>
          <p:nvPr>
            <p:ph idx="1"/>
          </p:nvPr>
        </p:nvSpPr>
        <p:spPr>
          <a:xfrm>
            <a:off x="381663" y="1690688"/>
            <a:ext cx="11338559" cy="5004310"/>
          </a:xfrm>
        </p:spPr>
        <p:txBody>
          <a:bodyPr/>
          <a:lstStyle/>
          <a:p>
            <a:endParaRPr lang="en-GB" dirty="0"/>
          </a:p>
          <a:p>
            <a:r>
              <a:rPr lang="en-GB" dirty="0"/>
              <a:t>1</a:t>
            </a:r>
            <a:r>
              <a:rPr lang="en-GB" baseline="30000" dirty="0"/>
              <a:t>st</a:t>
            </a:r>
            <a:r>
              <a:rPr lang="en-GB" dirty="0"/>
              <a:t> ETR for the Specialty of General Surgery was approved by the UEMS in 2013</a:t>
            </a:r>
          </a:p>
          <a:p>
            <a:endParaRPr lang="en-GB" dirty="0"/>
          </a:p>
          <a:p>
            <a:r>
              <a:rPr lang="en-GB" dirty="0"/>
              <a:t>After 8 years the need for renewal and evolution is tangible and justified</a:t>
            </a:r>
          </a:p>
          <a:p>
            <a:endParaRPr lang="en-GB" dirty="0"/>
          </a:p>
          <a:p>
            <a:r>
              <a:rPr lang="en-GB" dirty="0"/>
              <a:t>A lot of water has passed under the bridge </a:t>
            </a:r>
          </a:p>
          <a:p>
            <a:pPr marL="0" indent="0">
              <a:buNone/>
            </a:pPr>
            <a:r>
              <a:rPr lang="en-GB" dirty="0"/>
              <a:t>                                                                                   </a:t>
            </a:r>
          </a:p>
          <a:p>
            <a:endParaRPr lang="en-GB" dirty="0"/>
          </a:p>
        </p:txBody>
      </p:sp>
      <p:pic>
        <p:nvPicPr>
          <p:cNvPr id="5" name="Picture 4" descr="See the source image">
            <a:extLst>
              <a:ext uri="{FF2B5EF4-FFF2-40B4-BE49-F238E27FC236}">
                <a16:creationId xmlns:a16="http://schemas.microsoft.com/office/drawing/2014/main" id="{E7220D4A-EA57-4A39-8D4B-145C335C37B4}"/>
              </a:ext>
            </a:extLst>
          </p:cNvPr>
          <p:cNvPicPr/>
          <p:nvPr/>
        </p:nvPicPr>
        <p:blipFill rotWithShape="1">
          <a:blip r:embed="rId2" cstate="print">
            <a:extLst>
              <a:ext uri="{28A0092B-C50C-407E-A947-70E740481C1C}">
                <a14:useLocalDpi xmlns:a14="http://schemas.microsoft.com/office/drawing/2010/main" val="0"/>
              </a:ext>
            </a:extLst>
          </a:blip>
          <a:srcRect b="28536"/>
          <a:stretch/>
        </p:blipFill>
        <p:spPr bwMode="auto">
          <a:xfrm>
            <a:off x="7073899" y="4298674"/>
            <a:ext cx="4121537" cy="2261152"/>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33134621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40DB5E-8E2E-4FA1-90D1-C046110B0A8B}"/>
              </a:ext>
            </a:extLst>
          </p:cNvPr>
          <p:cNvSpPr>
            <a:spLocks noGrp="1"/>
          </p:cNvSpPr>
          <p:nvPr>
            <p:ph type="title"/>
          </p:nvPr>
        </p:nvSpPr>
        <p:spPr>
          <a:xfrm>
            <a:off x="185530" y="18255"/>
            <a:ext cx="12006470" cy="1325563"/>
          </a:xfrm>
        </p:spPr>
        <p:txBody>
          <a:bodyPr/>
          <a:lstStyle/>
          <a:p>
            <a:r>
              <a:rPr lang="en-GB" dirty="0"/>
              <a:t>The need for evolution from the previously approved ETR</a:t>
            </a:r>
          </a:p>
        </p:txBody>
      </p:sp>
      <p:sp>
        <p:nvSpPr>
          <p:cNvPr id="3" name="Content Placeholder 2">
            <a:extLst>
              <a:ext uri="{FF2B5EF4-FFF2-40B4-BE49-F238E27FC236}">
                <a16:creationId xmlns:a16="http://schemas.microsoft.com/office/drawing/2014/main" id="{16D85C68-F49E-4BA0-952C-F7AFF9D9ABF6}"/>
              </a:ext>
            </a:extLst>
          </p:cNvPr>
          <p:cNvSpPr>
            <a:spLocks noGrp="1"/>
          </p:cNvSpPr>
          <p:nvPr>
            <p:ph idx="1"/>
          </p:nvPr>
        </p:nvSpPr>
        <p:spPr>
          <a:xfrm>
            <a:off x="838200" y="1343818"/>
            <a:ext cx="10515600" cy="5375034"/>
          </a:xfrm>
        </p:spPr>
        <p:txBody>
          <a:bodyPr>
            <a:normAutofit fontScale="62500" lnSpcReduction="20000"/>
          </a:bodyPr>
          <a:lstStyle/>
          <a:p>
            <a:pPr>
              <a:buFont typeface="Wingdings" panose="05000000000000000000" pitchFamily="2" charset="2"/>
              <a:buChar char="Ø"/>
            </a:pPr>
            <a:r>
              <a:rPr lang="en-GB" dirty="0"/>
              <a:t>New  UEMS Guidelines for writing ETRs</a:t>
            </a:r>
          </a:p>
          <a:p>
            <a:pPr>
              <a:buFont typeface="Wingdings" panose="05000000000000000000" pitchFamily="2" charset="2"/>
              <a:buChar char="Ø"/>
            </a:pPr>
            <a:r>
              <a:rPr lang="en-GB" dirty="0"/>
              <a:t>New UEMS-CESMA Guidelines for Assessments</a:t>
            </a:r>
          </a:p>
          <a:p>
            <a:pPr>
              <a:lnSpc>
                <a:spcPct val="160000"/>
              </a:lnSpc>
              <a:buFont typeface="Wingdings" panose="05000000000000000000" pitchFamily="2" charset="2"/>
              <a:buChar char="Ø"/>
            </a:pPr>
            <a:r>
              <a:rPr lang="en-GB" dirty="0"/>
              <a:t>The improving understanding of disease</a:t>
            </a:r>
          </a:p>
          <a:p>
            <a:pPr>
              <a:lnSpc>
                <a:spcPct val="160000"/>
              </a:lnSpc>
              <a:buFont typeface="Wingdings" panose="05000000000000000000" pitchFamily="2" charset="2"/>
              <a:buChar char="Ø"/>
            </a:pPr>
            <a:r>
              <a:rPr lang="en-GB" dirty="0"/>
              <a:t>New technologies</a:t>
            </a:r>
          </a:p>
          <a:p>
            <a:pPr>
              <a:lnSpc>
                <a:spcPct val="160000"/>
              </a:lnSpc>
              <a:buFont typeface="Wingdings" panose="05000000000000000000" pitchFamily="2" charset="2"/>
              <a:buChar char="Ø"/>
            </a:pPr>
            <a:r>
              <a:rPr lang="en-GB" dirty="0"/>
              <a:t>The evolution of disease</a:t>
            </a:r>
          </a:p>
          <a:p>
            <a:pPr>
              <a:lnSpc>
                <a:spcPct val="160000"/>
              </a:lnSpc>
              <a:buFont typeface="Wingdings" panose="05000000000000000000" pitchFamily="2" charset="2"/>
              <a:buChar char="Ø"/>
            </a:pPr>
            <a:r>
              <a:rPr lang="en-GB" dirty="0"/>
              <a:t>The introduction of patient electronic record and establishment of benchmarks</a:t>
            </a:r>
          </a:p>
          <a:p>
            <a:pPr>
              <a:lnSpc>
                <a:spcPct val="160000"/>
              </a:lnSpc>
              <a:buFont typeface="Wingdings" panose="05000000000000000000" pitchFamily="2" charset="2"/>
              <a:buChar char="Ø"/>
            </a:pPr>
            <a:r>
              <a:rPr lang="en-GB" dirty="0"/>
              <a:t>An aging and more complex population</a:t>
            </a:r>
          </a:p>
          <a:p>
            <a:pPr>
              <a:lnSpc>
                <a:spcPct val="160000"/>
              </a:lnSpc>
              <a:buFont typeface="Wingdings" panose="05000000000000000000" pitchFamily="2" charset="2"/>
              <a:buChar char="Ø"/>
            </a:pPr>
            <a:r>
              <a:rPr lang="en-GB" dirty="0"/>
              <a:t>New requirements to remain in practice</a:t>
            </a:r>
          </a:p>
          <a:p>
            <a:pPr>
              <a:lnSpc>
                <a:spcPct val="160000"/>
              </a:lnSpc>
              <a:buFont typeface="Wingdings" panose="05000000000000000000" pitchFamily="2" charset="2"/>
              <a:buChar char="Ø"/>
            </a:pPr>
            <a:r>
              <a:rPr lang="en-GB" dirty="0"/>
              <a:t>Shorter working hours and shorter period of training </a:t>
            </a:r>
          </a:p>
          <a:p>
            <a:pPr>
              <a:lnSpc>
                <a:spcPct val="160000"/>
              </a:lnSpc>
              <a:buFont typeface="Wingdings" panose="05000000000000000000" pitchFamily="2" charset="2"/>
              <a:buChar char="Ø"/>
            </a:pPr>
            <a:r>
              <a:rPr lang="en-GB" dirty="0"/>
              <a:t>The increasing mean age of surgeons</a:t>
            </a:r>
          </a:p>
          <a:p>
            <a:pPr>
              <a:lnSpc>
                <a:spcPct val="160000"/>
              </a:lnSpc>
              <a:buFont typeface="Wingdings" panose="05000000000000000000" pitchFamily="2" charset="2"/>
              <a:buChar char="Ø"/>
            </a:pPr>
            <a:r>
              <a:rPr lang="en-GB" dirty="0">
                <a:solidFill>
                  <a:srgbClr val="FF0000"/>
                </a:solidFill>
              </a:rPr>
              <a:t>To ensure patient safety</a:t>
            </a:r>
          </a:p>
          <a:p>
            <a:endParaRPr lang="en-GB" dirty="0"/>
          </a:p>
        </p:txBody>
      </p:sp>
    </p:spTree>
    <p:extLst>
      <p:ext uri="{BB962C8B-B14F-4D97-AF65-F5344CB8AC3E}">
        <p14:creationId xmlns:p14="http://schemas.microsoft.com/office/powerpoint/2010/main" val="24907786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3">
                                            <p:txEl>
                                              <p:pRg st="10" end="10"/>
                                            </p:txEl>
                                          </p:spTgt>
                                        </p:tgtEl>
                                        <p:attrNameLst>
                                          <p:attrName>style.visibility</p:attrName>
                                        </p:attrNameLst>
                                      </p:cBhvr>
                                      <p:to>
                                        <p:strVal val="visible"/>
                                      </p:to>
                                    </p:set>
                                    <p:anim calcmode="lin" valueType="num">
                                      <p:cBhvr additive="base">
                                        <p:cTn id="67"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7FB9BE-47FE-4921-920F-B8FE78DCA61C}"/>
              </a:ext>
            </a:extLst>
          </p:cNvPr>
          <p:cNvSpPr>
            <a:spLocks noGrp="1"/>
          </p:cNvSpPr>
          <p:nvPr>
            <p:ph type="title"/>
          </p:nvPr>
        </p:nvSpPr>
        <p:spPr>
          <a:xfrm>
            <a:off x="838200" y="365125"/>
            <a:ext cx="10515600" cy="777875"/>
          </a:xfrm>
        </p:spPr>
        <p:txBody>
          <a:bodyPr/>
          <a:lstStyle/>
          <a:p>
            <a:r>
              <a:rPr lang="en-GB" dirty="0"/>
              <a:t>What has changed from the previous ETR</a:t>
            </a:r>
          </a:p>
        </p:txBody>
      </p:sp>
      <p:sp>
        <p:nvSpPr>
          <p:cNvPr id="3" name="Content Placeholder 2">
            <a:extLst>
              <a:ext uri="{FF2B5EF4-FFF2-40B4-BE49-F238E27FC236}">
                <a16:creationId xmlns:a16="http://schemas.microsoft.com/office/drawing/2014/main" id="{4EF4B69B-E8B7-4F90-A8D9-29AB9EC3C47D}"/>
              </a:ext>
            </a:extLst>
          </p:cNvPr>
          <p:cNvSpPr>
            <a:spLocks noGrp="1"/>
          </p:cNvSpPr>
          <p:nvPr>
            <p:ph idx="1"/>
          </p:nvPr>
        </p:nvSpPr>
        <p:spPr>
          <a:xfrm>
            <a:off x="487017" y="1825625"/>
            <a:ext cx="11320670" cy="4667250"/>
          </a:xfrm>
        </p:spPr>
        <p:txBody>
          <a:bodyPr/>
          <a:lstStyle/>
          <a:p>
            <a:r>
              <a:rPr lang="en-GB" b="1" dirty="0"/>
              <a:t>No</a:t>
            </a:r>
            <a:r>
              <a:rPr lang="en-GB" dirty="0"/>
              <a:t> cataclysmic break</a:t>
            </a:r>
          </a:p>
          <a:p>
            <a:endParaRPr lang="en-GB" dirty="0"/>
          </a:p>
          <a:p>
            <a:endParaRPr lang="en-GB" dirty="0"/>
          </a:p>
          <a:p>
            <a:r>
              <a:rPr lang="en-GB" dirty="0"/>
              <a:t>Wide-based evolution of everything</a:t>
            </a:r>
          </a:p>
          <a:p>
            <a:endParaRPr lang="en-GB" dirty="0"/>
          </a:p>
          <a:p>
            <a:endParaRPr lang="en-GB" dirty="0"/>
          </a:p>
          <a:p>
            <a:r>
              <a:rPr lang="en-GB" dirty="0"/>
              <a:t>Like clouds changing with the wind</a:t>
            </a:r>
          </a:p>
          <a:p>
            <a:endParaRPr lang="en-GB" dirty="0"/>
          </a:p>
          <a:p>
            <a:endParaRPr lang="en-GB" dirty="0"/>
          </a:p>
          <a:p>
            <a:endParaRPr lang="en-GB" dirty="0"/>
          </a:p>
        </p:txBody>
      </p:sp>
      <p:pic>
        <p:nvPicPr>
          <p:cNvPr id="4" name="Picture 3" descr="See the source image">
            <a:extLst>
              <a:ext uri="{FF2B5EF4-FFF2-40B4-BE49-F238E27FC236}">
                <a16:creationId xmlns:a16="http://schemas.microsoft.com/office/drawing/2014/main" id="{0537C44A-B4E3-4F6E-A361-0D58DA5049CE}"/>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8259417" y="4015409"/>
            <a:ext cx="3548270" cy="2588425"/>
          </a:xfrm>
          <a:prstGeom prst="rect">
            <a:avLst/>
          </a:prstGeom>
          <a:noFill/>
          <a:ln>
            <a:noFill/>
          </a:ln>
        </p:spPr>
      </p:pic>
    </p:spTree>
    <p:extLst>
      <p:ext uri="{BB962C8B-B14F-4D97-AF65-F5344CB8AC3E}">
        <p14:creationId xmlns:p14="http://schemas.microsoft.com/office/powerpoint/2010/main" val="42150194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2AEA67-8295-4F5B-9107-A63930110801}"/>
              </a:ext>
            </a:extLst>
          </p:cNvPr>
          <p:cNvSpPr>
            <a:spLocks noGrp="1"/>
          </p:cNvSpPr>
          <p:nvPr>
            <p:ph type="title"/>
          </p:nvPr>
        </p:nvSpPr>
        <p:spPr>
          <a:xfrm>
            <a:off x="79513" y="1"/>
            <a:ext cx="12112487" cy="1224500"/>
          </a:xfrm>
        </p:spPr>
        <p:txBody>
          <a:bodyPr>
            <a:normAutofit/>
          </a:bodyPr>
          <a:lstStyle/>
          <a:p>
            <a:r>
              <a:rPr lang="en-GB" sz="3200" b="1" dirty="0">
                <a:latin typeface="+mn-lt"/>
              </a:rPr>
              <a:t>Very important:</a:t>
            </a:r>
            <a:r>
              <a:rPr lang="en-GB" sz="3200" b="1" dirty="0">
                <a:solidFill>
                  <a:srgbClr val="FF0000"/>
                </a:solidFill>
                <a:latin typeface="+mn-lt"/>
              </a:rPr>
              <a:t> Relationship and utility of </a:t>
            </a:r>
            <a:r>
              <a:rPr lang="en-GB" sz="3200" b="1" u="sng" dirty="0">
                <a:solidFill>
                  <a:srgbClr val="FF0000"/>
                </a:solidFill>
                <a:effectLst/>
                <a:latin typeface="+mn-lt"/>
                <a:ea typeface="Calibri" panose="020F0502020204030204" pitchFamily="34" charset="0"/>
                <a:cs typeface="Times New Roman" panose="02020603050405020304" pitchFamily="18" charset="0"/>
              </a:rPr>
              <a:t>Syllabus</a:t>
            </a:r>
            <a:r>
              <a:rPr lang="en-GB" sz="3200" b="1" dirty="0">
                <a:solidFill>
                  <a:srgbClr val="FF0000"/>
                </a:solidFill>
                <a:latin typeface="+mn-lt"/>
                <a:ea typeface="Calibri" panose="020F0502020204030204" pitchFamily="34" charset="0"/>
                <a:cs typeface="Times New Roman" panose="02020603050405020304" pitchFamily="18" charset="0"/>
              </a:rPr>
              <a:t>,</a:t>
            </a:r>
            <a:r>
              <a:rPr lang="en-GB" sz="3200" dirty="0">
                <a:solidFill>
                  <a:srgbClr val="FF0000"/>
                </a:solidFill>
                <a:effectLst/>
                <a:latin typeface="+mn-lt"/>
                <a:ea typeface="Calibri" panose="020F0502020204030204" pitchFamily="34" charset="0"/>
                <a:cs typeface="Times New Roman" panose="02020603050405020304" pitchFamily="18" charset="0"/>
              </a:rPr>
              <a:t> </a:t>
            </a:r>
            <a:r>
              <a:rPr lang="en-GB" sz="3200" b="1" u="sng" dirty="0">
                <a:solidFill>
                  <a:srgbClr val="FF0000"/>
                </a:solidFill>
                <a:effectLst/>
                <a:latin typeface="+mn-lt"/>
                <a:ea typeface="Calibri" panose="020F0502020204030204" pitchFamily="34" charset="0"/>
                <a:cs typeface="Times New Roman" panose="02020603050405020304" pitchFamily="18" charset="0"/>
              </a:rPr>
              <a:t>Curriculum</a:t>
            </a:r>
            <a:r>
              <a:rPr lang="en-GB" sz="3200" b="1" dirty="0">
                <a:solidFill>
                  <a:srgbClr val="FF0000"/>
                </a:solidFill>
                <a:effectLst/>
                <a:latin typeface="+mn-lt"/>
                <a:ea typeface="Calibri" panose="020F0502020204030204" pitchFamily="34" charset="0"/>
                <a:cs typeface="Times New Roman" panose="02020603050405020304" pitchFamily="18" charset="0"/>
              </a:rPr>
              <a:t> </a:t>
            </a:r>
            <a:r>
              <a:rPr lang="en-GB" sz="3200" b="1" dirty="0">
                <a:solidFill>
                  <a:srgbClr val="FF0000"/>
                </a:solidFill>
                <a:latin typeface="+mn-lt"/>
                <a:ea typeface="Calibri" panose="020F0502020204030204" pitchFamily="34" charset="0"/>
                <a:cs typeface="Times New Roman" panose="02020603050405020304" pitchFamily="18" charset="0"/>
              </a:rPr>
              <a:t> and </a:t>
            </a:r>
            <a:r>
              <a:rPr lang="en-GB" sz="3200" b="1" u="sng" dirty="0">
                <a:solidFill>
                  <a:srgbClr val="FF0000"/>
                </a:solidFill>
                <a:effectLst/>
                <a:latin typeface="+mn-lt"/>
                <a:ea typeface="Calibri" panose="020F0502020204030204" pitchFamily="34" charset="0"/>
                <a:cs typeface="Times New Roman" panose="02020603050405020304" pitchFamily="18" charset="0"/>
              </a:rPr>
              <a:t>Competence-based Logbook</a:t>
            </a:r>
            <a:r>
              <a:rPr lang="en-GB" sz="3200" b="1" u="sng" dirty="0">
                <a:solidFill>
                  <a:srgbClr val="FF0000"/>
                </a:solidFill>
                <a:latin typeface="+mn-lt"/>
                <a:ea typeface="Calibri" panose="020F0502020204030204" pitchFamily="34" charset="0"/>
                <a:cs typeface="Times New Roman" panose="02020603050405020304" pitchFamily="18" charset="0"/>
              </a:rPr>
              <a:t> </a:t>
            </a:r>
            <a:r>
              <a:rPr lang="en-GB" sz="3200" b="1" dirty="0">
                <a:solidFill>
                  <a:srgbClr val="FF0000"/>
                </a:solidFill>
                <a:latin typeface="+mn-lt"/>
                <a:ea typeface="Calibri" panose="020F0502020204030204" pitchFamily="34" charset="0"/>
                <a:cs typeface="Times New Roman" panose="02020603050405020304" pitchFamily="18" charset="0"/>
              </a:rPr>
              <a:t>which includes </a:t>
            </a:r>
            <a:r>
              <a:rPr lang="en-GB" sz="3200" b="1" u="sng" dirty="0">
                <a:solidFill>
                  <a:srgbClr val="FF0000"/>
                </a:solidFill>
                <a:latin typeface="+mn-lt"/>
                <a:ea typeface="Calibri" panose="020F0502020204030204" pitchFamily="34" charset="0"/>
                <a:cs typeface="Times New Roman" panose="02020603050405020304" pitchFamily="18" charset="0"/>
              </a:rPr>
              <a:t>EPAs</a:t>
            </a:r>
            <a:r>
              <a:rPr lang="en-GB" sz="3200" dirty="0">
                <a:solidFill>
                  <a:srgbClr val="FF0000"/>
                </a:solidFill>
                <a:effectLst/>
                <a:latin typeface="+mn-lt"/>
                <a:ea typeface="Calibri" panose="020F0502020204030204" pitchFamily="34" charset="0"/>
                <a:cs typeface="Times New Roman" panose="02020603050405020304" pitchFamily="18" charset="0"/>
              </a:rPr>
              <a:t> </a:t>
            </a:r>
            <a:endParaRPr lang="en-GB" sz="3200" dirty="0">
              <a:solidFill>
                <a:srgbClr val="FF0000"/>
              </a:solidFill>
              <a:latin typeface="+mn-lt"/>
            </a:endParaRPr>
          </a:p>
        </p:txBody>
      </p:sp>
      <p:sp>
        <p:nvSpPr>
          <p:cNvPr id="3" name="Content Placeholder 2">
            <a:extLst>
              <a:ext uri="{FF2B5EF4-FFF2-40B4-BE49-F238E27FC236}">
                <a16:creationId xmlns:a16="http://schemas.microsoft.com/office/drawing/2014/main" id="{BEFED688-B3A8-4A49-8BFF-9BED4C4B31E2}"/>
              </a:ext>
            </a:extLst>
          </p:cNvPr>
          <p:cNvSpPr>
            <a:spLocks noGrp="1"/>
          </p:cNvSpPr>
          <p:nvPr>
            <p:ph idx="1"/>
          </p:nvPr>
        </p:nvSpPr>
        <p:spPr>
          <a:xfrm>
            <a:off x="0" y="1327867"/>
            <a:ext cx="12192000" cy="5530132"/>
          </a:xfrm>
        </p:spPr>
        <p:txBody>
          <a:bodyPr/>
          <a:lstStyle/>
          <a:p>
            <a:r>
              <a:rPr lang="en-GB" sz="2000" dirty="0">
                <a:solidFill>
                  <a:srgbClr val="333333"/>
                </a:solidFill>
                <a:effectLst/>
                <a:latin typeface="Calibri" panose="020F0502020204030204" pitchFamily="34" charset="0"/>
                <a:ea typeface="Calibri" panose="020F0502020204030204" pitchFamily="34" charset="0"/>
                <a:cs typeface="Calibri" panose="020F0502020204030204" pitchFamily="34" charset="0"/>
              </a:rPr>
              <a:t>A </a:t>
            </a:r>
            <a:r>
              <a:rPr lang="en-GB" sz="2000" b="1" dirty="0">
                <a:solidFill>
                  <a:srgbClr val="333333"/>
                </a:solidFill>
                <a:effectLst/>
                <a:latin typeface="Calibri" panose="020F0502020204030204" pitchFamily="34" charset="0"/>
                <a:ea typeface="Calibri" panose="020F0502020204030204" pitchFamily="34" charset="0"/>
                <a:cs typeface="Calibri" panose="020F0502020204030204" pitchFamily="34" charset="0"/>
              </a:rPr>
              <a:t>Syllabus</a:t>
            </a:r>
            <a:r>
              <a:rPr lang="en-GB" sz="2000" dirty="0">
                <a:solidFill>
                  <a:srgbClr val="333333"/>
                </a:solidFill>
                <a:effectLst/>
                <a:latin typeface="Calibri" panose="020F0502020204030204" pitchFamily="34" charset="0"/>
                <a:ea typeface="Calibri" panose="020F0502020204030204" pitchFamily="34" charset="0"/>
                <a:cs typeface="Calibri" panose="020F0502020204030204" pitchFamily="34" charset="0"/>
              </a:rPr>
              <a:t> is descriptive and therefore, explicitly describes which areas will be covered in a subject. In General Surgery it is essentially wide and limits the material used in knowledge-based Assessments, e.g. MCQs</a:t>
            </a:r>
          </a:p>
          <a:p>
            <a:pPr marL="0" indent="0">
              <a:buNone/>
            </a:pPr>
            <a:endParaRPr lang="en-GB" sz="2000" dirty="0">
              <a:solidFill>
                <a:srgbClr val="333333"/>
              </a:solidFill>
              <a:latin typeface="Calibri" panose="020F0502020204030204" pitchFamily="34" charset="0"/>
              <a:ea typeface="Calibri" panose="020F0502020204030204" pitchFamily="34" charset="0"/>
              <a:cs typeface="Calibri" panose="020F0502020204030204" pitchFamily="34" charset="0"/>
            </a:endParaRPr>
          </a:p>
          <a:p>
            <a:r>
              <a:rPr lang="en-GB" sz="2000" dirty="0">
                <a:solidFill>
                  <a:srgbClr val="333333"/>
                </a:solidFill>
                <a:effectLst/>
                <a:latin typeface="Calibri" panose="020F0502020204030204" pitchFamily="34" charset="0"/>
                <a:ea typeface="Calibri" panose="020F0502020204030204" pitchFamily="34" charset="0"/>
                <a:cs typeface="Calibri" panose="020F0502020204030204" pitchFamily="34" charset="0"/>
              </a:rPr>
              <a:t> A </a:t>
            </a:r>
            <a:r>
              <a:rPr lang="en-GB" sz="2000" b="1" dirty="0">
                <a:solidFill>
                  <a:srgbClr val="333333"/>
                </a:solidFill>
                <a:effectLst/>
                <a:latin typeface="Calibri" panose="020F0502020204030204" pitchFamily="34" charset="0"/>
                <a:ea typeface="Calibri" panose="020F0502020204030204" pitchFamily="34" charset="0"/>
                <a:cs typeface="Calibri" panose="020F0502020204030204" pitchFamily="34" charset="0"/>
              </a:rPr>
              <a:t>Curriculum </a:t>
            </a:r>
            <a:r>
              <a:rPr lang="en-GB" sz="2000" dirty="0">
                <a:solidFill>
                  <a:srgbClr val="333333"/>
                </a:solidFill>
                <a:effectLst/>
                <a:latin typeface="Calibri" panose="020F0502020204030204" pitchFamily="34" charset="0"/>
                <a:ea typeface="Calibri" panose="020F0502020204030204" pitchFamily="34" charset="0"/>
                <a:cs typeface="Calibri" panose="020F0502020204030204" pitchFamily="34" charset="0"/>
              </a:rPr>
              <a:t>is prescriptive or specific and</a:t>
            </a:r>
            <a:r>
              <a:rPr lang="en-GB" sz="2000" dirty="0">
                <a:solidFill>
                  <a:srgbClr val="57595F"/>
                </a:solidFill>
                <a:effectLst/>
                <a:latin typeface="Calibri" panose="020F0502020204030204" pitchFamily="34" charset="0"/>
                <a:ea typeface="Calibri" panose="020F0502020204030204" pitchFamily="34" charset="0"/>
                <a:cs typeface="Calibri" panose="020F0502020204030204" pitchFamily="34" charset="0"/>
              </a:rPr>
              <a:t> possesses details about the objectives, academic content and the </a:t>
            </a:r>
            <a:r>
              <a:rPr lang="en-GB" sz="2000" b="1" i="1" dirty="0">
                <a:solidFill>
                  <a:srgbClr val="57595F"/>
                </a:solidFill>
                <a:effectLst/>
                <a:latin typeface="Calibri" panose="020F0502020204030204" pitchFamily="34" charset="0"/>
                <a:ea typeface="Calibri" panose="020F0502020204030204" pitchFamily="34" charset="0"/>
                <a:cs typeface="Calibri" panose="020F0502020204030204" pitchFamily="34" charset="0"/>
              </a:rPr>
              <a:t>methodologies</a:t>
            </a:r>
            <a:r>
              <a:rPr lang="en-GB" sz="2000" b="1" dirty="0">
                <a:solidFill>
                  <a:srgbClr val="57595F"/>
                </a:solidFill>
                <a:effectLst/>
                <a:latin typeface="Calibri" panose="020F0502020204030204" pitchFamily="34" charset="0"/>
                <a:ea typeface="Calibri" panose="020F0502020204030204" pitchFamily="34" charset="0"/>
                <a:cs typeface="Calibri" panose="020F0502020204030204" pitchFamily="34" charset="0"/>
              </a:rPr>
              <a:t> </a:t>
            </a:r>
            <a:r>
              <a:rPr lang="en-GB" sz="2000" b="1" i="1" dirty="0">
                <a:solidFill>
                  <a:srgbClr val="57595F"/>
                </a:solidFill>
                <a:effectLst/>
                <a:latin typeface="Calibri" panose="020F0502020204030204" pitchFamily="34" charset="0"/>
                <a:ea typeface="Calibri" panose="020F0502020204030204" pitchFamily="34" charset="0"/>
                <a:cs typeface="Calibri" panose="020F0502020204030204" pitchFamily="34" charset="0"/>
              </a:rPr>
              <a:t>to be adopted</a:t>
            </a:r>
            <a:r>
              <a:rPr lang="en-GB" sz="2000" dirty="0">
                <a:solidFill>
                  <a:srgbClr val="57595F"/>
                </a:solidFill>
                <a:effectLst/>
                <a:latin typeface="Calibri" panose="020F0502020204030204" pitchFamily="34" charset="0"/>
                <a:ea typeface="Calibri" panose="020F0502020204030204" pitchFamily="34" charset="0"/>
                <a:cs typeface="Calibri" panose="020F0502020204030204" pitchFamily="34" charset="0"/>
              </a:rPr>
              <a:t> during training in order to achieve the aims. It is based on, but narrower than the Syllabus and is very useful </a:t>
            </a:r>
            <a:r>
              <a:rPr lang="en-GB" sz="2000" dirty="0">
                <a:solidFill>
                  <a:srgbClr val="57595F"/>
                </a:solidFill>
                <a:latin typeface="Calibri" panose="020F0502020204030204" pitchFamily="34" charset="0"/>
                <a:ea typeface="Calibri" panose="020F0502020204030204" pitchFamily="34" charset="0"/>
                <a:cs typeface="Calibri" panose="020F0502020204030204" pitchFamily="34" charset="0"/>
              </a:rPr>
              <a:t>for Assessments</a:t>
            </a:r>
            <a:r>
              <a:rPr lang="en-GB" sz="2000" dirty="0">
                <a:solidFill>
                  <a:srgbClr val="57595F"/>
                </a:solidFill>
                <a:effectLst/>
                <a:latin typeface="Calibri" panose="020F0502020204030204" pitchFamily="34" charset="0"/>
                <a:ea typeface="Calibri" panose="020F0502020204030204" pitchFamily="34" charset="0"/>
                <a:cs typeface="Calibri" panose="020F0502020204030204" pitchFamily="34" charset="0"/>
              </a:rPr>
              <a:t> testing technical and non-technical skills and including clinical thinking decision making, in addition to knowledge. It is supplemented by the chapter on Postgraduate Training.</a:t>
            </a:r>
          </a:p>
          <a:p>
            <a:pPr marL="0" indent="0">
              <a:buNone/>
            </a:pPr>
            <a:endParaRPr lang="en-GB" sz="2000" dirty="0">
              <a:solidFill>
                <a:srgbClr val="57595F"/>
              </a:solidFill>
              <a:effectLst/>
              <a:latin typeface="Calibri" panose="020F0502020204030204" pitchFamily="34" charset="0"/>
              <a:ea typeface="Calibri" panose="020F0502020204030204" pitchFamily="34" charset="0"/>
              <a:cs typeface="Calibri" panose="020F0502020204030204" pitchFamily="34" charset="0"/>
            </a:endParaRPr>
          </a:p>
          <a:p>
            <a:r>
              <a:rPr lang="en-GB" sz="2000" b="1" dirty="0">
                <a:solidFill>
                  <a:srgbClr val="57595F"/>
                </a:solidFill>
                <a:latin typeface="Calibri" panose="020F0502020204030204" pitchFamily="34" charset="0"/>
                <a:ea typeface="Calibri" panose="020F0502020204030204" pitchFamily="34" charset="0"/>
                <a:cs typeface="Calibri" panose="020F0502020204030204" pitchFamily="34" charset="0"/>
              </a:rPr>
              <a:t>Competence-based Logbook which includes EPAs: </a:t>
            </a:r>
            <a:r>
              <a:rPr lang="en-GB" sz="2000" dirty="0">
                <a:solidFill>
                  <a:srgbClr val="57595F"/>
                </a:solidFill>
                <a:latin typeface="Calibri" panose="020F0502020204030204" pitchFamily="34" charset="0"/>
                <a:ea typeface="Calibri" panose="020F0502020204030204" pitchFamily="34" charset="0"/>
                <a:cs typeface="Calibri" panose="020F0502020204030204" pitchFamily="34" charset="0"/>
              </a:rPr>
              <a:t>This is the most specific, essential and concentrated of the three, with a very strong link to the Curriculum. It is a most important tool for the Eligibility process, but also very important for the Clinical part of the Summative Assessment. </a:t>
            </a:r>
          </a:p>
          <a:p>
            <a:endParaRPr lang="en-GB" sz="2000" dirty="0">
              <a:solidFill>
                <a:srgbClr val="57595F"/>
              </a:solidFill>
              <a:latin typeface="Calibri" panose="020F0502020204030204" pitchFamily="34" charset="0"/>
              <a:ea typeface="Calibri" panose="020F0502020204030204" pitchFamily="34" charset="0"/>
              <a:cs typeface="Calibri" panose="020F0502020204030204" pitchFamily="34" charset="0"/>
            </a:endParaRPr>
          </a:p>
          <a:p>
            <a:r>
              <a:rPr lang="en-GB" sz="2000" b="1" dirty="0">
                <a:effectLst/>
                <a:latin typeface="Calibri" panose="020F0502020204030204" pitchFamily="34" charset="0"/>
                <a:ea typeface="Calibri" panose="020F0502020204030204" pitchFamily="34" charset="0"/>
                <a:cs typeface="Times New Roman" panose="02020603050405020304" pitchFamily="18" charset="0"/>
              </a:rPr>
              <a:t>EPAs</a:t>
            </a:r>
            <a:r>
              <a:rPr lang="en-GB" sz="2000" dirty="0">
                <a:effectLst/>
                <a:latin typeface="Calibri" panose="020F0502020204030204" pitchFamily="34" charset="0"/>
                <a:ea typeface="Calibri" panose="020F0502020204030204" pitchFamily="34" charset="0"/>
                <a:cs typeface="Times New Roman" panose="02020603050405020304" pitchFamily="18" charset="0"/>
              </a:rPr>
              <a:t> : </a:t>
            </a:r>
            <a:r>
              <a:rPr lang="en-GB" sz="2000" dirty="0">
                <a:solidFill>
                  <a:srgbClr val="000000"/>
                </a:solidFill>
                <a:effectLst/>
                <a:latin typeface="Calibri" panose="020F0502020204030204" pitchFamily="34" charset="0"/>
                <a:ea typeface="Calibri" panose="020F0502020204030204" pitchFamily="34" charset="0"/>
              </a:rPr>
              <a:t>The key factor is </a:t>
            </a:r>
            <a:r>
              <a:rPr lang="en-GB" sz="2000" b="1" i="1" dirty="0">
                <a:solidFill>
                  <a:srgbClr val="000000"/>
                </a:solidFill>
                <a:effectLst/>
                <a:latin typeface="Calibri" panose="020F0502020204030204" pitchFamily="34" charset="0"/>
                <a:ea typeface="Calibri" panose="020F0502020204030204" pitchFamily="34" charset="0"/>
              </a:rPr>
              <a:t>Entrustment. </a:t>
            </a:r>
            <a:r>
              <a:rPr lang="en-GB" sz="2000" dirty="0">
                <a:effectLst/>
                <a:latin typeface="Calibri" panose="020F0502020204030204" pitchFamily="34" charset="0"/>
                <a:ea typeface="Calibri" panose="020F0502020204030204" pitchFamily="34" charset="0"/>
                <a:cs typeface="Times New Roman" panose="02020603050405020304" pitchFamily="18" charset="0"/>
              </a:rPr>
              <a:t>Sub-classified into </a:t>
            </a:r>
            <a:r>
              <a:rPr lang="en-GB" sz="2000" b="1" dirty="0">
                <a:effectLst/>
                <a:latin typeface="Calibri" panose="020F0502020204030204" pitchFamily="34" charset="0"/>
                <a:ea typeface="Calibri" panose="020F0502020204030204" pitchFamily="34" charset="0"/>
                <a:cs typeface="Times New Roman" panose="02020603050405020304" pitchFamily="18" charset="0"/>
              </a:rPr>
              <a:t>Essential</a:t>
            </a:r>
            <a:r>
              <a:rPr lang="en-GB" sz="2000" dirty="0">
                <a:effectLst/>
                <a:latin typeface="Calibri" panose="020F0502020204030204" pitchFamily="34" charset="0"/>
                <a:ea typeface="Calibri" panose="020F0502020204030204" pitchFamily="34" charset="0"/>
                <a:cs typeface="Times New Roman" panose="02020603050405020304" pitchFamily="18" charset="0"/>
              </a:rPr>
              <a:t> EPAs and </a:t>
            </a:r>
            <a:r>
              <a:rPr lang="en-GB" sz="2000" b="1" dirty="0">
                <a:effectLst/>
                <a:latin typeface="Calibri" panose="020F0502020204030204" pitchFamily="34" charset="0"/>
                <a:ea typeface="Calibri" panose="020F0502020204030204" pitchFamily="34" charset="0"/>
                <a:cs typeface="Times New Roman" panose="02020603050405020304" pitchFamily="18" charset="0"/>
              </a:rPr>
              <a:t>Compensable</a:t>
            </a:r>
            <a:r>
              <a:rPr lang="en-GB" sz="2000" dirty="0">
                <a:effectLst/>
                <a:latin typeface="Calibri" panose="020F0502020204030204" pitchFamily="34" charset="0"/>
                <a:ea typeface="Calibri" panose="020F0502020204030204" pitchFamily="34" charset="0"/>
                <a:cs typeface="Times New Roman" panose="02020603050405020304" pitchFamily="18" charset="0"/>
              </a:rPr>
              <a:t> EPAs. This strategy helps to tackle the issue of the different emphasis and contents in the Curricula of different National Training Programmes, giving the Eligibility process the necessary flexibility. It also defines requirements at a more essential level.</a:t>
            </a:r>
            <a:endParaRPr lang="en-GB" sz="2000" dirty="0">
              <a:latin typeface="Calibri" panose="020F0502020204030204" pitchFamily="34" charset="0"/>
              <a:ea typeface="Calibri" panose="020F0502020204030204" pitchFamily="34" charset="0"/>
              <a:cs typeface="Calibri" panose="020F0502020204030204" pitchFamily="34" charset="0"/>
            </a:endParaRPr>
          </a:p>
          <a:p>
            <a:endParaRPr lang="en-GB" sz="2000" b="1" dirty="0">
              <a:effectLst/>
              <a:latin typeface="Calibri" panose="020F0502020204030204" pitchFamily="34" charset="0"/>
              <a:ea typeface="Calibri" panose="020F0502020204030204" pitchFamily="34" charset="0"/>
              <a:cs typeface="Calibri" panose="020F0502020204030204" pitchFamily="34" charset="0"/>
            </a:endParaRPr>
          </a:p>
          <a:p>
            <a:endParaRPr lang="en-GB" sz="1800" b="1" dirty="0">
              <a:effectLst/>
              <a:latin typeface="Calibri" panose="020F0502020204030204" pitchFamily="34" charset="0"/>
              <a:ea typeface="Calibri" panose="020F0502020204030204" pitchFamily="34" charset="0"/>
              <a:cs typeface="Times New Roman" panose="02020603050405020304" pitchFamily="18" charset="0"/>
            </a:endParaRPr>
          </a:p>
          <a:p>
            <a:endParaRPr lang="en-GB" dirty="0"/>
          </a:p>
        </p:txBody>
      </p:sp>
    </p:spTree>
    <p:extLst>
      <p:ext uri="{BB962C8B-B14F-4D97-AF65-F5344CB8AC3E}">
        <p14:creationId xmlns:p14="http://schemas.microsoft.com/office/powerpoint/2010/main" val="36371070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EB9287-9CF4-4EFA-901A-4BB7DE481F79}"/>
              </a:ext>
            </a:extLst>
          </p:cNvPr>
          <p:cNvSpPr>
            <a:spLocks noGrp="1"/>
          </p:cNvSpPr>
          <p:nvPr>
            <p:ph type="title"/>
          </p:nvPr>
        </p:nvSpPr>
        <p:spPr>
          <a:xfrm>
            <a:off x="838200" y="67586"/>
            <a:ext cx="10515600" cy="748058"/>
          </a:xfrm>
        </p:spPr>
        <p:txBody>
          <a:bodyPr/>
          <a:lstStyle/>
          <a:p>
            <a:r>
              <a:rPr lang="en-GB" dirty="0"/>
              <a:t>Few examples of evolutionary changes:</a:t>
            </a:r>
          </a:p>
        </p:txBody>
      </p:sp>
      <p:sp>
        <p:nvSpPr>
          <p:cNvPr id="3" name="Content Placeholder 2">
            <a:extLst>
              <a:ext uri="{FF2B5EF4-FFF2-40B4-BE49-F238E27FC236}">
                <a16:creationId xmlns:a16="http://schemas.microsoft.com/office/drawing/2014/main" id="{D953CAD6-E057-4256-A8A2-AC486E52ACFF}"/>
              </a:ext>
            </a:extLst>
          </p:cNvPr>
          <p:cNvSpPr>
            <a:spLocks noGrp="1"/>
          </p:cNvSpPr>
          <p:nvPr>
            <p:ph idx="1"/>
          </p:nvPr>
        </p:nvSpPr>
        <p:spPr>
          <a:xfrm>
            <a:off x="838200" y="1009816"/>
            <a:ext cx="10515600" cy="5780598"/>
          </a:xfrm>
        </p:spPr>
        <p:txBody>
          <a:bodyPr>
            <a:normAutofit fontScale="92500"/>
          </a:bodyPr>
          <a:lstStyle/>
          <a:p>
            <a:r>
              <a:rPr lang="en-GB" dirty="0"/>
              <a:t>More emphasis and robustness of the Eligibility Process.</a:t>
            </a:r>
          </a:p>
          <a:p>
            <a:r>
              <a:rPr lang="en-GB" dirty="0"/>
              <a:t>Competence-base logbook instead of Number-based</a:t>
            </a:r>
          </a:p>
          <a:p>
            <a:r>
              <a:rPr lang="en-GB" dirty="0"/>
              <a:t>Adoption of EPAs</a:t>
            </a:r>
          </a:p>
          <a:p>
            <a:r>
              <a:rPr lang="en-GB" dirty="0"/>
              <a:t>On-site but E-Platform-based marking and statistical analysis of Part1 </a:t>
            </a:r>
          </a:p>
          <a:p>
            <a:r>
              <a:rPr lang="en-GB" dirty="0"/>
              <a:t>More clinically oriented Part 2</a:t>
            </a:r>
          </a:p>
          <a:p>
            <a:r>
              <a:rPr lang="en-GB" dirty="0"/>
              <a:t>9 Clinical Stations instead of 6</a:t>
            </a:r>
          </a:p>
          <a:p>
            <a:r>
              <a:rPr lang="en-GB" b="1" dirty="0"/>
              <a:t>Modified</a:t>
            </a:r>
            <a:r>
              <a:rPr lang="en-GB" dirty="0"/>
              <a:t> Cohen Standard Setting instead of a fixed percentage pass mark</a:t>
            </a:r>
          </a:p>
          <a:p>
            <a:r>
              <a:rPr lang="en-GB" dirty="0">
                <a:ea typeface="Times New Roman" panose="02020603050405020304" pitchFamily="18" charset="0"/>
              </a:rPr>
              <a:t>Mi</a:t>
            </a:r>
            <a:r>
              <a:rPr lang="en-GB" dirty="0">
                <a:effectLst/>
                <a:ea typeface="Times New Roman" panose="02020603050405020304" pitchFamily="18" charset="0"/>
              </a:rPr>
              <a:t>ssion to transition the exam to an assessment at autonomous practice nodal point (</a:t>
            </a:r>
            <a:r>
              <a:rPr lang="en-GB" dirty="0">
                <a:ea typeface="Times New Roman" panose="02020603050405020304" pitchFamily="18" charset="0"/>
              </a:rPr>
              <a:t>S</a:t>
            </a:r>
            <a:r>
              <a:rPr lang="en-GB" dirty="0">
                <a:effectLst/>
                <a:ea typeface="Times New Roman" panose="02020603050405020304" pitchFamily="18" charset="0"/>
              </a:rPr>
              <a:t>enior </a:t>
            </a:r>
            <a:r>
              <a:rPr lang="en-GB" dirty="0">
                <a:ea typeface="Times New Roman" panose="02020603050405020304" pitchFamily="18" charset="0"/>
              </a:rPr>
              <a:t>Registrar</a:t>
            </a:r>
            <a:r>
              <a:rPr lang="en-GB" dirty="0">
                <a:effectLst/>
                <a:ea typeface="Times New Roman" panose="02020603050405020304" pitchFamily="18" charset="0"/>
              </a:rPr>
              <a:t> to Consultant) </a:t>
            </a:r>
            <a:endParaRPr lang="en-GB" dirty="0"/>
          </a:p>
          <a:p>
            <a:r>
              <a:rPr lang="en-GB" dirty="0"/>
              <a:t>Detailed account of Postgraduate Training content and process</a:t>
            </a:r>
          </a:p>
          <a:p>
            <a:r>
              <a:rPr lang="en-GB" dirty="0"/>
              <a:t>………..the list could be very long</a:t>
            </a:r>
          </a:p>
          <a:p>
            <a:r>
              <a:rPr lang="en-GB" dirty="0"/>
              <a:t>All follows faithfully on the UEMS Guidelines for ETRs </a:t>
            </a:r>
          </a:p>
        </p:txBody>
      </p:sp>
    </p:spTree>
    <p:extLst>
      <p:ext uri="{BB962C8B-B14F-4D97-AF65-F5344CB8AC3E}">
        <p14:creationId xmlns:p14="http://schemas.microsoft.com/office/powerpoint/2010/main" val="3299782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3">
                                            <p:txEl>
                                              <p:pRg st="10" end="10"/>
                                            </p:txEl>
                                          </p:spTgt>
                                        </p:tgtEl>
                                        <p:attrNameLst>
                                          <p:attrName>style.visibility</p:attrName>
                                        </p:attrNameLst>
                                      </p:cBhvr>
                                      <p:to>
                                        <p:strVal val="visible"/>
                                      </p:to>
                                    </p:set>
                                    <p:anim calcmode="lin" valueType="num">
                                      <p:cBhvr additive="base">
                                        <p:cTn id="67"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Evolution of Exam</a:t>
            </a:r>
            <a:endParaRPr lang="en-IE" dirty="0"/>
          </a:p>
        </p:txBody>
      </p:sp>
      <p:sp>
        <p:nvSpPr>
          <p:cNvPr id="3" name="Content Placeholder 2"/>
          <p:cNvSpPr>
            <a:spLocks noGrp="1"/>
          </p:cNvSpPr>
          <p:nvPr>
            <p:ph idx="1"/>
          </p:nvPr>
        </p:nvSpPr>
        <p:spPr>
          <a:xfrm>
            <a:off x="111318" y="1690688"/>
            <a:ext cx="9247368" cy="5044067"/>
          </a:xfrm>
        </p:spPr>
        <p:txBody>
          <a:bodyPr>
            <a:normAutofit fontScale="92500" lnSpcReduction="10000"/>
          </a:bodyPr>
          <a:lstStyle/>
          <a:p>
            <a:r>
              <a:rPr lang="en-GB" dirty="0"/>
              <a:t>Principles</a:t>
            </a:r>
          </a:p>
          <a:p>
            <a:pPr lvl="1"/>
            <a:r>
              <a:rPr lang="en-GB" dirty="0"/>
              <a:t>Nodal point –Intermediate grade registrar to Senior Registrar equivalent</a:t>
            </a:r>
          </a:p>
          <a:p>
            <a:pPr lvl="1"/>
            <a:r>
              <a:rPr lang="en-GB" dirty="0"/>
              <a:t>Future nodal point- Senior registrar to Consultant equivalent </a:t>
            </a:r>
            <a:r>
              <a:rPr lang="en-GB" sz="2200" dirty="0"/>
              <a:t>(C</a:t>
            </a:r>
            <a:r>
              <a:rPr lang="en-GB" sz="2200" dirty="0">
                <a:effectLst/>
                <a:ea typeface="Times New Roman" panose="02020603050405020304" pitchFamily="18" charset="0"/>
              </a:rPr>
              <a:t>redentialling </a:t>
            </a:r>
            <a:r>
              <a:rPr lang="en-GB" sz="2200" dirty="0">
                <a:ea typeface="Times New Roman" panose="02020603050405020304" pitchFamily="18" charset="0"/>
              </a:rPr>
              <a:t>E</a:t>
            </a:r>
            <a:r>
              <a:rPr lang="en-GB" sz="2200" dirty="0">
                <a:effectLst/>
                <a:ea typeface="Times New Roman" panose="02020603050405020304" pitchFamily="18" charset="0"/>
              </a:rPr>
              <a:t>xam) </a:t>
            </a:r>
            <a:endParaRPr lang="en-GB" sz="2200" dirty="0"/>
          </a:p>
          <a:p>
            <a:pPr lvl="1"/>
            <a:r>
              <a:rPr lang="en-GB" dirty="0"/>
              <a:t>Adequate high stakes summative assessment</a:t>
            </a:r>
          </a:p>
          <a:p>
            <a:pPr lvl="1"/>
            <a:r>
              <a:rPr lang="en-GB" dirty="0"/>
              <a:t>At least 90 minutes clinical assessment in Part 2</a:t>
            </a:r>
          </a:p>
          <a:p>
            <a:pPr lvl="2"/>
            <a:endParaRPr lang="en-GB" dirty="0"/>
          </a:p>
          <a:p>
            <a:pPr lvl="1"/>
            <a:endParaRPr lang="en-GB" dirty="0"/>
          </a:p>
          <a:p>
            <a:r>
              <a:rPr lang="en-GB" dirty="0"/>
              <a:t>Exam</a:t>
            </a:r>
          </a:p>
          <a:p>
            <a:pPr lvl="1"/>
            <a:r>
              <a:rPr lang="en-GB" dirty="0"/>
              <a:t>Eligibility Process</a:t>
            </a:r>
          </a:p>
          <a:p>
            <a:pPr lvl="1"/>
            <a:r>
              <a:rPr lang="en-GB" dirty="0"/>
              <a:t>Part 1 MCQ (Knowledge base)</a:t>
            </a:r>
          </a:p>
          <a:p>
            <a:pPr lvl="1"/>
            <a:r>
              <a:rPr lang="en-GB" dirty="0"/>
              <a:t>Part 2 Clinical</a:t>
            </a:r>
          </a:p>
          <a:p>
            <a:pPr lvl="2"/>
            <a:r>
              <a:rPr lang="en-GB" dirty="0"/>
              <a:t>Task specific checklists (weighted according to clinical relevance)</a:t>
            </a:r>
          </a:p>
          <a:p>
            <a:pPr lvl="2"/>
            <a:r>
              <a:rPr lang="en-GB" dirty="0"/>
              <a:t>Global Rater included  (Coupled with checklists to increase </a:t>
            </a:r>
            <a:r>
              <a:rPr lang="en-GB" b="0" i="0" dirty="0">
                <a:solidFill>
                  <a:srgbClr val="333333"/>
                </a:solidFill>
                <a:effectLst/>
              </a:rPr>
              <a:t>inter-rater reliability</a:t>
            </a:r>
            <a:r>
              <a:rPr lang="en-GB" dirty="0"/>
              <a:t>)</a:t>
            </a:r>
          </a:p>
          <a:p>
            <a:pPr lvl="2"/>
            <a:r>
              <a:rPr lang="en-GB" dirty="0"/>
              <a:t>Standardised marking sheet</a:t>
            </a:r>
          </a:p>
          <a:p>
            <a:pPr lvl="2"/>
            <a:endParaRPr lang="en-IE" dirty="0"/>
          </a:p>
        </p:txBody>
      </p:sp>
      <p:pic>
        <p:nvPicPr>
          <p:cNvPr id="6" name="Picture 5"/>
          <p:cNvPicPr>
            <a:picLocks noChangeAspect="1"/>
          </p:cNvPicPr>
          <p:nvPr/>
        </p:nvPicPr>
        <p:blipFill>
          <a:blip r:embed="rId2"/>
          <a:stretch>
            <a:fillRect/>
          </a:stretch>
        </p:blipFill>
        <p:spPr>
          <a:xfrm>
            <a:off x="9476493" y="1057523"/>
            <a:ext cx="2433737" cy="2598908"/>
          </a:xfrm>
          <a:prstGeom prst="rect">
            <a:avLst/>
          </a:prstGeom>
        </p:spPr>
      </p:pic>
    </p:spTree>
    <p:extLst>
      <p:ext uri="{BB962C8B-B14F-4D97-AF65-F5344CB8AC3E}">
        <p14:creationId xmlns:p14="http://schemas.microsoft.com/office/powerpoint/2010/main" val="9661393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62708" y="5046785"/>
            <a:ext cx="10518531" cy="4356955"/>
          </a:xfrm>
        </p:spPr>
        <p:txBody>
          <a:bodyPr>
            <a:normAutofit/>
          </a:bodyPr>
          <a:lstStyle/>
          <a:p>
            <a:pPr marL="0" indent="0">
              <a:buNone/>
            </a:pPr>
            <a:r>
              <a:rPr lang="en-US" sz="1400" dirty="0"/>
              <a:t>∞ </a:t>
            </a:r>
            <a:r>
              <a:rPr lang="en-US" sz="1400" dirty="0" err="1"/>
              <a:t>Canmeds</a:t>
            </a:r>
            <a:r>
              <a:rPr lang="en-US" sz="1400" dirty="0"/>
              <a:t> role 6 in this iteration is specific to the scenario content</a:t>
            </a:r>
            <a:endParaRPr lang="en-GB" sz="1400" dirty="0"/>
          </a:p>
          <a:p>
            <a:pPr marL="0" indent="0">
              <a:buNone/>
            </a:pPr>
            <a:r>
              <a:rPr lang="en-US" sz="1400" dirty="0"/>
              <a:t>*DT-ACE: </a:t>
            </a:r>
            <a:r>
              <a:rPr lang="en-US" sz="1400" dirty="0" err="1"/>
              <a:t>Destop</a:t>
            </a:r>
            <a:r>
              <a:rPr lang="en-US" sz="1400" dirty="0"/>
              <a:t> ACE, i.e. written scenario with multi media to be assessed at points during the care episode</a:t>
            </a:r>
          </a:p>
          <a:p>
            <a:pPr marL="0" indent="0">
              <a:buNone/>
            </a:pPr>
            <a:r>
              <a:rPr lang="en-US" sz="1400" dirty="0"/>
              <a:t>**SP: </a:t>
            </a:r>
            <a:r>
              <a:rPr lang="en-US" sz="1400" dirty="0" err="1"/>
              <a:t>Standardised</a:t>
            </a:r>
            <a:r>
              <a:rPr lang="en-US" sz="1400" dirty="0"/>
              <a:t> patient</a:t>
            </a:r>
          </a:p>
          <a:p>
            <a:pPr marL="0" indent="0">
              <a:buNone/>
            </a:pPr>
            <a:endParaRPr lang="en-US" sz="1400" dirty="0"/>
          </a:p>
          <a:p>
            <a:pPr marL="0" indent="0">
              <a:buNone/>
            </a:pPr>
            <a:r>
              <a:rPr lang="en-US" sz="1400" dirty="0"/>
              <a:t>Ref: </a:t>
            </a:r>
            <a:r>
              <a:rPr lang="en-IE" sz="1400" dirty="0">
                <a:hlinkClick r:id="rId2"/>
              </a:rPr>
              <a:t>An alternative certification examination ("ACE") in </a:t>
            </a:r>
            <a:r>
              <a:rPr lang="en-IE" sz="1400" dirty="0" err="1">
                <a:hlinkClick r:id="rId2"/>
              </a:rPr>
              <a:t>surgery.</a:t>
            </a:r>
            <a:r>
              <a:rPr lang="en-IE" sz="1400" dirty="0" err="1"/>
              <a:t>Morris</a:t>
            </a:r>
            <a:r>
              <a:rPr lang="en-IE" sz="1400" dirty="0"/>
              <a:t> MC, Gillis AE, </a:t>
            </a:r>
            <a:r>
              <a:rPr lang="en-IE" sz="1400" dirty="0" err="1"/>
              <a:t>Smoothey</a:t>
            </a:r>
            <a:r>
              <a:rPr lang="en-IE" sz="1400" dirty="0"/>
              <a:t> CO, Hennessy M, Conlon KC, </a:t>
            </a:r>
            <a:r>
              <a:rPr lang="en-IE" sz="1400" b="1" dirty="0"/>
              <a:t>Ridgway PF.</a:t>
            </a:r>
            <a:r>
              <a:rPr lang="en-IE" sz="1400" dirty="0"/>
              <a:t>J </a:t>
            </a:r>
            <a:r>
              <a:rPr lang="en-IE" sz="1400" dirty="0" err="1"/>
              <a:t>Surg</a:t>
            </a:r>
            <a:r>
              <a:rPr lang="en-IE" sz="1400" dirty="0"/>
              <a:t> Educ. 2014 Nov-Dec;71(6):779-89. </a:t>
            </a:r>
            <a:r>
              <a:rPr lang="en-IE" sz="1400" dirty="0" err="1"/>
              <a:t>doi</a:t>
            </a:r>
            <a:r>
              <a:rPr lang="en-IE" sz="1400" dirty="0"/>
              <a:t>: 10.1016/j.jsurg.2014.05.011. </a:t>
            </a:r>
            <a:r>
              <a:rPr lang="en-IE" sz="1400" dirty="0" err="1"/>
              <a:t>Epub</a:t>
            </a:r>
            <a:r>
              <a:rPr lang="en-IE" sz="1400" dirty="0"/>
              <a:t> 2014 Jul </a:t>
            </a:r>
            <a:endParaRPr lang="en-US" sz="1400" dirty="0"/>
          </a:p>
        </p:txBody>
      </p:sp>
      <p:pic>
        <p:nvPicPr>
          <p:cNvPr id="4" name="Picture 3"/>
          <p:cNvPicPr>
            <a:picLocks noChangeAspect="1"/>
          </p:cNvPicPr>
          <p:nvPr/>
        </p:nvPicPr>
        <p:blipFill>
          <a:blip r:embed="rId3"/>
          <a:stretch>
            <a:fillRect/>
          </a:stretch>
        </p:blipFill>
        <p:spPr>
          <a:xfrm>
            <a:off x="199291" y="77057"/>
            <a:ext cx="3580668" cy="2688307"/>
          </a:xfrm>
          <a:prstGeom prst="rect">
            <a:avLst/>
          </a:prstGeom>
        </p:spPr>
      </p:pic>
      <p:pic>
        <p:nvPicPr>
          <p:cNvPr id="7" name="Picture 6"/>
          <p:cNvPicPr>
            <a:picLocks noChangeAspect="1"/>
          </p:cNvPicPr>
          <p:nvPr/>
        </p:nvPicPr>
        <p:blipFill>
          <a:blip r:embed="rId4"/>
          <a:stretch>
            <a:fillRect/>
          </a:stretch>
        </p:blipFill>
        <p:spPr>
          <a:xfrm>
            <a:off x="4425157" y="441359"/>
            <a:ext cx="6811412" cy="4605426"/>
          </a:xfrm>
          <a:prstGeom prst="rect">
            <a:avLst/>
          </a:prstGeom>
        </p:spPr>
      </p:pic>
    </p:spTree>
    <p:extLst>
      <p:ext uri="{BB962C8B-B14F-4D97-AF65-F5344CB8AC3E}">
        <p14:creationId xmlns:p14="http://schemas.microsoft.com/office/powerpoint/2010/main" val="200482311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556</TotalTime>
  <Words>952</Words>
  <Application>Microsoft Office PowerPoint</Application>
  <PresentationFormat>Widescreen</PresentationFormat>
  <Paragraphs>101</Paragraphs>
  <Slides>13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Calibri</vt:lpstr>
      <vt:lpstr>Calibri Light</vt:lpstr>
      <vt:lpstr>Wingdings</vt:lpstr>
      <vt:lpstr>Office Theme</vt:lpstr>
      <vt:lpstr>Some points on the ETR for the Specialty of General Surgery</vt:lpstr>
      <vt:lpstr>The objective of this PPT </vt:lpstr>
      <vt:lpstr>2nd ETR for General Surgery </vt:lpstr>
      <vt:lpstr>The need for evolution from the previously approved ETR</vt:lpstr>
      <vt:lpstr>What has changed from the previous ETR</vt:lpstr>
      <vt:lpstr>Very important: Relationship and utility of Syllabus, Curriculum  and Competence-based Logbook which includes EPAs </vt:lpstr>
      <vt:lpstr>Few examples of evolutionary changes:</vt:lpstr>
      <vt:lpstr>Evolution of Exam</vt:lpstr>
      <vt:lpstr>PowerPoint Presentation</vt:lpstr>
      <vt:lpstr>Plus points for ETR General Surgery</vt:lpstr>
      <vt:lpstr>I propose that the ETR  for General Surgery is a decent effort, which could also help other Specialties prepare theirs.  I trust that the effort merits your approval</vt:lpstr>
      <vt:lpstr>Thank you</vt:lpstr>
      <vt:lpstr>Question time</vt:lpstr>
    </vt:vector>
  </TitlesOfParts>
  <Company>AMNCH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Paul Ridgway</dc:creator>
  <cp:lastModifiedBy>agfelice1@gmail.com</cp:lastModifiedBy>
  <cp:revision>52</cp:revision>
  <dcterms:created xsi:type="dcterms:W3CDTF">2021-09-29T07:15:08Z</dcterms:created>
  <dcterms:modified xsi:type="dcterms:W3CDTF">2021-10-16T17:46:13Z</dcterms:modified>
</cp:coreProperties>
</file>