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2" r:id="rId4"/>
    <p:sldId id="263" r:id="rId5"/>
    <p:sldId id="264" r:id="rId6"/>
    <p:sldId id="265" r:id="rId7"/>
    <p:sldId id="267" r:id="rId8"/>
    <p:sldId id="272" r:id="rId9"/>
    <p:sldId id="266" r:id="rId10"/>
    <p:sldId id="268" r:id="rId11"/>
    <p:sldId id="269" r:id="rId12"/>
    <p:sldId id="273" r:id="rId13"/>
    <p:sldId id="274"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EEBD8-D97A-C949-BF6D-854886FF022B}" type="datetimeFigureOut">
              <a:rPr lang="it-IT" smtClean="0"/>
              <a:t>23/10/2021</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AAF0B-E565-7147-9A1A-89238A7415A5}" type="slidenum">
              <a:rPr lang="it-IT" smtClean="0"/>
              <a:t>‹#›</a:t>
            </a:fld>
            <a:endParaRPr lang="it-IT"/>
          </a:p>
        </p:txBody>
      </p:sp>
    </p:spTree>
    <p:extLst>
      <p:ext uri="{BB962C8B-B14F-4D97-AF65-F5344CB8AC3E}">
        <p14:creationId xmlns:p14="http://schemas.microsoft.com/office/powerpoint/2010/main" val="29354187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B784-72E1-4448-ADBD-CF53F31F2B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AEB92E-3652-4563-A6A4-70C29CAC10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62572B-8E32-4A14-864C-A6002C5393B5}"/>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F65DFA9D-CA8E-4DB6-9A53-4965469EF8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3C8EC6-44D7-422B-B115-A1A9782716D9}"/>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335670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4B27-A078-49E3-B6D2-95906110C4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32A898-32F6-4A57-AE04-1364480F47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3CA7BD-1C85-491E-824E-1EABB0EBE62C}"/>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BFE6D604-9290-4BBC-8F80-B3A8BB49F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5E9277-3C90-4EFC-ADF0-BCE8095EA6B6}"/>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41513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AE90ED-5F16-4C25-A3E0-1DB171812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F1CF56-F621-4075-9699-EBE7363036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A5250C-D1BD-4B24-A110-7219CBB4F9C9}"/>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C7C7C4FC-1471-4D94-A648-066CB25532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88F37-7A7E-4DF1-813D-5B5F3041612F}"/>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243407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1497-2FC0-4829-8BA7-FD284EAB75A1}"/>
              </a:ext>
            </a:extLst>
          </p:cNvPr>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B0474DFF-C32F-4252-B162-E279A619CDBE}"/>
              </a:ext>
            </a:extLst>
          </p:cNvPr>
          <p:cNvSpPr>
            <a:spLocks noGrp="1"/>
          </p:cNvSpPr>
          <p:nvPr>
            <p:ph idx="1"/>
          </p:nvPr>
        </p:nvSpPr>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467EA6F-6533-4FD5-99C3-3D5A93B58CF4}"/>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A6F50285-1CB8-49F2-ADB0-3271BB8243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3BE69A-917C-4603-BF0E-7852DB11CF2D}"/>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33682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1F58F-6C51-4ED9-89B9-5FF0E0BBB2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BC52BC6-202D-4750-BEC0-C40D343905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CE4EDF-728A-4BE9-B5F0-42BBDE12F931}"/>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F0084A85-5C35-415F-95F5-8EE0118A02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F2752F-BFE4-4751-B40D-71D2CBA4A498}"/>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356789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AF3A3-1418-4508-B997-B819120772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6AA5CD-E173-4C32-99CF-CB9B38401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08A111-7A00-4445-A3B4-5A190AFB97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3B502C-1EBA-494D-8ADA-5B88BBCBC894}"/>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6" name="Footer Placeholder 5">
            <a:extLst>
              <a:ext uri="{FF2B5EF4-FFF2-40B4-BE49-F238E27FC236}">
                <a16:creationId xmlns:a16="http://schemas.microsoft.com/office/drawing/2014/main" id="{24C25DE0-8C6E-4E51-BD64-F211F4B712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94B9D5-3672-4D2B-A32B-9C539892A0C0}"/>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274801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28AE-8767-4AB5-B016-975339EC2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957524-D19D-4777-88C9-DF4D0CC0EB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50C3F0-075F-4536-99E7-233AE12CB2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723E74-F0D3-4A8C-8541-02ADC2B68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314BB-9505-4627-9198-1C597EEE19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16A466-205F-44B7-8F7E-115FC4AD178A}"/>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8" name="Footer Placeholder 7">
            <a:extLst>
              <a:ext uri="{FF2B5EF4-FFF2-40B4-BE49-F238E27FC236}">
                <a16:creationId xmlns:a16="http://schemas.microsoft.com/office/drawing/2014/main" id="{2E5B0808-D169-49BC-8249-7FBCA05642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BED0DB-F836-4EB0-BF03-3DB04C211AF9}"/>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407813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8340-125F-4F3D-814E-112DDBEBE8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A006C6-F565-4FD7-B626-20FC460E9101}"/>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4" name="Footer Placeholder 3">
            <a:extLst>
              <a:ext uri="{FF2B5EF4-FFF2-40B4-BE49-F238E27FC236}">
                <a16:creationId xmlns:a16="http://schemas.microsoft.com/office/drawing/2014/main" id="{E2B84B37-1775-43A4-9641-08E37648CC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A1B50E-556E-4B80-AEDE-F045F76407EA}"/>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86237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78954D-3ABF-4CF5-B7D6-3EA18B9482A0}"/>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3" name="Footer Placeholder 2">
            <a:extLst>
              <a:ext uri="{FF2B5EF4-FFF2-40B4-BE49-F238E27FC236}">
                <a16:creationId xmlns:a16="http://schemas.microsoft.com/office/drawing/2014/main" id="{0B4BA3AF-8531-4AE5-A04D-50C09AC691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67CB10-BA16-45A6-92F2-7E2713121473}"/>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49585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5D1BA-54A5-45D1-A873-5DA3F0DD2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6A0634-C800-4A2E-83AF-57C931C5C4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B5D5E4-324C-4302-881F-9A7AFB8BD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A2840A-7B19-44E5-A93E-EA3CB5AEA197}"/>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6" name="Footer Placeholder 5">
            <a:extLst>
              <a:ext uri="{FF2B5EF4-FFF2-40B4-BE49-F238E27FC236}">
                <a16:creationId xmlns:a16="http://schemas.microsoft.com/office/drawing/2014/main" id="{F07BEEDB-EA5F-4356-A5E0-2B3EFD928A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035FF0-957A-425F-BC6E-74D6E08D6F15}"/>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399840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16F9A-8280-4F9B-A7B6-73BCEB5DC1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153231-BB93-4E24-8D4B-24F55AE27F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6CB65A-0F1C-4FB5-812D-79CA23C1F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B292D8-CDF5-4F5B-BA76-0204F43E2161}"/>
              </a:ext>
            </a:extLst>
          </p:cNvPr>
          <p:cNvSpPr>
            <a:spLocks noGrp="1"/>
          </p:cNvSpPr>
          <p:nvPr>
            <p:ph type="dt" sz="half" idx="10"/>
          </p:nvPr>
        </p:nvSpPr>
        <p:spPr/>
        <p:txBody>
          <a:bodyPr/>
          <a:lstStyle/>
          <a:p>
            <a:fld id="{1E23FE17-5CD0-41E5-9DA1-72E95B9C9C86}" type="datetimeFigureOut">
              <a:rPr lang="en-GB" smtClean="0"/>
              <a:t>23/10/2021</a:t>
            </a:fld>
            <a:endParaRPr lang="en-GB"/>
          </a:p>
        </p:txBody>
      </p:sp>
      <p:sp>
        <p:nvSpPr>
          <p:cNvPr id="6" name="Footer Placeholder 5">
            <a:extLst>
              <a:ext uri="{FF2B5EF4-FFF2-40B4-BE49-F238E27FC236}">
                <a16:creationId xmlns:a16="http://schemas.microsoft.com/office/drawing/2014/main" id="{B8797DB7-E1D6-40C1-82A3-F6A02116BE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1A2394-4A37-4099-91AE-EFCEBF4CC0F4}"/>
              </a:ext>
            </a:extLst>
          </p:cNvPr>
          <p:cNvSpPr>
            <a:spLocks noGrp="1"/>
          </p:cNvSpPr>
          <p:nvPr>
            <p:ph type="sldNum" sz="quarter" idx="12"/>
          </p:nvPr>
        </p:nvSpPr>
        <p:spPr/>
        <p:txBody>
          <a:bodyPr/>
          <a:lstStyle/>
          <a:p>
            <a:fld id="{E3D9B729-6285-4EAB-A903-2AF098FAC523}" type="slidenum">
              <a:rPr lang="en-GB" smtClean="0"/>
              <a:t>‹#›</a:t>
            </a:fld>
            <a:endParaRPr lang="en-GB"/>
          </a:p>
        </p:txBody>
      </p:sp>
    </p:spTree>
    <p:extLst>
      <p:ext uri="{BB962C8B-B14F-4D97-AF65-F5344CB8AC3E}">
        <p14:creationId xmlns:p14="http://schemas.microsoft.com/office/powerpoint/2010/main" val="88694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E7F90D-319A-44A4-B5F4-65065CC64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5107F4-A2BE-4CBE-A3D2-37926B7291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338B93-5DE5-429D-BC00-2104210739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3FE17-5CD0-41E5-9DA1-72E95B9C9C86}" type="datetimeFigureOut">
              <a:rPr lang="en-GB" smtClean="0"/>
              <a:t>23/10/2021</a:t>
            </a:fld>
            <a:endParaRPr lang="en-GB"/>
          </a:p>
        </p:txBody>
      </p:sp>
      <p:sp>
        <p:nvSpPr>
          <p:cNvPr id="5" name="Footer Placeholder 4">
            <a:extLst>
              <a:ext uri="{FF2B5EF4-FFF2-40B4-BE49-F238E27FC236}">
                <a16:creationId xmlns:a16="http://schemas.microsoft.com/office/drawing/2014/main" id="{201011FF-42D8-41DA-AECF-5700A8F7C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630EB5-5118-473D-B739-9806937906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9B729-6285-4EAB-A903-2AF098FAC523}" type="slidenum">
              <a:rPr lang="en-GB" smtClean="0"/>
              <a:t>‹#›</a:t>
            </a:fld>
            <a:endParaRPr lang="en-GB"/>
          </a:p>
        </p:txBody>
      </p:sp>
    </p:spTree>
    <p:extLst>
      <p:ext uri="{BB962C8B-B14F-4D97-AF65-F5344CB8AC3E}">
        <p14:creationId xmlns:p14="http://schemas.microsoft.com/office/powerpoint/2010/main" val="570590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DF2A-1446-4E05-BE83-CB5A27425715}"/>
              </a:ext>
            </a:extLst>
          </p:cNvPr>
          <p:cNvSpPr>
            <a:spLocks noGrp="1"/>
          </p:cNvSpPr>
          <p:nvPr>
            <p:ph type="ctrTitle"/>
          </p:nvPr>
        </p:nvSpPr>
        <p:spPr>
          <a:xfrm>
            <a:off x="1473703" y="251497"/>
            <a:ext cx="10031445" cy="2387600"/>
          </a:xfrm>
        </p:spPr>
        <p:txBody>
          <a:bodyPr>
            <a:normAutofit/>
          </a:bodyPr>
          <a:lstStyle/>
          <a:p>
            <a:r>
              <a:rPr lang="en-GB" b="1" dirty="0"/>
              <a:t>Report from the Advisory Board</a:t>
            </a:r>
            <a:br>
              <a:rPr lang="en-GB" b="1" dirty="0"/>
            </a:br>
            <a:r>
              <a:rPr lang="en-GB" sz="3600" b="1" dirty="0"/>
              <a:t>(including Results of the Election of Chairpersons and Secretaries of Groupings)  </a:t>
            </a:r>
          </a:p>
        </p:txBody>
      </p:sp>
      <p:sp>
        <p:nvSpPr>
          <p:cNvPr id="3" name="Subtitle 2">
            <a:extLst>
              <a:ext uri="{FF2B5EF4-FFF2-40B4-BE49-F238E27FC236}">
                <a16:creationId xmlns:a16="http://schemas.microsoft.com/office/drawing/2014/main" id="{D8A5BC8C-4AD0-4F4C-AFCD-3BEDD862D873}"/>
              </a:ext>
            </a:extLst>
          </p:cNvPr>
          <p:cNvSpPr>
            <a:spLocks noGrp="1"/>
          </p:cNvSpPr>
          <p:nvPr>
            <p:ph type="subTitle" idx="1"/>
          </p:nvPr>
        </p:nvSpPr>
        <p:spPr/>
        <p:txBody>
          <a:bodyPr>
            <a:noAutofit/>
          </a:bodyPr>
          <a:lstStyle/>
          <a:p>
            <a:endParaRPr lang="en-GB" sz="3600" dirty="0"/>
          </a:p>
          <a:p>
            <a:r>
              <a:rPr lang="en-GB" sz="3600" b="1" dirty="0"/>
              <a:t>Paolo RICCI</a:t>
            </a:r>
          </a:p>
          <a:p>
            <a:r>
              <a:rPr lang="en-GB" sz="3600" dirty="0"/>
              <a:t>Chair of the Advisory Board</a:t>
            </a:r>
          </a:p>
        </p:txBody>
      </p:sp>
    </p:spTree>
    <p:extLst>
      <p:ext uri="{BB962C8B-B14F-4D97-AF65-F5344CB8AC3E}">
        <p14:creationId xmlns:p14="http://schemas.microsoft.com/office/powerpoint/2010/main" val="3658459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pPr lvl="1"/>
            <a:endParaRPr lang="en-GB" dirty="0"/>
          </a:p>
          <a:p>
            <a:r>
              <a:rPr lang="en-GB" dirty="0"/>
              <a:t>REPORTS from the GROUPINGS</a:t>
            </a:r>
          </a:p>
          <a:p>
            <a:pPr lvl="1"/>
            <a:endParaRPr lang="en-GB" dirty="0"/>
          </a:p>
          <a:p>
            <a:pPr lvl="1"/>
            <a:r>
              <a:rPr lang="en-GB" dirty="0"/>
              <a:t>Topic of major discussion has been the document on the Negative Interest rate and its implications.</a:t>
            </a:r>
          </a:p>
          <a:p>
            <a:pPr lvl="1"/>
            <a:r>
              <a:rPr lang="en-GB" dirty="0"/>
              <a:t>Cross consensus among Sections </a:t>
            </a:r>
            <a:r>
              <a:rPr lang="en-GB" i="1" dirty="0"/>
              <a:t>that “doing nothing is not an option”</a:t>
            </a:r>
          </a:p>
          <a:p>
            <a:pPr lvl="1"/>
            <a:r>
              <a:rPr lang="en-GB" dirty="0"/>
              <a:t>The discussion is postponed to an explanatory meeting of the Treasurers of Sections &amp; Boards to be organized between the end of the year and January.</a:t>
            </a:r>
          </a:p>
          <a:p>
            <a:pPr marL="457200" lvl="1" indent="0">
              <a:buNone/>
            </a:pPr>
            <a:endParaRPr lang="en-GB" dirty="0"/>
          </a:p>
          <a:p>
            <a:pPr marL="457200" lvl="1" indent="0">
              <a:buNone/>
            </a:pPr>
            <a:endParaRPr lang="en-GB" dirty="0"/>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187659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043711"/>
            <a:ext cx="10428978" cy="5133673"/>
          </a:xfrm>
        </p:spPr>
        <p:txBody>
          <a:bodyPr>
            <a:normAutofit fontScale="32500" lnSpcReduction="20000"/>
          </a:bodyPr>
          <a:lstStyle/>
          <a:p>
            <a:pPr lvl="1"/>
            <a:endParaRPr lang="en-GB" dirty="0"/>
          </a:p>
          <a:p>
            <a:r>
              <a:rPr lang="en-GB" sz="9000" dirty="0"/>
              <a:t>RESULTS of ELECTIONS</a:t>
            </a:r>
          </a:p>
          <a:p>
            <a:pPr lvl="1"/>
            <a:endParaRPr lang="en-GB" dirty="0"/>
          </a:p>
          <a:p>
            <a:r>
              <a:rPr lang="it-IT" sz="4300" dirty="0" err="1"/>
              <a:t>Grouping</a:t>
            </a:r>
            <a:r>
              <a:rPr lang="it-IT" sz="4300" dirty="0"/>
              <a:t> I</a:t>
            </a:r>
            <a:r>
              <a:rPr lang="it-IT" sz="4300" b="0" dirty="0"/>
              <a:t>			</a:t>
            </a:r>
          </a:p>
          <a:p>
            <a:r>
              <a:rPr lang="it-IT" sz="4300" dirty="0"/>
              <a:t>Candidate</a:t>
            </a:r>
            <a:r>
              <a:rPr lang="it-IT" sz="4300" b="0" dirty="0"/>
              <a:t>		</a:t>
            </a:r>
            <a:r>
              <a:rPr lang="it-IT" sz="4300" dirty="0" err="1"/>
              <a:t>Current</a:t>
            </a:r>
            <a:r>
              <a:rPr lang="it-IT" sz="4300" dirty="0"/>
              <a:t> position</a:t>
            </a:r>
            <a:r>
              <a:rPr lang="it-IT" sz="4300" b="0" dirty="0"/>
              <a:t>		</a:t>
            </a:r>
            <a:r>
              <a:rPr lang="it-IT" sz="4300" dirty="0" err="1"/>
              <a:t>Applying</a:t>
            </a:r>
            <a:r>
              <a:rPr lang="it-IT" sz="4300" dirty="0"/>
              <a:t> for</a:t>
            </a:r>
            <a:r>
              <a:rPr lang="it-IT" sz="4300" b="0" dirty="0"/>
              <a:t>	</a:t>
            </a:r>
          </a:p>
          <a:p>
            <a:r>
              <a:rPr lang="it-IT" sz="4300" b="0" dirty="0"/>
              <a:t>Dr </a:t>
            </a:r>
            <a:r>
              <a:rPr lang="it-IT" sz="4300" b="0" dirty="0" err="1"/>
              <a:t>Maeve</a:t>
            </a:r>
            <a:r>
              <a:rPr lang="it-IT" sz="4300" b="0" dirty="0"/>
              <a:t> </a:t>
            </a:r>
            <a:r>
              <a:rPr lang="it-IT" sz="4300" b="0" dirty="0" err="1"/>
              <a:t>Durkan</a:t>
            </a:r>
            <a:r>
              <a:rPr lang="it-IT" sz="4300" b="0" dirty="0"/>
              <a:t>		</a:t>
            </a:r>
            <a:r>
              <a:rPr lang="it-IT" sz="4300" b="0" dirty="0" err="1"/>
              <a:t>President</a:t>
            </a:r>
            <a:r>
              <a:rPr lang="it-IT" sz="4300" b="0" dirty="0"/>
              <a:t> </a:t>
            </a:r>
            <a:r>
              <a:rPr lang="it-IT" sz="4300" b="0" dirty="0" err="1"/>
              <a:t>Section</a:t>
            </a:r>
            <a:r>
              <a:rPr lang="it-IT" sz="4300" b="0" dirty="0"/>
              <a:t> </a:t>
            </a:r>
            <a:r>
              <a:rPr lang="it-IT" sz="4300" b="0" dirty="0" err="1"/>
              <a:t>Endocrinology</a:t>
            </a:r>
            <a:r>
              <a:rPr lang="it-IT" sz="4300" b="0" dirty="0"/>
              <a:t>	Chair of </a:t>
            </a:r>
            <a:r>
              <a:rPr lang="it-IT" sz="4300" b="0" dirty="0" err="1"/>
              <a:t>Grouping</a:t>
            </a:r>
            <a:r>
              <a:rPr lang="it-IT" sz="4300" b="0" dirty="0"/>
              <a:t> I	</a:t>
            </a:r>
          </a:p>
          <a:p>
            <a:r>
              <a:rPr lang="it-IT" sz="4300" b="0" dirty="0"/>
              <a:t>Prof. </a:t>
            </a:r>
            <a:r>
              <a:rPr lang="it-IT" sz="4300" b="0" dirty="0" err="1"/>
              <a:t>Lampros</a:t>
            </a:r>
            <a:r>
              <a:rPr lang="it-IT" sz="4300" b="0" dirty="0"/>
              <a:t> </a:t>
            </a:r>
            <a:r>
              <a:rPr lang="it-IT" sz="4300" b="0" dirty="0" err="1"/>
              <a:t>Michalis</a:t>
            </a:r>
            <a:r>
              <a:rPr lang="it-IT" sz="4300" b="0" dirty="0"/>
              <a:t>	</a:t>
            </a:r>
            <a:r>
              <a:rPr lang="it-IT" sz="4300" b="0" dirty="0" err="1"/>
              <a:t>President</a:t>
            </a:r>
            <a:r>
              <a:rPr lang="it-IT" sz="4300" b="0" dirty="0"/>
              <a:t> </a:t>
            </a:r>
            <a:r>
              <a:rPr lang="it-IT" sz="4300" b="0" dirty="0" err="1"/>
              <a:t>Section</a:t>
            </a:r>
            <a:r>
              <a:rPr lang="it-IT" sz="4300" b="0" dirty="0"/>
              <a:t> </a:t>
            </a:r>
            <a:r>
              <a:rPr lang="it-IT" sz="4300" b="0" dirty="0" err="1"/>
              <a:t>Cardiology</a:t>
            </a:r>
            <a:r>
              <a:rPr lang="it-IT" sz="4300" b="0" dirty="0"/>
              <a:t>	Chair of </a:t>
            </a:r>
            <a:r>
              <a:rPr lang="it-IT" sz="4300" b="0" dirty="0" err="1"/>
              <a:t>Grouping</a:t>
            </a:r>
            <a:r>
              <a:rPr lang="it-IT" sz="4300" b="0" dirty="0"/>
              <a:t> I	</a:t>
            </a:r>
          </a:p>
          <a:p>
            <a:r>
              <a:rPr lang="it-IT" sz="4300" b="0" dirty="0"/>
              <a:t>Prof. </a:t>
            </a:r>
            <a:r>
              <a:rPr lang="it-IT" sz="4300" b="0" dirty="0" err="1"/>
              <a:t>Lampros</a:t>
            </a:r>
            <a:r>
              <a:rPr lang="it-IT" sz="4300" b="0" dirty="0"/>
              <a:t> </a:t>
            </a:r>
            <a:r>
              <a:rPr lang="it-IT" sz="4300" b="0" dirty="0" err="1"/>
              <a:t>Michalis</a:t>
            </a:r>
            <a:r>
              <a:rPr lang="it-IT" sz="4300" b="0" dirty="0"/>
              <a:t>	</a:t>
            </a:r>
            <a:r>
              <a:rPr lang="it-IT" sz="4300" b="0" dirty="0" err="1"/>
              <a:t>President</a:t>
            </a:r>
            <a:r>
              <a:rPr lang="it-IT" sz="4300" b="0" dirty="0"/>
              <a:t> </a:t>
            </a:r>
            <a:r>
              <a:rPr lang="it-IT" sz="4300" b="0" dirty="0" err="1"/>
              <a:t>Section</a:t>
            </a:r>
            <a:r>
              <a:rPr lang="it-IT" sz="4300" b="0" dirty="0"/>
              <a:t> </a:t>
            </a:r>
            <a:r>
              <a:rPr lang="it-IT" sz="4300" b="0" dirty="0" err="1"/>
              <a:t>Cardiology</a:t>
            </a:r>
            <a:r>
              <a:rPr lang="it-IT" sz="4300" b="0" dirty="0"/>
              <a:t>	</a:t>
            </a:r>
            <a:r>
              <a:rPr lang="it-IT" sz="4300" b="0" dirty="0" err="1"/>
              <a:t>Secretary</a:t>
            </a:r>
            <a:r>
              <a:rPr lang="it-IT" sz="4300" b="0" dirty="0"/>
              <a:t> of </a:t>
            </a:r>
            <a:r>
              <a:rPr lang="it-IT" sz="4300" b="0" dirty="0" err="1"/>
              <a:t>Grouping</a:t>
            </a:r>
            <a:r>
              <a:rPr lang="it-IT" sz="4300" b="0" dirty="0"/>
              <a:t> I	</a:t>
            </a:r>
          </a:p>
          <a:p>
            <a:r>
              <a:rPr lang="it-IT" sz="4300" b="0" dirty="0"/>
              <a:t>			</a:t>
            </a:r>
          </a:p>
          <a:p>
            <a:r>
              <a:rPr lang="it-IT" sz="4300" dirty="0" err="1"/>
              <a:t>Grouping</a:t>
            </a:r>
            <a:r>
              <a:rPr lang="it-IT" sz="4300" dirty="0"/>
              <a:t> II</a:t>
            </a:r>
            <a:r>
              <a:rPr lang="it-IT" sz="4300" b="0" dirty="0"/>
              <a:t>			</a:t>
            </a:r>
          </a:p>
          <a:p>
            <a:r>
              <a:rPr lang="it-IT" sz="4300" dirty="0"/>
              <a:t>Candidate</a:t>
            </a:r>
            <a:r>
              <a:rPr lang="it-IT" sz="4300" b="0" dirty="0"/>
              <a:t>		</a:t>
            </a:r>
            <a:r>
              <a:rPr lang="it-IT" sz="4300" dirty="0" err="1"/>
              <a:t>Current</a:t>
            </a:r>
            <a:r>
              <a:rPr lang="it-IT" sz="4300" dirty="0"/>
              <a:t> position</a:t>
            </a:r>
            <a:r>
              <a:rPr lang="it-IT" sz="4300" b="0" dirty="0"/>
              <a:t>		</a:t>
            </a:r>
            <a:r>
              <a:rPr lang="it-IT" sz="4300" dirty="0" err="1"/>
              <a:t>Applying</a:t>
            </a:r>
            <a:r>
              <a:rPr lang="it-IT" sz="4300" dirty="0"/>
              <a:t> for</a:t>
            </a:r>
            <a:r>
              <a:rPr lang="it-IT" sz="4300" b="0" dirty="0"/>
              <a:t>	</a:t>
            </a:r>
          </a:p>
          <a:p>
            <a:r>
              <a:rPr lang="it-IT" sz="4300" b="0" dirty="0"/>
              <a:t>Dr Patrick </a:t>
            </a:r>
            <a:r>
              <a:rPr lang="it-IT" sz="4300" b="0" dirty="0" err="1"/>
              <a:t>Magennis</a:t>
            </a:r>
            <a:r>
              <a:rPr lang="it-IT" sz="4300" b="0" dirty="0"/>
              <a:t>		</a:t>
            </a:r>
            <a:r>
              <a:rPr lang="it-IT" sz="4300" b="0" dirty="0" err="1"/>
              <a:t>President</a:t>
            </a:r>
            <a:r>
              <a:rPr lang="it-IT" sz="4300" b="0" dirty="0"/>
              <a:t> </a:t>
            </a:r>
            <a:r>
              <a:rPr lang="it-IT" sz="4300" b="0" dirty="0" err="1"/>
              <a:t>Section</a:t>
            </a:r>
            <a:r>
              <a:rPr lang="it-IT" sz="4300" b="0" dirty="0"/>
              <a:t> OMFS		Chair of </a:t>
            </a:r>
            <a:r>
              <a:rPr lang="it-IT" sz="4300" b="0" dirty="0" err="1"/>
              <a:t>Grouping</a:t>
            </a:r>
            <a:r>
              <a:rPr lang="it-IT" sz="4300" b="0" dirty="0"/>
              <a:t> II	</a:t>
            </a:r>
          </a:p>
          <a:p>
            <a:r>
              <a:rPr lang="it-IT" sz="4300" b="0" dirty="0"/>
              <a:t>Dr Hans-Peter Ulrich		</a:t>
            </a:r>
            <a:r>
              <a:rPr lang="it-IT" sz="4300" b="0" dirty="0" err="1"/>
              <a:t>Secretary</a:t>
            </a:r>
            <a:r>
              <a:rPr lang="it-IT" sz="4300" b="0" dirty="0"/>
              <a:t> </a:t>
            </a:r>
            <a:r>
              <a:rPr lang="it-IT" sz="4300" b="0" dirty="0" err="1"/>
              <a:t>Section</a:t>
            </a:r>
            <a:r>
              <a:rPr lang="it-IT" sz="4300" b="0" dirty="0"/>
              <a:t> OMFS		</a:t>
            </a:r>
            <a:r>
              <a:rPr lang="it-IT" sz="4300" b="0" dirty="0" err="1"/>
              <a:t>Secretary</a:t>
            </a:r>
            <a:r>
              <a:rPr lang="it-IT" sz="4300" b="0" dirty="0"/>
              <a:t> of </a:t>
            </a:r>
            <a:r>
              <a:rPr lang="it-IT" sz="4300" b="0" dirty="0" err="1"/>
              <a:t>Grouping</a:t>
            </a:r>
            <a:r>
              <a:rPr lang="it-IT" sz="4300" b="0" dirty="0"/>
              <a:t> II	</a:t>
            </a:r>
          </a:p>
          <a:p>
            <a:r>
              <a:rPr lang="it-IT" sz="4300" b="0" dirty="0"/>
              <a:t>			</a:t>
            </a:r>
          </a:p>
          <a:p>
            <a:r>
              <a:rPr lang="it-IT" sz="4300" dirty="0" err="1"/>
              <a:t>Grouping</a:t>
            </a:r>
            <a:r>
              <a:rPr lang="it-IT" sz="4300" dirty="0"/>
              <a:t> III</a:t>
            </a:r>
            <a:r>
              <a:rPr lang="it-IT" sz="4300" b="0" dirty="0"/>
              <a:t>			</a:t>
            </a:r>
          </a:p>
          <a:p>
            <a:r>
              <a:rPr lang="it-IT" sz="4300" dirty="0"/>
              <a:t>Candidate</a:t>
            </a:r>
            <a:r>
              <a:rPr lang="it-IT" sz="4300" b="0" dirty="0"/>
              <a:t>		</a:t>
            </a:r>
            <a:r>
              <a:rPr lang="it-IT" sz="4300" dirty="0" err="1"/>
              <a:t>Current</a:t>
            </a:r>
            <a:r>
              <a:rPr lang="it-IT" sz="4300" dirty="0"/>
              <a:t> position</a:t>
            </a:r>
            <a:r>
              <a:rPr lang="it-IT" sz="4300" b="0" dirty="0"/>
              <a:t>		</a:t>
            </a:r>
            <a:r>
              <a:rPr lang="it-IT" sz="4300" dirty="0" err="1"/>
              <a:t>Applying</a:t>
            </a:r>
            <a:r>
              <a:rPr lang="it-IT" sz="4300" dirty="0"/>
              <a:t> for</a:t>
            </a:r>
            <a:r>
              <a:rPr lang="it-IT" sz="4300" b="0" dirty="0"/>
              <a:t>	</a:t>
            </a:r>
          </a:p>
          <a:p>
            <a:r>
              <a:rPr lang="it-IT" sz="4300" b="0" dirty="0"/>
              <a:t>Prof. Paolo Ricci		</a:t>
            </a:r>
            <a:r>
              <a:rPr lang="it-IT" sz="4300" b="0" dirty="0" err="1"/>
              <a:t>President</a:t>
            </a:r>
            <a:r>
              <a:rPr lang="it-IT" sz="4300" b="0" dirty="0"/>
              <a:t> </a:t>
            </a:r>
            <a:r>
              <a:rPr lang="it-IT" sz="4300" b="0" dirty="0" err="1"/>
              <a:t>Section</a:t>
            </a:r>
            <a:r>
              <a:rPr lang="it-IT" sz="4300" b="0" dirty="0"/>
              <a:t> </a:t>
            </a:r>
            <a:r>
              <a:rPr lang="it-IT" sz="4300" b="0" dirty="0" err="1"/>
              <a:t>Radiology</a:t>
            </a:r>
            <a:r>
              <a:rPr lang="it-IT" sz="4300" b="0" dirty="0"/>
              <a:t>	Chair of </a:t>
            </a:r>
            <a:r>
              <a:rPr lang="it-IT" sz="4300" b="0" dirty="0" err="1"/>
              <a:t>Grouping</a:t>
            </a:r>
            <a:r>
              <a:rPr lang="it-IT" sz="4300" b="0" dirty="0"/>
              <a:t> III	</a:t>
            </a:r>
          </a:p>
          <a:p>
            <a:pPr lvl="2"/>
            <a:endParaRPr lang="en-GB" dirty="0"/>
          </a:p>
          <a:p>
            <a:pPr lvl="1"/>
            <a:endParaRPr lang="en-GB" dirty="0"/>
          </a:p>
          <a:p>
            <a:pPr marL="914400" lvl="2" indent="0">
              <a:buNone/>
            </a:pPr>
            <a:endParaRPr lang="en-GB" dirty="0"/>
          </a:p>
          <a:p>
            <a:pPr marL="457200" lvl="1" indent="0">
              <a:buNone/>
            </a:pPr>
            <a:endParaRPr lang="en-GB" dirty="0"/>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366529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pPr lvl="1"/>
            <a:endParaRPr lang="en-GB" dirty="0"/>
          </a:p>
          <a:p>
            <a:pPr lvl="1"/>
            <a:endParaRPr lang="en-GB" dirty="0"/>
          </a:p>
          <a:p>
            <a:pPr lvl="1"/>
            <a:r>
              <a:rPr lang="en-GB" b="1" dirty="0"/>
              <a:t>GROUPING 1 - Chairperson (out of 14 Sections, 13 votes received)</a:t>
            </a:r>
          </a:p>
          <a:p>
            <a:pPr lvl="2"/>
            <a:r>
              <a:rPr lang="en-GB" dirty="0" err="1"/>
              <a:t>Dr.</a:t>
            </a:r>
            <a:r>
              <a:rPr lang="en-GB" dirty="0"/>
              <a:t> Maeve Durkan - 10 votes</a:t>
            </a:r>
          </a:p>
          <a:p>
            <a:pPr lvl="2"/>
            <a:r>
              <a:rPr lang="en-GB" dirty="0"/>
              <a:t>Prof. </a:t>
            </a:r>
            <a:r>
              <a:rPr lang="en-GB" dirty="0" err="1"/>
              <a:t>Lampros</a:t>
            </a:r>
            <a:r>
              <a:rPr lang="en-GB" dirty="0"/>
              <a:t> Michalis – 2 votes</a:t>
            </a:r>
          </a:p>
          <a:p>
            <a:pPr lvl="2"/>
            <a:r>
              <a:rPr lang="en-GB" dirty="0"/>
              <a:t>Abstain – 1 vote</a:t>
            </a:r>
          </a:p>
          <a:p>
            <a:pPr lvl="2"/>
            <a:endParaRPr lang="en-GB" dirty="0"/>
          </a:p>
          <a:p>
            <a:pPr lvl="1"/>
            <a:r>
              <a:rPr lang="en-GB" b="1" dirty="0"/>
              <a:t>GROUPING 1 - Secretary (out of 14 Sections, 12 votes received)</a:t>
            </a:r>
          </a:p>
          <a:p>
            <a:pPr lvl="2"/>
            <a:r>
              <a:rPr lang="en-GB" dirty="0"/>
              <a:t>Prof. </a:t>
            </a:r>
            <a:r>
              <a:rPr lang="en-GB" dirty="0" err="1"/>
              <a:t>Lampros</a:t>
            </a:r>
            <a:r>
              <a:rPr lang="en-GB" dirty="0"/>
              <a:t> Michalis – 10 votes</a:t>
            </a:r>
          </a:p>
          <a:p>
            <a:pPr lvl="2"/>
            <a:r>
              <a:rPr lang="en-GB" dirty="0"/>
              <a:t>Abstain – 2 votes</a:t>
            </a:r>
          </a:p>
          <a:p>
            <a:pPr lvl="2"/>
            <a:endParaRPr lang="en-GB" dirty="0"/>
          </a:p>
          <a:p>
            <a:pPr lvl="2"/>
            <a:endParaRPr lang="en-GB" dirty="0"/>
          </a:p>
          <a:p>
            <a:pPr lvl="1"/>
            <a:endParaRPr lang="en-GB" dirty="0"/>
          </a:p>
          <a:p>
            <a:pPr marL="914400" lvl="2" indent="0">
              <a:buNone/>
            </a:pPr>
            <a:endParaRPr lang="en-GB" dirty="0"/>
          </a:p>
          <a:p>
            <a:pPr marL="457200" lvl="1" indent="0">
              <a:buNone/>
            </a:pPr>
            <a:endParaRPr lang="en-GB" dirty="0"/>
          </a:p>
          <a:p>
            <a:endParaRPr lang="en-GB" dirty="0"/>
          </a:p>
          <a:p>
            <a:endParaRPr lang="en-GB" dirty="0"/>
          </a:p>
        </p:txBody>
      </p:sp>
      <p:sp>
        <p:nvSpPr>
          <p:cNvPr id="4" name="Rettangolo 3"/>
          <p:cNvSpPr/>
          <p:nvPr/>
        </p:nvSpPr>
        <p:spPr>
          <a:xfrm>
            <a:off x="804732" y="0"/>
            <a:ext cx="10260329" cy="3046988"/>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p>
          <a:p>
            <a:pPr algn="ctr"/>
            <a:r>
              <a:rPr lang="en-GB" sz="5400" dirty="0"/>
              <a:t>RESULTS of ELECTIONS</a:t>
            </a:r>
          </a:p>
          <a:p>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73170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pPr lvl="1"/>
            <a:endParaRPr lang="en-GB" dirty="0"/>
          </a:p>
          <a:p>
            <a:pPr lvl="1"/>
            <a:endParaRPr lang="en-GB" dirty="0"/>
          </a:p>
          <a:p>
            <a:pPr lvl="1"/>
            <a:r>
              <a:rPr lang="en-GB" b="1" dirty="0"/>
              <a:t>GROUPING 2 - Chairperson (out of 13 Sections, 9 votes received)</a:t>
            </a:r>
          </a:p>
          <a:p>
            <a:pPr lvl="2"/>
            <a:r>
              <a:rPr lang="en-GB" dirty="0" err="1"/>
              <a:t>Dr.</a:t>
            </a:r>
            <a:r>
              <a:rPr lang="en-GB" dirty="0"/>
              <a:t> Patrick Magennis – 6 votes</a:t>
            </a:r>
          </a:p>
          <a:p>
            <a:pPr lvl="2"/>
            <a:r>
              <a:rPr lang="en-GB" dirty="0"/>
              <a:t>Abstain – 3 votes</a:t>
            </a:r>
          </a:p>
          <a:p>
            <a:pPr lvl="2"/>
            <a:endParaRPr lang="en-GB" dirty="0"/>
          </a:p>
          <a:p>
            <a:pPr lvl="1"/>
            <a:r>
              <a:rPr lang="en-GB" b="1" dirty="0"/>
              <a:t>GROUPING 2 -  Secretary (out of 13 Sections, 8 votes received)</a:t>
            </a:r>
          </a:p>
          <a:p>
            <a:pPr lvl="2"/>
            <a:r>
              <a:rPr lang="en-GB" dirty="0" err="1"/>
              <a:t>Dr.</a:t>
            </a:r>
            <a:r>
              <a:rPr lang="en-GB" dirty="0"/>
              <a:t> Hans-Peter Ulrich – 5 votes</a:t>
            </a:r>
          </a:p>
          <a:p>
            <a:pPr lvl="2"/>
            <a:r>
              <a:rPr lang="en-GB" dirty="0"/>
              <a:t>Abstain – 3 votes</a:t>
            </a:r>
          </a:p>
          <a:p>
            <a:pPr lvl="2"/>
            <a:endParaRPr lang="en-GB" dirty="0"/>
          </a:p>
          <a:p>
            <a:pPr lvl="2"/>
            <a:endParaRPr lang="en-GB" dirty="0"/>
          </a:p>
          <a:p>
            <a:pPr lvl="1"/>
            <a:endParaRPr lang="en-GB" dirty="0"/>
          </a:p>
          <a:p>
            <a:pPr marL="914400" lvl="2" indent="0">
              <a:buNone/>
            </a:pPr>
            <a:endParaRPr lang="en-GB" dirty="0"/>
          </a:p>
          <a:p>
            <a:pPr marL="457200" lvl="1" indent="0">
              <a:buNone/>
            </a:pPr>
            <a:endParaRPr lang="en-GB" dirty="0"/>
          </a:p>
          <a:p>
            <a:endParaRPr lang="en-GB" dirty="0"/>
          </a:p>
          <a:p>
            <a:endParaRPr lang="en-GB" dirty="0"/>
          </a:p>
        </p:txBody>
      </p:sp>
      <p:sp>
        <p:nvSpPr>
          <p:cNvPr id="4" name="Rettangolo 3"/>
          <p:cNvSpPr/>
          <p:nvPr/>
        </p:nvSpPr>
        <p:spPr>
          <a:xfrm>
            <a:off x="804732" y="0"/>
            <a:ext cx="10260329" cy="2123658"/>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p>
          <a:p>
            <a:pPr algn="ctr"/>
            <a:r>
              <a:rPr lang="en-GB" sz="5400" dirty="0"/>
              <a:t>RESULTS of ELECTIONS</a:t>
            </a:r>
          </a:p>
          <a:p>
            <a:endParaRPr lang="it-IT" dirty="0"/>
          </a:p>
        </p:txBody>
      </p:sp>
    </p:spTree>
    <p:extLst>
      <p:ext uri="{BB962C8B-B14F-4D97-AF65-F5344CB8AC3E}">
        <p14:creationId xmlns:p14="http://schemas.microsoft.com/office/powerpoint/2010/main" val="2464966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518741"/>
            <a:ext cx="10428978" cy="4351338"/>
          </a:xfrm>
        </p:spPr>
        <p:txBody>
          <a:bodyPr>
            <a:normAutofit/>
          </a:bodyPr>
          <a:lstStyle/>
          <a:p>
            <a:pPr lvl="1"/>
            <a:endParaRPr lang="en-GB" dirty="0"/>
          </a:p>
          <a:p>
            <a:pPr marL="457200" lvl="1" indent="0">
              <a:buNone/>
            </a:pPr>
            <a:endParaRPr lang="en-GB" dirty="0"/>
          </a:p>
          <a:p>
            <a:pPr lvl="1"/>
            <a:r>
              <a:rPr lang="en-GB" b="1" dirty="0"/>
              <a:t>GROUPING 3 – Chairperson (out of 16 Sections, 14 votes received)</a:t>
            </a:r>
          </a:p>
          <a:p>
            <a:pPr lvl="2"/>
            <a:r>
              <a:rPr lang="en-GB" dirty="0"/>
              <a:t>Prof. Paolo Ricci – 14 votes</a:t>
            </a:r>
          </a:p>
          <a:p>
            <a:pPr marL="914400" lvl="2" indent="0">
              <a:buNone/>
            </a:pPr>
            <a:endParaRPr lang="en-GB" dirty="0"/>
          </a:p>
          <a:p>
            <a:pPr lvl="2"/>
            <a:r>
              <a:rPr lang="en-GB" i="1" dirty="0"/>
              <a:t>No </a:t>
            </a:r>
            <a:r>
              <a:rPr lang="en-GB" i="1" dirty="0" err="1"/>
              <a:t>applicatios</a:t>
            </a:r>
            <a:r>
              <a:rPr lang="en-GB" i="1" dirty="0"/>
              <a:t> has been received for the position of Secretary</a:t>
            </a:r>
          </a:p>
          <a:p>
            <a:pPr lvl="2"/>
            <a:r>
              <a:rPr lang="en-GB" i="1" dirty="0" err="1"/>
              <a:t>Prof.</a:t>
            </a:r>
            <a:r>
              <a:rPr lang="en-GB" i="1" dirty="0"/>
              <a:t> Thomas </a:t>
            </a:r>
            <a:r>
              <a:rPr lang="en-GB" i="1" dirty="0" err="1"/>
              <a:t>Griesbacher</a:t>
            </a:r>
            <a:r>
              <a:rPr lang="en-GB" i="1" dirty="0"/>
              <a:t>, former Secretary, should </a:t>
            </a:r>
            <a:r>
              <a:rPr lang="en-GB" i="1" dirty="0" err="1"/>
              <a:t>mantain</a:t>
            </a:r>
            <a:r>
              <a:rPr lang="en-GB" i="1" dirty="0"/>
              <a:t> his position until new election will be held</a:t>
            </a:r>
          </a:p>
          <a:p>
            <a:pPr lvl="2"/>
            <a:r>
              <a:rPr lang="en-GB" i="1" dirty="0"/>
              <a:t>UEMS will make shortly  a Call for Candidates (self nomination or nomination by other Sections &amp; Boards) and 2/3 weeks later will send a Doodle poll for voting.</a:t>
            </a:r>
          </a:p>
          <a:p>
            <a:pPr lvl="2"/>
            <a:endParaRPr lang="en-GB" i="1" dirty="0"/>
          </a:p>
          <a:p>
            <a:pPr lvl="2"/>
            <a:endParaRPr lang="en-GB" i="1" dirty="0"/>
          </a:p>
          <a:p>
            <a:pPr lvl="2"/>
            <a:endParaRPr lang="en-GB" dirty="0"/>
          </a:p>
          <a:p>
            <a:pPr lvl="2"/>
            <a:endParaRPr lang="en-GB" dirty="0"/>
          </a:p>
          <a:p>
            <a:pPr lvl="1"/>
            <a:endParaRPr lang="en-GB" dirty="0"/>
          </a:p>
          <a:p>
            <a:pPr marL="914400" lvl="2" indent="0">
              <a:buNone/>
            </a:pPr>
            <a:endParaRPr lang="en-GB" dirty="0"/>
          </a:p>
          <a:p>
            <a:pPr marL="457200" lvl="1" indent="0">
              <a:buNone/>
            </a:pPr>
            <a:endParaRPr lang="en-GB" dirty="0"/>
          </a:p>
          <a:p>
            <a:endParaRPr lang="en-GB" dirty="0"/>
          </a:p>
          <a:p>
            <a:endParaRPr lang="en-GB" dirty="0"/>
          </a:p>
        </p:txBody>
      </p:sp>
      <p:sp>
        <p:nvSpPr>
          <p:cNvPr id="5" name="Rettangolo 3">
            <a:extLst>
              <a:ext uri="{FF2B5EF4-FFF2-40B4-BE49-F238E27FC236}">
                <a16:creationId xmlns:a16="http://schemas.microsoft.com/office/drawing/2014/main" id="{D648A2E7-D179-4B48-8ACE-81B823DE48A4}"/>
              </a:ext>
            </a:extLst>
          </p:cNvPr>
          <p:cNvSpPr/>
          <p:nvPr/>
        </p:nvSpPr>
        <p:spPr>
          <a:xfrm>
            <a:off x="804732" y="0"/>
            <a:ext cx="10260329" cy="2123658"/>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p>
          <a:p>
            <a:pPr algn="ctr"/>
            <a:r>
              <a:rPr lang="en-GB" sz="5400" dirty="0"/>
              <a:t>RESULTS of ELECTIONS</a:t>
            </a:r>
          </a:p>
          <a:p>
            <a:endParaRPr lang="it-IT" dirty="0"/>
          </a:p>
        </p:txBody>
      </p:sp>
    </p:spTree>
    <p:extLst>
      <p:ext uri="{BB962C8B-B14F-4D97-AF65-F5344CB8AC3E}">
        <p14:creationId xmlns:p14="http://schemas.microsoft.com/office/powerpoint/2010/main" val="82830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pic>
        <p:nvPicPr>
          <p:cNvPr id="5" name="Immagin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959" y="3160244"/>
            <a:ext cx="3545255" cy="3459011"/>
          </a:xfrm>
          <a:prstGeom prst="rect">
            <a:avLst/>
          </a:prstGeom>
        </p:spPr>
      </p:pic>
      <p:sp>
        <p:nvSpPr>
          <p:cNvPr id="6" name="Rettangolo 5"/>
          <p:cNvSpPr/>
          <p:nvPr/>
        </p:nvSpPr>
        <p:spPr>
          <a:xfrm>
            <a:off x="2011620" y="900359"/>
            <a:ext cx="8133169" cy="2062103"/>
          </a:xfrm>
          <a:prstGeom prst="rect">
            <a:avLst/>
          </a:prstGeom>
        </p:spPr>
        <p:txBody>
          <a:bodyPr wrap="square">
            <a:spAutoFit/>
          </a:bodyPr>
          <a:lstStyle/>
          <a:p>
            <a:pPr algn="ctr"/>
            <a:endParaRPr lang="it-IT" sz="3200" dirty="0"/>
          </a:p>
          <a:p>
            <a:pPr algn="ctr"/>
            <a:r>
              <a:rPr lang="it-IT" sz="3200" dirty="0">
                <a:solidFill>
                  <a:srgbClr val="FF0000"/>
                </a:solidFill>
              </a:rPr>
              <a:t>“</a:t>
            </a:r>
            <a:r>
              <a:rPr lang="it-IT" sz="3200" dirty="0" err="1">
                <a:solidFill>
                  <a:srgbClr val="FF0000"/>
                </a:solidFill>
              </a:rPr>
              <a:t>If</a:t>
            </a:r>
            <a:r>
              <a:rPr lang="it-IT" sz="3200" dirty="0">
                <a:solidFill>
                  <a:srgbClr val="FF0000"/>
                </a:solidFill>
              </a:rPr>
              <a:t> </a:t>
            </a:r>
            <a:r>
              <a:rPr lang="it-IT" sz="3200" dirty="0" err="1">
                <a:solidFill>
                  <a:srgbClr val="FF0000"/>
                </a:solidFill>
              </a:rPr>
              <a:t>you</a:t>
            </a:r>
            <a:r>
              <a:rPr lang="it-IT" sz="3200" dirty="0">
                <a:solidFill>
                  <a:srgbClr val="FF0000"/>
                </a:solidFill>
              </a:rPr>
              <a:t> </a:t>
            </a:r>
            <a:r>
              <a:rPr lang="it-IT" sz="3200" dirty="0" err="1">
                <a:solidFill>
                  <a:srgbClr val="FF0000"/>
                </a:solidFill>
              </a:rPr>
              <a:t>think</a:t>
            </a:r>
            <a:r>
              <a:rPr lang="it-IT" sz="3200" dirty="0">
                <a:solidFill>
                  <a:srgbClr val="FF0000"/>
                </a:solidFill>
              </a:rPr>
              <a:t> </a:t>
            </a:r>
            <a:r>
              <a:rPr lang="it-IT" sz="3200" dirty="0" err="1">
                <a:solidFill>
                  <a:srgbClr val="FF0000"/>
                </a:solidFill>
              </a:rPr>
              <a:t>education</a:t>
            </a:r>
            <a:r>
              <a:rPr lang="it-IT" sz="3200" dirty="0">
                <a:solidFill>
                  <a:srgbClr val="FF0000"/>
                </a:solidFill>
              </a:rPr>
              <a:t> </a:t>
            </a:r>
            <a:r>
              <a:rPr lang="it-IT" sz="3200" dirty="0" err="1">
                <a:solidFill>
                  <a:srgbClr val="FF0000"/>
                </a:solidFill>
              </a:rPr>
              <a:t>is</a:t>
            </a:r>
            <a:r>
              <a:rPr lang="it-IT" sz="3200" dirty="0">
                <a:solidFill>
                  <a:srgbClr val="FF0000"/>
                </a:solidFill>
              </a:rPr>
              <a:t> </a:t>
            </a:r>
            <a:r>
              <a:rPr lang="it-IT" sz="3200" dirty="0" err="1">
                <a:solidFill>
                  <a:srgbClr val="FF0000"/>
                </a:solidFill>
              </a:rPr>
              <a:t>expensive</a:t>
            </a:r>
            <a:r>
              <a:rPr lang="it-IT" sz="3200" dirty="0">
                <a:solidFill>
                  <a:srgbClr val="FF0000"/>
                </a:solidFill>
              </a:rPr>
              <a:t>, </a:t>
            </a:r>
          </a:p>
          <a:p>
            <a:pPr algn="ctr"/>
            <a:r>
              <a:rPr lang="it-IT" sz="3200" dirty="0" err="1">
                <a:solidFill>
                  <a:srgbClr val="FF0000"/>
                </a:solidFill>
              </a:rPr>
              <a:t>you</a:t>
            </a:r>
            <a:r>
              <a:rPr lang="it-IT" sz="3200" dirty="0">
                <a:solidFill>
                  <a:srgbClr val="FF0000"/>
                </a:solidFill>
              </a:rPr>
              <a:t> </a:t>
            </a:r>
            <a:r>
              <a:rPr lang="it-IT" sz="3200" dirty="0" err="1">
                <a:solidFill>
                  <a:srgbClr val="FF0000"/>
                </a:solidFill>
              </a:rPr>
              <a:t>should</a:t>
            </a:r>
            <a:r>
              <a:rPr lang="it-IT" sz="3200" dirty="0">
                <a:solidFill>
                  <a:srgbClr val="FF0000"/>
                </a:solidFill>
              </a:rPr>
              <a:t> </a:t>
            </a:r>
            <a:r>
              <a:rPr lang="it-IT" sz="3200" dirty="0" err="1">
                <a:solidFill>
                  <a:srgbClr val="FF0000"/>
                </a:solidFill>
              </a:rPr>
              <a:t>consider</a:t>
            </a:r>
            <a:r>
              <a:rPr lang="it-IT" sz="3200" dirty="0">
                <a:solidFill>
                  <a:srgbClr val="FF0000"/>
                </a:solidFill>
              </a:rPr>
              <a:t> </a:t>
            </a:r>
            <a:r>
              <a:rPr lang="it-IT" sz="3200" dirty="0" err="1">
                <a:solidFill>
                  <a:srgbClr val="FF0000"/>
                </a:solidFill>
              </a:rPr>
              <a:t>ignorance</a:t>
            </a:r>
            <a:r>
              <a:rPr lang="it-IT" sz="3200" dirty="0">
                <a:solidFill>
                  <a:srgbClr val="FF0000"/>
                </a:solidFill>
              </a:rPr>
              <a:t>”</a:t>
            </a:r>
          </a:p>
          <a:p>
            <a:pPr algn="ctr"/>
            <a:r>
              <a:rPr lang="it-IT" sz="3200" i="1" dirty="0" err="1">
                <a:solidFill>
                  <a:srgbClr val="3366FF"/>
                </a:solidFill>
              </a:rPr>
              <a:t>Socrates</a:t>
            </a:r>
            <a:endParaRPr lang="it-IT" sz="3200" i="1" dirty="0">
              <a:solidFill>
                <a:srgbClr val="3366FF"/>
              </a:solidFill>
            </a:endParaRPr>
          </a:p>
        </p:txBody>
      </p:sp>
    </p:spTree>
    <p:extLst>
      <p:ext uri="{BB962C8B-B14F-4D97-AF65-F5344CB8AC3E}">
        <p14:creationId xmlns:p14="http://schemas.microsoft.com/office/powerpoint/2010/main" val="1470487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3855943" y="1662151"/>
            <a:ext cx="5008679" cy="4351338"/>
          </a:xfrm>
        </p:spPr>
        <p:txBody>
          <a:bodyPr/>
          <a:lstStyle/>
          <a:p>
            <a:r>
              <a:rPr lang="en-GB" dirty="0"/>
              <a:t>ROLL CALL of SECTIONS</a:t>
            </a:r>
          </a:p>
          <a:p>
            <a:pPr lvl="1"/>
            <a:r>
              <a:rPr lang="en-GB" dirty="0"/>
              <a:t>36 Sections </a:t>
            </a:r>
          </a:p>
          <a:p>
            <a:pPr lvl="1"/>
            <a:r>
              <a:rPr lang="en-GB" dirty="0"/>
              <a:t>Quorum ok</a:t>
            </a:r>
          </a:p>
          <a:p>
            <a:pPr lvl="1"/>
            <a:r>
              <a:rPr lang="en-GB" dirty="0"/>
              <a:t>66% of voting: 24 Sections</a:t>
            </a:r>
          </a:p>
          <a:p>
            <a:pPr marL="457200" lvl="1" indent="0">
              <a:buNone/>
            </a:pPr>
            <a:endParaRPr lang="en-GB" dirty="0"/>
          </a:p>
          <a:p>
            <a:r>
              <a:rPr lang="en-GB" dirty="0"/>
              <a:t>APPROVAL of the Agenda</a:t>
            </a:r>
          </a:p>
          <a:p>
            <a:r>
              <a:rPr lang="en-GB" dirty="0"/>
              <a:t>APPROVAL of the Minutes</a:t>
            </a:r>
          </a:p>
          <a:p>
            <a:pPr lvl="1"/>
            <a:r>
              <a:rPr lang="en-GB" dirty="0"/>
              <a:t>Unanimously</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349918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471151" y="1662151"/>
            <a:ext cx="7393472" cy="4351338"/>
          </a:xfrm>
        </p:spPr>
        <p:txBody>
          <a:bodyPr>
            <a:normAutofit lnSpcReduction="10000"/>
          </a:bodyPr>
          <a:lstStyle/>
          <a:p>
            <a:r>
              <a:rPr lang="en-GB" dirty="0"/>
              <a:t>SPECIALIST ISSUES</a:t>
            </a:r>
          </a:p>
          <a:p>
            <a:pPr lvl="1"/>
            <a:r>
              <a:rPr lang="en-GB" dirty="0"/>
              <a:t>ETR Policy Report </a:t>
            </a:r>
            <a:r>
              <a:rPr lang="en-GB" i="1" dirty="0"/>
              <a:t>(no specific concerns)</a:t>
            </a:r>
          </a:p>
          <a:p>
            <a:pPr lvl="1"/>
            <a:r>
              <a:rPr lang="en-GB" dirty="0"/>
              <a:t>Preamble of ETRs </a:t>
            </a:r>
            <a:r>
              <a:rPr lang="en-GB" i="1" dirty="0"/>
              <a:t>(no specific concerns)</a:t>
            </a:r>
            <a:endParaRPr lang="en-GB" dirty="0"/>
          </a:p>
          <a:p>
            <a:pPr lvl="1"/>
            <a:r>
              <a:rPr lang="en-GB" dirty="0"/>
              <a:t>Practical approach to overlapping knowledge and competencies in ETRs </a:t>
            </a:r>
            <a:r>
              <a:rPr lang="en-GB" i="1" dirty="0"/>
              <a:t>(proposal for “Guidance”)</a:t>
            </a:r>
          </a:p>
          <a:p>
            <a:pPr marL="457200" lvl="1" indent="0">
              <a:buNone/>
            </a:pPr>
            <a:endParaRPr lang="en-GB" dirty="0"/>
          </a:p>
          <a:p>
            <a:r>
              <a:rPr lang="en-GB" dirty="0"/>
              <a:t>TRAINING REQUIREMENTS</a:t>
            </a:r>
          </a:p>
          <a:p>
            <a:pPr lvl="1"/>
            <a:r>
              <a:rPr lang="en-GB" dirty="0"/>
              <a:t>Neurosurgery – </a:t>
            </a:r>
            <a:r>
              <a:rPr lang="en-GB" dirty="0" err="1"/>
              <a:t>Prof.</a:t>
            </a:r>
            <a:r>
              <a:rPr lang="en-GB" dirty="0"/>
              <a:t> </a:t>
            </a:r>
            <a:r>
              <a:rPr lang="en-GB" dirty="0" err="1"/>
              <a:t>Peul</a:t>
            </a:r>
            <a:endParaRPr lang="en-GB" dirty="0"/>
          </a:p>
          <a:p>
            <a:pPr lvl="1"/>
            <a:r>
              <a:rPr lang="en-GB" dirty="0"/>
              <a:t>General Surgery – </a:t>
            </a:r>
            <a:r>
              <a:rPr lang="en-GB" dirty="0" err="1"/>
              <a:t>Mr.</a:t>
            </a:r>
            <a:r>
              <a:rPr lang="en-GB" dirty="0"/>
              <a:t> </a:t>
            </a:r>
            <a:r>
              <a:rPr lang="en-GB" dirty="0" err="1"/>
              <a:t>Felice</a:t>
            </a:r>
            <a:endParaRPr lang="en-GB" dirty="0"/>
          </a:p>
          <a:p>
            <a:pPr lvl="1"/>
            <a:r>
              <a:rPr lang="en-GB" dirty="0"/>
              <a:t>Angiology/Vascular Medicine - </a:t>
            </a:r>
            <a:r>
              <a:rPr lang="en-GB" dirty="0" err="1"/>
              <a:t>Prof.</a:t>
            </a:r>
            <a:r>
              <a:rPr lang="en-GB" dirty="0"/>
              <a:t> </a:t>
            </a:r>
            <a:r>
              <a:rPr lang="en-GB" dirty="0" err="1"/>
              <a:t>Wautrecht</a:t>
            </a:r>
            <a:endParaRPr lang="en-GB" dirty="0"/>
          </a:p>
          <a:p>
            <a:pPr lvl="1"/>
            <a:r>
              <a:rPr lang="en-GB" dirty="0"/>
              <a:t>Oro-</a:t>
            </a:r>
            <a:r>
              <a:rPr lang="en-GB" dirty="0" err="1"/>
              <a:t>Maxillo</a:t>
            </a:r>
            <a:r>
              <a:rPr lang="en-GB" dirty="0"/>
              <a:t>-Facial Surgery – </a:t>
            </a:r>
            <a:r>
              <a:rPr lang="en-GB" dirty="0" err="1"/>
              <a:t>Dr.</a:t>
            </a:r>
            <a:r>
              <a:rPr lang="en-GB" dirty="0"/>
              <a:t> Ulrich</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3312762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r>
              <a:rPr lang="en-GB" dirty="0"/>
              <a:t>ETR in NEUROSURGERY</a:t>
            </a:r>
          </a:p>
          <a:p>
            <a:pPr lvl="1"/>
            <a:r>
              <a:rPr lang="en-GB" dirty="0"/>
              <a:t>Questions from Medical Genetics Section to clarify the importance that genetic evaluations have in many diseases of neurosurgical interest </a:t>
            </a:r>
            <a:r>
              <a:rPr lang="en-GB" i="1" dirty="0"/>
              <a:t>(accepted by presenter)</a:t>
            </a:r>
          </a:p>
          <a:p>
            <a:pPr lvl="1"/>
            <a:endParaRPr lang="en-GB" dirty="0"/>
          </a:p>
          <a:p>
            <a:pPr lvl="1"/>
            <a:r>
              <a:rPr lang="en-GB" dirty="0"/>
              <a:t>31 in favour</a:t>
            </a:r>
          </a:p>
          <a:p>
            <a:pPr lvl="1"/>
            <a:r>
              <a:rPr lang="en-GB" dirty="0"/>
              <a:t>1 against</a:t>
            </a:r>
          </a:p>
          <a:p>
            <a:pPr lvl="1"/>
            <a:r>
              <a:rPr lang="en-GB" dirty="0"/>
              <a:t>0 abstained</a:t>
            </a:r>
          </a:p>
          <a:p>
            <a:pPr marL="457200" lvl="1" indent="0">
              <a:buNone/>
            </a:pPr>
            <a:endParaRPr lang="en-GB" dirty="0"/>
          </a:p>
          <a:p>
            <a:r>
              <a:rPr lang="en-GB" dirty="0"/>
              <a:t>THE ETR in NEUROSURGERY HAS BEEN ENDORSED by the AB</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283523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r>
              <a:rPr lang="en-GB" dirty="0"/>
              <a:t>ETR in GENERAL SURGERY</a:t>
            </a:r>
          </a:p>
          <a:p>
            <a:pPr lvl="1"/>
            <a:r>
              <a:rPr lang="en-GB" dirty="0"/>
              <a:t>Some minor considerations from </a:t>
            </a:r>
            <a:r>
              <a:rPr lang="en-GB" dirty="0" err="1"/>
              <a:t>Pediatric</a:t>
            </a:r>
            <a:r>
              <a:rPr lang="en-GB" dirty="0"/>
              <a:t> Surgery and Gastroenterology Sections </a:t>
            </a:r>
            <a:r>
              <a:rPr lang="en-GB" i="1" dirty="0"/>
              <a:t>(accepted by presenter)</a:t>
            </a:r>
            <a:endParaRPr lang="en-GB" dirty="0"/>
          </a:p>
          <a:p>
            <a:pPr lvl="1"/>
            <a:endParaRPr lang="en-GB" dirty="0"/>
          </a:p>
          <a:p>
            <a:pPr lvl="1"/>
            <a:r>
              <a:rPr lang="en-GB" dirty="0"/>
              <a:t>33 in favour</a:t>
            </a:r>
          </a:p>
          <a:p>
            <a:pPr lvl="1"/>
            <a:r>
              <a:rPr lang="en-GB" dirty="0"/>
              <a:t>0 against</a:t>
            </a:r>
          </a:p>
          <a:p>
            <a:pPr lvl="1"/>
            <a:r>
              <a:rPr lang="en-GB" dirty="0"/>
              <a:t>0 abstained</a:t>
            </a:r>
          </a:p>
          <a:p>
            <a:pPr marL="457200" lvl="1" indent="0">
              <a:buNone/>
            </a:pPr>
            <a:endParaRPr lang="en-GB" dirty="0"/>
          </a:p>
          <a:p>
            <a:r>
              <a:rPr lang="en-GB" dirty="0"/>
              <a:t>THE ETR in GENERAL SURGERY HAS BEEN ENDORSED by the AB</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79827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648066" cy="4351338"/>
          </a:xfrm>
        </p:spPr>
        <p:txBody>
          <a:bodyPr>
            <a:normAutofit lnSpcReduction="10000"/>
          </a:bodyPr>
          <a:lstStyle/>
          <a:p>
            <a:r>
              <a:rPr lang="en-GB" dirty="0"/>
              <a:t>ETR in ANGIOLOGY/VASCULAR MEDICINE</a:t>
            </a:r>
          </a:p>
          <a:p>
            <a:pPr lvl="1"/>
            <a:r>
              <a:rPr lang="en-GB" dirty="0"/>
              <a:t>Angiology is recognized only in 9 European countries</a:t>
            </a:r>
          </a:p>
          <a:p>
            <a:pPr lvl="1"/>
            <a:r>
              <a:rPr lang="en-GB" dirty="0"/>
              <a:t>Comment from Medical Genetics Section concerning the importance of genetics in some vascular diseases </a:t>
            </a:r>
            <a:r>
              <a:rPr lang="en-GB" i="1" dirty="0"/>
              <a:t>(accepted by presenter)</a:t>
            </a:r>
            <a:endParaRPr lang="en-GB" dirty="0"/>
          </a:p>
          <a:p>
            <a:pPr marL="457200" lvl="1" indent="0">
              <a:buNone/>
            </a:pPr>
            <a:endParaRPr lang="en-GB" dirty="0"/>
          </a:p>
          <a:p>
            <a:pPr lvl="1"/>
            <a:r>
              <a:rPr lang="en-GB" dirty="0"/>
              <a:t>30 in favour</a:t>
            </a:r>
          </a:p>
          <a:p>
            <a:pPr lvl="1"/>
            <a:r>
              <a:rPr lang="en-GB" dirty="0"/>
              <a:t>1 against</a:t>
            </a:r>
          </a:p>
          <a:p>
            <a:pPr lvl="1"/>
            <a:r>
              <a:rPr lang="en-GB" dirty="0"/>
              <a:t>1 abstained</a:t>
            </a:r>
          </a:p>
          <a:p>
            <a:pPr marL="457200" lvl="1" indent="0">
              <a:buNone/>
            </a:pPr>
            <a:endParaRPr lang="en-GB" dirty="0"/>
          </a:p>
          <a:p>
            <a:r>
              <a:rPr lang="en-GB" dirty="0"/>
              <a:t>THE ETR in ANGIOLOGY/VASCULAR MEDICINE HAS BEEN ENDORSED by the AB</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1757487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64310"/>
            <a:ext cx="10428978" cy="4313073"/>
          </a:xfrm>
        </p:spPr>
        <p:txBody>
          <a:bodyPr>
            <a:normAutofit fontScale="85000" lnSpcReduction="20000"/>
          </a:bodyPr>
          <a:lstStyle/>
          <a:p>
            <a:r>
              <a:rPr lang="en-GB" sz="3300" dirty="0"/>
              <a:t>ETR in ORO-MAXILLO-FACIAL SURGERY</a:t>
            </a:r>
          </a:p>
          <a:p>
            <a:r>
              <a:rPr lang="en-GB" sz="3300" i="1" dirty="0"/>
              <a:t>ORL Section (prof. J. Fenton)</a:t>
            </a:r>
            <a:r>
              <a:rPr lang="en-GB" sz="3300" dirty="0"/>
              <a:t>: </a:t>
            </a:r>
            <a:r>
              <a:rPr lang="en-US" sz="3300" dirty="0"/>
              <a:t> </a:t>
            </a:r>
            <a:r>
              <a:rPr lang="en-US" sz="3300" b="0" dirty="0"/>
              <a:t>their objections remain the same</a:t>
            </a:r>
            <a:r>
              <a:rPr lang="it-IT" sz="3300" b="0" dirty="0"/>
              <a:t>, </a:t>
            </a:r>
            <a:r>
              <a:rPr lang="it-IT" sz="3300" b="0" dirty="0" err="1"/>
              <a:t>as</a:t>
            </a:r>
            <a:r>
              <a:rPr lang="it-IT" sz="3300" b="0" dirty="0"/>
              <a:t> </a:t>
            </a:r>
            <a:r>
              <a:rPr lang="it-IT" sz="3300" b="0" dirty="0" err="1"/>
              <a:t>it</a:t>
            </a:r>
            <a:r>
              <a:rPr lang="it-IT" sz="3300" b="0" dirty="0"/>
              <a:t> </a:t>
            </a:r>
            <a:r>
              <a:rPr lang="it-IT" sz="3300" b="0" dirty="0" err="1"/>
              <a:t>is</a:t>
            </a:r>
            <a:r>
              <a:rPr lang="it-IT" sz="3300" b="0" dirty="0"/>
              <a:t> </a:t>
            </a:r>
            <a:r>
              <a:rPr lang="en-US" sz="3300" b="0" dirty="0"/>
              <a:t>difficult to </a:t>
            </a:r>
            <a:r>
              <a:rPr lang="en-US" sz="3300" b="0" dirty="0" err="1"/>
              <a:t>recognise</a:t>
            </a:r>
            <a:r>
              <a:rPr lang="en-US" sz="3300" b="0" dirty="0"/>
              <a:t> it as a realistic basic training. Not clear what is knowledge, nor competence</a:t>
            </a:r>
            <a:r>
              <a:rPr lang="it-IT" sz="3300" b="0" dirty="0"/>
              <a:t>. </a:t>
            </a:r>
            <a:r>
              <a:rPr lang="en-US" sz="3300" b="0" dirty="0"/>
              <a:t>It is the same as the rejected version in April.</a:t>
            </a:r>
          </a:p>
          <a:p>
            <a:r>
              <a:rPr lang="en-US" sz="3300" i="1" dirty="0"/>
              <a:t>Prof. </a:t>
            </a:r>
            <a:r>
              <a:rPr lang="en-US" sz="3300" i="1" dirty="0" err="1"/>
              <a:t>Rijk</a:t>
            </a:r>
            <a:r>
              <a:rPr lang="en-US" sz="3300" i="1" dirty="0"/>
              <a:t> van </a:t>
            </a:r>
            <a:r>
              <a:rPr lang="en-US" sz="3300" i="1" dirty="0" err="1"/>
              <a:t>Gans</a:t>
            </a:r>
            <a:r>
              <a:rPr lang="en-US" sz="3300" b="0" dirty="0"/>
              <a:t>: in Grouping I they had a large discussion. The delegates from Grouping I despite the fact it is a well written document, it seems to be a cross of many sections. Vis </a:t>
            </a:r>
            <a:r>
              <a:rPr lang="en-US" sz="3300" b="0" dirty="0" err="1"/>
              <a:t>à</a:t>
            </a:r>
            <a:r>
              <a:rPr lang="en-US" sz="3300" b="0" dirty="0"/>
              <a:t> </a:t>
            </a:r>
            <a:r>
              <a:rPr lang="en-US" sz="3300" b="0" dirty="0" err="1"/>
              <a:t>vis</a:t>
            </a:r>
            <a:r>
              <a:rPr lang="en-US" sz="3300" b="0" dirty="0"/>
              <a:t> meeting to solve the issues before voting? </a:t>
            </a:r>
          </a:p>
          <a:p>
            <a:r>
              <a:rPr lang="en-US" sz="3300" i="1" dirty="0"/>
              <a:t>Dr. J </a:t>
            </a:r>
            <a:r>
              <a:rPr lang="en-US" sz="3300" i="1" dirty="0" err="1"/>
              <a:t>Grenho</a:t>
            </a:r>
            <a:r>
              <a:rPr lang="en-US" sz="3300" b="0" dirty="0"/>
              <a:t>: The executive has taken the obligation to take the steps for this ETR to be presented again. All objections are left to be raised in the afternoon of the presentation of the ETR</a:t>
            </a:r>
            <a:r>
              <a:rPr lang="en-US" sz="3300" b="0" i="1" dirty="0"/>
              <a:t>. </a:t>
            </a:r>
            <a:endParaRPr lang="it-IT" sz="3200" b="0" i="1" dirty="0"/>
          </a:p>
          <a:p>
            <a:pPr lvl="1"/>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37169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648066" cy="4351338"/>
          </a:xfrm>
        </p:spPr>
        <p:txBody>
          <a:bodyPr>
            <a:normAutofit/>
          </a:bodyPr>
          <a:lstStyle/>
          <a:p>
            <a:r>
              <a:rPr lang="en-GB" dirty="0"/>
              <a:t>ETR in ORO-MAXILLO-FACIAL SURGERY</a:t>
            </a:r>
          </a:p>
          <a:p>
            <a:pPr marL="457200" lvl="1" indent="0">
              <a:buNone/>
            </a:pPr>
            <a:endParaRPr lang="en-GB" dirty="0"/>
          </a:p>
          <a:p>
            <a:pPr lvl="1"/>
            <a:r>
              <a:rPr lang="en-GB" dirty="0"/>
              <a:t>25 in favour</a:t>
            </a:r>
          </a:p>
          <a:p>
            <a:pPr lvl="1"/>
            <a:r>
              <a:rPr lang="en-GB" dirty="0"/>
              <a:t>3 against</a:t>
            </a:r>
          </a:p>
          <a:p>
            <a:pPr lvl="1"/>
            <a:r>
              <a:rPr lang="en-GB" dirty="0"/>
              <a:t>7 abstained</a:t>
            </a:r>
          </a:p>
          <a:p>
            <a:pPr marL="457200" lvl="1" indent="0">
              <a:buNone/>
            </a:pPr>
            <a:endParaRPr lang="en-GB" dirty="0"/>
          </a:p>
          <a:p>
            <a:r>
              <a:rPr lang="en-GB" dirty="0"/>
              <a:t>THE ETR in ORO-MAXILLO-FACIAL SURGERY HAS BEEN ENDORSED by the AB</a:t>
            </a:r>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10429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D1DA-506A-4CD9-B3E9-4461CE874BCE}"/>
              </a:ext>
            </a:extLst>
          </p:cNvPr>
          <p:cNvSpPr>
            <a:spLocks noGrp="1"/>
          </p:cNvSpPr>
          <p:nvPr>
            <p:ph idx="1"/>
          </p:nvPr>
        </p:nvSpPr>
        <p:spPr>
          <a:xfrm>
            <a:off x="1020544" y="1826046"/>
            <a:ext cx="10428978" cy="4351338"/>
          </a:xfrm>
        </p:spPr>
        <p:txBody>
          <a:bodyPr>
            <a:normAutofit/>
          </a:bodyPr>
          <a:lstStyle/>
          <a:p>
            <a:r>
              <a:rPr lang="en-GB" dirty="0"/>
              <a:t>CONSTITUTIONAL ISSUES</a:t>
            </a:r>
          </a:p>
          <a:p>
            <a:pPr lvl="1"/>
            <a:endParaRPr lang="en-GB" dirty="0"/>
          </a:p>
          <a:p>
            <a:pPr lvl="1"/>
            <a:r>
              <a:rPr lang="en-GB" dirty="0"/>
              <a:t>All the constitutional issues have been presented and discussed</a:t>
            </a:r>
          </a:p>
          <a:p>
            <a:pPr lvl="1"/>
            <a:r>
              <a:rPr lang="en-GB" dirty="0"/>
              <a:t>ORL Section was not in favour about the creation of MJC in Head &amp;Neck Surgery</a:t>
            </a:r>
          </a:p>
          <a:p>
            <a:pPr lvl="1"/>
            <a:endParaRPr lang="en-GB" dirty="0"/>
          </a:p>
          <a:p>
            <a:endParaRPr lang="en-GB" dirty="0"/>
          </a:p>
          <a:p>
            <a:endParaRPr lang="en-GB" dirty="0"/>
          </a:p>
        </p:txBody>
      </p:sp>
      <p:sp>
        <p:nvSpPr>
          <p:cNvPr id="4" name="Rettangolo 3"/>
          <p:cNvSpPr/>
          <p:nvPr/>
        </p:nvSpPr>
        <p:spPr>
          <a:xfrm>
            <a:off x="804732" y="0"/>
            <a:ext cx="10260329" cy="1292662"/>
          </a:xfrm>
          <a:prstGeom prst="rect">
            <a:avLst/>
          </a:prstGeom>
        </p:spPr>
        <p:txBody>
          <a:bodyPr wrap="square">
            <a:spAutoFit/>
          </a:bodyPr>
          <a:lstStyle/>
          <a:p>
            <a:r>
              <a:rPr lang="en-GB" sz="6000" b="1" dirty="0">
                <a:solidFill>
                  <a:prstClr val="black"/>
                </a:solidFill>
                <a:latin typeface="Calibri Light"/>
                <a:ea typeface="+mj-ea"/>
                <a:cs typeface="+mj-cs"/>
              </a:rPr>
              <a:t>Report from the Advisory Board</a:t>
            </a:r>
            <a:br>
              <a:rPr lang="en-GB" sz="6000" b="1" dirty="0">
                <a:solidFill>
                  <a:prstClr val="black"/>
                </a:solidFill>
                <a:latin typeface="Calibri Light"/>
                <a:ea typeface="+mj-ea"/>
                <a:cs typeface="+mj-cs"/>
              </a:rPr>
            </a:br>
            <a:endParaRPr lang="it-IT" dirty="0"/>
          </a:p>
        </p:txBody>
      </p:sp>
    </p:spTree>
    <p:extLst>
      <p:ext uri="{BB962C8B-B14F-4D97-AF65-F5344CB8AC3E}">
        <p14:creationId xmlns:p14="http://schemas.microsoft.com/office/powerpoint/2010/main" val="1757487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251</TotalTime>
  <Words>929</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Report from the Advisory Board (including Results of the Election of Chairpersons and Secretaries of Groupings)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Interest Rates and Funds for Common Projects</dc:title>
  <dc:creator>MAGENNIS, Patrick (LIVERPOOL UNIVERSITY HOSPITALS NHS FOUNDATION TRUST)</dc:creator>
  <cp:lastModifiedBy>DCON1</cp:lastModifiedBy>
  <cp:revision>16</cp:revision>
  <dcterms:created xsi:type="dcterms:W3CDTF">2021-10-21T11:18:18Z</dcterms:created>
  <dcterms:modified xsi:type="dcterms:W3CDTF">2021-10-23T11:12:59Z</dcterms:modified>
</cp:coreProperties>
</file>