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D1E"/>
    <a:srgbClr val="DFE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1" autoAdjust="0"/>
    <p:restoredTop sz="86420" autoAdjust="0"/>
  </p:normalViewPr>
  <p:slideViewPr>
    <p:cSldViewPr>
      <p:cViewPr varScale="1">
        <p:scale>
          <a:sx n="109" d="100"/>
          <a:sy n="109" d="100"/>
        </p:scale>
        <p:origin x="13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C5D0A060-76AF-4EEC-AB9E-69F83424D5F6}" type="datetimeFigureOut">
              <a:rPr lang="en-GB" altLang="fr-FR"/>
              <a:pPr>
                <a:defRPr/>
              </a:pPr>
              <a:t>22/04/2021</a:t>
            </a:fld>
            <a:endParaRPr lang="en-GB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BFA5D48-E89B-4D08-82C0-0161385E073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0585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55CA6B85-3BBF-4ACB-8CF7-263EB0AF5AAC}" type="datetimeFigureOut">
              <a:rPr lang="pl-PL" altLang="fr-FR"/>
              <a:pPr>
                <a:defRPr/>
              </a:pPr>
              <a:t>22.04.2021</a:t>
            </a:fld>
            <a:endParaRPr lang="pl-PL" altLang="fr-FR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fr-FR" noProof="0"/>
              <a:t>Kliknij, aby edytować style wzorca tekstu</a:t>
            </a:r>
          </a:p>
          <a:p>
            <a:pPr lvl="1"/>
            <a:r>
              <a:rPr lang="pl-PL" altLang="fr-FR" noProof="0"/>
              <a:t>Drugi poziom</a:t>
            </a:r>
          </a:p>
          <a:p>
            <a:pPr lvl="2"/>
            <a:r>
              <a:rPr lang="pl-PL" altLang="fr-FR" noProof="0"/>
              <a:t>Trzeci poziom</a:t>
            </a:r>
          </a:p>
          <a:p>
            <a:pPr lvl="3"/>
            <a:r>
              <a:rPr lang="pl-PL" altLang="fr-FR" noProof="0"/>
              <a:t>Czwarty poziom</a:t>
            </a:r>
          </a:p>
          <a:p>
            <a:pPr lvl="4"/>
            <a:r>
              <a:rPr lang="pl-PL" altLang="fr-FR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D7E5A5F3-B713-4374-85EC-F0B8FA982C66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2089763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5A5F3-B713-4374-85EC-F0B8FA982C66}" type="slidenum">
              <a:rPr lang="pl-PL" altLang="fr-FR" smtClean="0"/>
              <a:pPr>
                <a:defRPr/>
              </a:pPr>
              <a:t>1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145040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5A5F3-B713-4374-85EC-F0B8FA982C66}" type="slidenum">
              <a:rPr lang="pl-PL" altLang="fr-FR" smtClean="0"/>
              <a:pPr>
                <a:defRPr/>
              </a:pPr>
              <a:t>2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3013670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5A5F3-B713-4374-85EC-F0B8FA982C66}" type="slidenum">
              <a:rPr lang="pl-PL" altLang="fr-FR" smtClean="0"/>
              <a:pPr>
                <a:defRPr/>
              </a:pPr>
              <a:t>3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3086186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5A5F3-B713-4374-85EC-F0B8FA982C66}" type="slidenum">
              <a:rPr lang="pl-PL" altLang="fr-FR" smtClean="0"/>
              <a:pPr>
                <a:defRPr/>
              </a:pPr>
              <a:t>4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35782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5A5F3-B713-4374-85EC-F0B8FA982C66}" type="slidenum">
              <a:rPr lang="pl-PL" altLang="fr-FR" smtClean="0"/>
              <a:pPr>
                <a:defRPr/>
              </a:pPr>
              <a:t>5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3767728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5A5F3-B713-4374-85EC-F0B8FA982C66}" type="slidenum">
              <a:rPr lang="pl-PL" altLang="fr-FR" smtClean="0"/>
              <a:pPr>
                <a:defRPr/>
              </a:pPr>
              <a:t>6</a:t>
            </a:fld>
            <a:endParaRPr lang="pl-PL" altLang="fr-FR"/>
          </a:p>
        </p:txBody>
      </p:sp>
    </p:spTree>
    <p:extLst>
      <p:ext uri="{BB962C8B-B14F-4D97-AF65-F5344CB8AC3E}">
        <p14:creationId xmlns:p14="http://schemas.microsoft.com/office/powerpoint/2010/main" val="143624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62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67944" y="4581128"/>
            <a:ext cx="4964088" cy="1109985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67944" y="5733256"/>
            <a:ext cx="4960640" cy="553616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3791-EED9-41D2-A882-87022EA9EB46}" type="datetime10">
              <a:rPr lang="pl-PL" smtClean="0"/>
              <a:t>19:28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2C29-47BC-48AC-B441-997A076C980B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84155-4C26-4FC8-A006-F44819BCDAE4}" type="datetime10">
              <a:rPr lang="pl-PL" smtClean="0"/>
              <a:t>19:28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F2E4-F895-41C7-8421-CD21E81E55F5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79796" b="6279"/>
          <a:stretch>
            <a:fillRect/>
          </a:stretch>
        </p:blipFill>
        <p:spPr bwMode="auto">
          <a:xfrm>
            <a:off x="0" y="0"/>
            <a:ext cx="184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5435600"/>
            <a:ext cx="7826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462" y="274638"/>
            <a:ext cx="6839338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6228184" y="6356350"/>
            <a:ext cx="1159768" cy="365125"/>
          </a:xfrm>
        </p:spPr>
        <p:txBody>
          <a:bodyPr/>
          <a:lstStyle>
            <a:lvl1pPr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 dirty="0"/>
              <a:t>UEMS 2017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8172400" y="6356350"/>
            <a:ext cx="514400" cy="365125"/>
          </a:xfrm>
        </p:spPr>
        <p:txBody>
          <a:bodyPr/>
          <a:lstStyle>
            <a:lvl1pPr>
              <a:defRPr b="1">
                <a:solidFill>
                  <a:srgbClr val="558ED5"/>
                </a:solidFill>
              </a:defRPr>
            </a:lvl1pPr>
          </a:lstStyle>
          <a:p>
            <a:pPr>
              <a:defRPr/>
            </a:pPr>
            <a:fld id="{D2ACDAF4-B28F-4BD7-AB17-8A0E1B760154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524328" y="6356350"/>
            <a:ext cx="648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F7B690-106C-45E3-8FAD-A2FFBE6DFDE5}" type="datetime10">
              <a:rPr lang="pl-PL" smtClean="0"/>
              <a:t>19:28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FBFD-DF1C-436B-819D-F7088A25E278}" type="datetime10">
              <a:rPr lang="pl-PL" smtClean="0"/>
              <a:t>19:28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A41D-CE94-4E69-9D10-7EDAD9D7C78E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050CB-E9F2-44E9-9882-7783CEDB0FC4}" type="datetime10">
              <a:rPr lang="pl-PL" smtClean="0"/>
              <a:t>19:28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03A6-7C31-4619-B201-F11BF679E140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24A0-1181-4B1F-AF2D-B29757AE1410}" type="datetime10">
              <a:rPr lang="pl-PL" smtClean="0"/>
              <a:t>19:28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26A-6E46-4EA9-8703-74E3C939026D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DE191-1546-4F7A-83E1-940EB9C9876B}" type="datetime10">
              <a:rPr lang="pl-PL" smtClean="0"/>
              <a:t>19:28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1EC7-FE3F-4C44-B526-84739FB7ED02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65D7-D4E6-49E9-926F-89E7639D5701}" type="datetime10">
              <a:rPr lang="pl-PL" smtClean="0"/>
              <a:t>19:28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1182-49D6-447A-8080-35688CE861A3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FDDBF-F2EE-4B87-8B4F-34C975C50B4F}" type="datetime10">
              <a:rPr lang="pl-PL" smtClean="0"/>
              <a:t>19:28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8268-E779-4392-8A7C-7BF81FF10748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CE77-D369-449D-928A-5A8B0BD8B513}" type="datetime10">
              <a:rPr lang="pl-PL" smtClean="0"/>
              <a:t>19:28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73DD-A191-48BD-A86D-E24E58A2F9F7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fr-FR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fr-FR"/>
              <a:t>Kliknij, aby edytować style wzorca tekstu</a:t>
            </a:r>
          </a:p>
          <a:p>
            <a:pPr lvl="1"/>
            <a:r>
              <a:rPr lang="pl-PL" altLang="fr-FR"/>
              <a:t>Drugi poziom</a:t>
            </a:r>
          </a:p>
          <a:p>
            <a:pPr lvl="2"/>
            <a:r>
              <a:rPr lang="pl-PL" altLang="fr-FR"/>
              <a:t>Trzeci poziom</a:t>
            </a:r>
          </a:p>
          <a:p>
            <a:pPr lvl="3"/>
            <a:r>
              <a:rPr lang="pl-PL" altLang="fr-FR"/>
              <a:t>Czwarty poziom</a:t>
            </a:r>
          </a:p>
          <a:p>
            <a:pPr lvl="4"/>
            <a:r>
              <a:rPr lang="pl-PL" altLang="fr-FR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7C4374-2179-4624-9832-111FCABDCB2D}" type="datetime10">
              <a:rPr lang="pl-PL" smtClean="0"/>
              <a:t>19:28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l-PL"/>
              <a:t>UEMS 2017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EFFAFB-87DC-4776-8E12-DB59A35B37BE}" type="slidenum">
              <a:rPr lang="pl-PL" altLang="fr-FR"/>
              <a:pPr>
                <a:defRPr/>
              </a:pPr>
              <a:t>‹#›</a:t>
            </a:fld>
            <a:endParaRPr lang="pl-PL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>
                    <a:lumMod val="95000"/>
                  </a:schemeClr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/>
            </a:r>
            <a:b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</a:br>
            <a:endParaRPr lang="en-US" sz="4000" b="1" cap="small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1403648" y="1600200"/>
            <a:ext cx="6912768" cy="4525963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b="1" dirty="0" smtClean="0">
                <a:solidFill>
                  <a:srgbClr val="002060"/>
                </a:solidFill>
              </a:rPr>
              <a:t>UEMS ADVISORY BOARD MEETING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800" b="1" dirty="0" smtClean="0">
                <a:solidFill>
                  <a:srgbClr val="002060"/>
                </a:solidFill>
              </a:rPr>
              <a:t>23</a:t>
            </a:r>
            <a:r>
              <a:rPr lang="en-GB" sz="2800" b="1" dirty="0" smtClean="0">
                <a:solidFill>
                  <a:srgbClr val="002060"/>
                </a:solidFill>
              </a:rPr>
              <a:t> APRIL </a:t>
            </a:r>
            <a:r>
              <a:rPr lang="en-GB" sz="2800" b="1" dirty="0" smtClean="0">
                <a:solidFill>
                  <a:srgbClr val="002060"/>
                </a:solidFill>
              </a:rPr>
              <a:t>2020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GB" b="1" dirty="0" smtClean="0">
              <a:solidFill>
                <a:srgbClr val="00206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Professor Vassilios Papalois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UEMS President</a:t>
            </a:r>
            <a:endParaRPr lang="pl-PL" sz="2000" b="1" dirty="0">
              <a:solidFill>
                <a:srgbClr val="00206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3" y="406852"/>
            <a:ext cx="101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>
                    <a:lumMod val="95000"/>
                  </a:schemeClr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/>
            </a:r>
            <a:b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</a:br>
            <a:endParaRPr lang="en-US" sz="4000" b="1" cap="small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1403648" y="1124744"/>
            <a:ext cx="6912768" cy="5001419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UEMS EUROPEAN TRAINING REQUIREMENTS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Gravitas of ETRs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      	Pan-European effort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     	Peer review: ETRs Committee - NMAs </a:t>
            </a:r>
            <a:r>
              <a:rPr lang="en-GB" sz="2000" b="1" dirty="0">
                <a:solidFill>
                  <a:srgbClr val="002060"/>
                </a:solidFill>
              </a:rPr>
              <a:t>-</a:t>
            </a:r>
            <a:r>
              <a:rPr lang="en-GB" sz="2000" b="1" dirty="0" smtClean="0">
                <a:solidFill>
                  <a:srgbClr val="002060"/>
                </a:solidFill>
              </a:rPr>
              <a:t> UEMS Bodies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     	Approval and support: NMAs - UEMS Bodies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002060"/>
              </a:buClr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     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3" y="406852"/>
            <a:ext cx="101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2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>
                    <a:lumMod val="95000"/>
                  </a:schemeClr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/>
            </a:r>
            <a:b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</a:br>
            <a:r>
              <a:rPr lang="pt-PT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european training requirements (ETRs)</a:t>
            </a:r>
            <a:endParaRPr lang="en-US" b="1" cap="small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1403648" y="1600200"/>
            <a:ext cx="6912768" cy="452596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Flagship project of the UEMS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Requires an enormous amount of work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New TOR for the ETR Committee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New process of review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ETRs: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     Major contribution across Europe for Doctors and Patients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     Source of pride for the UEMS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3" y="406852"/>
            <a:ext cx="101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4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>
                    <a:lumMod val="95000"/>
                  </a:schemeClr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/>
            </a:r>
            <a:b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</a:br>
            <a:r>
              <a:rPr lang="pt-PT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european training requirements (ETRs)</a:t>
            </a:r>
            <a:endParaRPr lang="en-US" b="1" cap="small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1403648" y="1600200"/>
            <a:ext cx="6912768" cy="452596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Important principles to consider: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National application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Overlap of areas of specialist practice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Knowledge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Competence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Spirit of the review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Evolution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3" y="406852"/>
            <a:ext cx="101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46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>
                    <a:lumMod val="95000"/>
                  </a:schemeClr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/>
            </a:r>
            <a:b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</a:br>
            <a:r>
              <a:rPr lang="pt-PT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european training requirements (ETRs)</a:t>
            </a:r>
            <a:endParaRPr lang="en-US" b="1" cap="small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1403648" y="1600200"/>
            <a:ext cx="6912768" cy="452596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Important principles to consider: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3" y="406852"/>
            <a:ext cx="101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880" y="2204864"/>
            <a:ext cx="573024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>
                    <a:lumMod val="95000"/>
                  </a:schemeClr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/>
            </a:r>
            <a:br>
              <a:rPr lang="pt-PT" sz="4000" b="1" cap="small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</a:br>
            <a:endParaRPr lang="en-US" sz="4000" b="1" cap="small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1403648" y="1600200"/>
            <a:ext cx="6912768" cy="4525963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UEMS EUROPEAN TRAINING REQUIREMENTS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0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	…the power of your ETR lies on the appraisal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>
                <a:solidFill>
                  <a:srgbClr val="002060"/>
                </a:solidFill>
              </a:rPr>
              <a:t>	 </a:t>
            </a:r>
            <a:r>
              <a:rPr lang="en-GB" sz="2000" b="1" dirty="0" smtClean="0">
                <a:solidFill>
                  <a:srgbClr val="002060"/>
                </a:solidFill>
              </a:rPr>
              <a:t>and support of your Colleagues…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3" y="406852"/>
            <a:ext cx="1012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91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164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Wingdings</vt:lpstr>
      <vt:lpstr>Motyw pakietu Office</vt:lpstr>
      <vt:lpstr> </vt:lpstr>
      <vt:lpstr> </vt:lpstr>
      <vt:lpstr> european training requirements (ETRs)</vt:lpstr>
      <vt:lpstr> european training requirements (ETRs)</vt:lpstr>
      <vt:lpstr> european training requirements (ETRs)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General Report</dc:title>
  <dc:creator>João Grenho</dc:creator>
  <cp:lastModifiedBy>Papalois, Vassilios</cp:lastModifiedBy>
  <cp:revision>20</cp:revision>
  <dcterms:created xsi:type="dcterms:W3CDTF">2020-10-15T12:51:39Z</dcterms:created>
  <dcterms:modified xsi:type="dcterms:W3CDTF">2021-04-22T18:42:31Z</dcterms:modified>
</cp:coreProperties>
</file>