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01" r:id="rId2"/>
    <p:sldId id="256" r:id="rId3"/>
    <p:sldId id="502" r:id="rId4"/>
    <p:sldId id="368" r:id="rId5"/>
  </p:sldIdLst>
  <p:sldSz cx="9144000" cy="6858000" type="screen4x3"/>
  <p:notesSz cx="6648450" cy="98504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9900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20" autoAdjust="0"/>
    <p:restoredTop sz="95400" autoAdjust="0"/>
  </p:normalViewPr>
  <p:slideViewPr>
    <p:cSldViewPr>
      <p:cViewPr varScale="1">
        <p:scale>
          <a:sx n="124" d="100"/>
          <a:sy n="124" d="100"/>
        </p:scale>
        <p:origin x="10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4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239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4233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8E50724E-07DB-4386-9B1D-E89A20EB9662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8"/>
            <a:ext cx="2880995" cy="494232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7" y="9356208"/>
            <a:ext cx="2880995" cy="494232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E1B5393F-EBB9-4F1D-9A12-6667607DF0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08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4233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83BC7ACF-901D-4209-8B21-9B021C02F81A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31900"/>
            <a:ext cx="4432300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740523"/>
            <a:ext cx="5318760" cy="3878610"/>
          </a:xfrm>
          <a:prstGeom prst="rect">
            <a:avLst/>
          </a:prstGeom>
        </p:spPr>
        <p:txBody>
          <a:bodyPr vert="horz" lIns="90206" tIns="45103" rIns="90206" bIns="4510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8"/>
            <a:ext cx="2880995" cy="494232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7" y="9356208"/>
            <a:ext cx="2880995" cy="494232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3D849F4E-79C8-414D-8EC5-FFBA83DFCD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31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7850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8780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8765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0137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1141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9391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8806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3637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4161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1932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0105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E6C8-FC95-45D2-8B71-B9E843704946}" type="datetimeFigureOut">
              <a:rPr lang="de-DE" smtClean="0"/>
              <a:t>18.10.19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6AC9-C11C-4EC3-AD65-0DBDCF81AD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11960" y="1202015"/>
            <a:ext cx="46805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prstClr val="black"/>
                </a:solidFill>
              </a:rPr>
              <a:t>UEMS Board </a:t>
            </a:r>
            <a:r>
              <a:rPr lang="de-DE" sz="1600" b="1" dirty="0" err="1">
                <a:solidFill>
                  <a:prstClr val="black"/>
                </a:solidFill>
              </a:rPr>
              <a:t>approval</a:t>
            </a:r>
            <a:r>
              <a:rPr lang="de-DE" sz="1600" b="1" dirty="0">
                <a:solidFill>
                  <a:prstClr val="black"/>
                </a:solidFill>
              </a:rPr>
              <a:t> in </a:t>
            </a:r>
            <a:r>
              <a:rPr lang="de-DE" sz="1600" b="1" dirty="0" err="1">
                <a:solidFill>
                  <a:prstClr val="black"/>
                </a:solidFill>
              </a:rPr>
              <a:t>Oct</a:t>
            </a:r>
            <a:r>
              <a:rPr lang="de-DE" sz="1600" b="1" dirty="0">
                <a:solidFill>
                  <a:prstClr val="black"/>
                </a:solidFill>
              </a:rPr>
              <a:t>. 2005 </a:t>
            </a:r>
            <a:r>
              <a:rPr lang="de-DE" sz="1600" dirty="0" err="1">
                <a:solidFill>
                  <a:prstClr val="black"/>
                </a:solidFill>
              </a:rPr>
              <a:t>for</a:t>
            </a:r>
            <a:r>
              <a:rPr lang="de-DE" sz="1600" dirty="0">
                <a:solidFill>
                  <a:prstClr val="black"/>
                </a:solidFill>
              </a:rPr>
              <a:t> MJC IMD, </a:t>
            </a:r>
            <a:r>
              <a:rPr lang="de-DE" sz="1600" dirty="0" err="1">
                <a:solidFill>
                  <a:prstClr val="black"/>
                </a:solidFill>
              </a:rPr>
              <a:t>which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is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being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revived</a:t>
            </a:r>
            <a:r>
              <a:rPr lang="de-DE" sz="1600" dirty="0">
                <a:solidFill>
                  <a:prstClr val="black"/>
                </a:solidFill>
              </a:rPr>
              <a:t> (do </a:t>
            </a:r>
            <a:r>
              <a:rPr lang="de-DE" sz="1600" dirty="0" err="1">
                <a:solidFill>
                  <a:prstClr val="black"/>
                </a:solidFill>
              </a:rPr>
              <a:t>join</a:t>
            </a:r>
            <a:r>
              <a:rPr lang="de-DE" sz="1600" dirty="0">
                <a:solidFill>
                  <a:prstClr val="black"/>
                </a:solidFill>
              </a:rPr>
              <a:t>!)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Recently growing complexity/multiple overlaps between specialties with regard to IMD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Physicians in specialists’ training often lack overarching immunological knowledge, thus often fail to diagnose auto-immune diseases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2 meetings with Heads of Sections </a:t>
            </a:r>
            <a:r>
              <a:rPr lang="en-US" sz="1600" dirty="0">
                <a:solidFill>
                  <a:prstClr val="black"/>
                </a:solidFill>
              </a:rPr>
              <a:t>(Porto, 2018 and Brussels, 2019) to discuss content and activities of MJC on IMD, when the necessity for such an MJC was emphasized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ETRs by the MJC on IMD will be a transmission belt to improve discipline-overarching immunological knowledge in clinical disciplines (≥ 50 % of diseases are linked to immunology)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30052"/>
            <a:ext cx="851339" cy="85133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536" y="0"/>
            <a:ext cx="7056784" cy="1143000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rgbClr val="0000FF"/>
                </a:solidFill>
              </a:rPr>
              <a:t>MJC Immune-</a:t>
            </a:r>
            <a:r>
              <a:rPr lang="de-DE" sz="4000" dirty="0" err="1">
                <a:solidFill>
                  <a:srgbClr val="0000FF"/>
                </a:solidFill>
              </a:rPr>
              <a:t>mediated</a:t>
            </a:r>
            <a:r>
              <a:rPr lang="de-DE" sz="4000" dirty="0">
                <a:solidFill>
                  <a:srgbClr val="0000FF"/>
                </a:solidFill>
              </a:rPr>
              <a:t> </a:t>
            </a:r>
            <a:r>
              <a:rPr lang="de-DE" sz="4000" dirty="0" err="1">
                <a:solidFill>
                  <a:srgbClr val="0000FF"/>
                </a:solidFill>
              </a:rPr>
              <a:t>diseases</a:t>
            </a:r>
            <a:endParaRPr lang="de-DE" sz="4000" dirty="0">
              <a:solidFill>
                <a:srgbClr val="0000FF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2015"/>
            <a:ext cx="3744416" cy="4891281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B5BFBC-570B-084B-8D51-FE6E5668F634}"/>
              </a:ext>
            </a:extLst>
          </p:cNvPr>
          <p:cNvSpPr txBox="1"/>
          <p:nvPr/>
        </p:nvSpPr>
        <p:spPr>
          <a:xfrm>
            <a:off x="899592" y="63093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 Jean Dudler, on behalf of Dr. med. </a:t>
            </a:r>
            <a:r>
              <a:rPr lang="en-US" dirty="0" err="1"/>
              <a:t>habil</a:t>
            </a:r>
            <a:r>
              <a:rPr lang="en-US" dirty="0"/>
              <a:t>. </a:t>
            </a:r>
            <a:r>
              <a:rPr lang="en-US" dirty="0" err="1"/>
              <a:t>Swen</a:t>
            </a:r>
            <a:r>
              <a:rPr lang="en-US" dirty="0"/>
              <a:t> Malte John</a:t>
            </a:r>
          </a:p>
        </p:txBody>
      </p:sp>
    </p:spTree>
    <p:extLst>
      <p:ext uri="{BB962C8B-B14F-4D97-AF65-F5344CB8AC3E}">
        <p14:creationId xmlns:p14="http://schemas.microsoft.com/office/powerpoint/2010/main" val="41587956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8424" y="6093296"/>
            <a:ext cx="661775" cy="65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leichschenkliges Dreieck 4"/>
          <p:cNvSpPr/>
          <p:nvPr/>
        </p:nvSpPr>
        <p:spPr>
          <a:xfrm rot="10800000">
            <a:off x="461746" y="1326292"/>
            <a:ext cx="3960440" cy="43924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leichschenkliges Dreieck 6"/>
          <p:cNvSpPr/>
          <p:nvPr/>
        </p:nvSpPr>
        <p:spPr>
          <a:xfrm rot="10800000">
            <a:off x="4806347" y="1326292"/>
            <a:ext cx="3960440" cy="4392488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9765" y="899964"/>
            <a:ext cx="3964401" cy="36612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solidFill>
                  <a:srgbClr val="0000FF"/>
                </a:solidFill>
              </a:rPr>
              <a:t>Autoimmune / Auto-inflammatory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91679" y="1470308"/>
            <a:ext cx="1979658" cy="299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b="1" err="1"/>
              <a:t>Rheumatology</a:t>
            </a:r>
          </a:p>
          <a:p>
            <a:r>
              <a:rPr lang="de-DE" sz="1900" b="1" err="1"/>
              <a:t>Dermatology</a:t>
            </a:r>
          </a:p>
          <a:p>
            <a:r>
              <a:rPr lang="de-DE" sz="1900" b="1" err="1"/>
              <a:t>Neurology</a:t>
            </a:r>
          </a:p>
          <a:p>
            <a:r>
              <a:rPr lang="de-DE" sz="1900" b="1" err="1"/>
              <a:t>Gastroenterology</a:t>
            </a:r>
          </a:p>
          <a:p>
            <a:r>
              <a:rPr lang="de-DE" sz="1900" b="1" err="1"/>
              <a:t>Pediatrics</a:t>
            </a:r>
          </a:p>
          <a:p>
            <a:r>
              <a:rPr lang="de-DE" sz="1900" b="1" err="1"/>
              <a:t>Pulmonology</a:t>
            </a:r>
          </a:p>
          <a:p>
            <a:r>
              <a:rPr lang="de-DE" sz="1900" b="1" err="1"/>
              <a:t>Ophthalmology</a:t>
            </a:r>
          </a:p>
          <a:p>
            <a:r>
              <a:rPr lang="de-DE" sz="1900" b="1" err="1"/>
              <a:t>Allergology</a:t>
            </a:r>
          </a:p>
          <a:p>
            <a:r>
              <a:rPr lang="de-DE" sz="1900" b="1"/>
              <a:t>ENT</a:t>
            </a:r>
          </a:p>
          <a:p>
            <a:r>
              <a:rPr lang="de-DE" sz="1900" b="1" err="1"/>
              <a:t>Hematology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06347" y="900647"/>
            <a:ext cx="3960440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err="1">
                <a:solidFill>
                  <a:srgbClr val="0000FF"/>
                </a:solidFill>
              </a:rPr>
              <a:t>Allergic</a:t>
            </a:r>
            <a:r>
              <a:rPr lang="de-DE" sz="2000" b="1"/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48254" y="1412247"/>
            <a:ext cx="2126270" cy="299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b="1" err="1"/>
              <a:t>Allergology</a:t>
            </a:r>
          </a:p>
          <a:p>
            <a:r>
              <a:rPr lang="de-DE" sz="1900" b="1" err="1"/>
              <a:t>Dermatology</a:t>
            </a:r>
          </a:p>
          <a:p>
            <a:r>
              <a:rPr lang="de-DE" sz="1900" b="1" err="1"/>
              <a:t>Pediatrics</a:t>
            </a:r>
          </a:p>
          <a:p>
            <a:r>
              <a:rPr lang="de-DE" sz="1900" b="1"/>
              <a:t>ENT</a:t>
            </a:r>
          </a:p>
          <a:p>
            <a:r>
              <a:rPr lang="de-DE" sz="1900" b="1" err="1"/>
              <a:t>Pulmonology</a:t>
            </a:r>
          </a:p>
          <a:p>
            <a:r>
              <a:rPr lang="de-DE" sz="1900" b="1" err="1"/>
              <a:t>Gastroenterology</a:t>
            </a:r>
          </a:p>
          <a:p>
            <a:r>
              <a:rPr lang="de-DE" sz="1900" b="1" err="1"/>
              <a:t>Ophthalmology</a:t>
            </a:r>
          </a:p>
          <a:p>
            <a:r>
              <a:rPr lang="de-DE" sz="1900" b="1" err="1"/>
              <a:t>Rheumatology</a:t>
            </a:r>
          </a:p>
          <a:p>
            <a:r>
              <a:rPr lang="de-DE" sz="1900" b="1" err="1"/>
              <a:t>Neurology</a:t>
            </a:r>
          </a:p>
          <a:p>
            <a:r>
              <a:rPr lang="de-DE" sz="1900" b="1" err="1"/>
              <a:t>Hematology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57593" y="135459"/>
            <a:ext cx="8313347" cy="51867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Immune-</a:t>
            </a:r>
            <a:r>
              <a:rPr lang="de-DE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mediated</a:t>
            </a:r>
            <a:r>
              <a:rPr lang="de-DE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endParaRPr lang="de-DE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Geschweifte Klammer rechts 1"/>
          <p:cNvSpPr/>
          <p:nvPr/>
        </p:nvSpPr>
        <p:spPr>
          <a:xfrm rot="16200000">
            <a:off x="4528112" y="-3410719"/>
            <a:ext cx="206586" cy="8270764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2123728" y="4335570"/>
            <a:ext cx="4970523" cy="1341622"/>
          </a:xfrm>
          <a:prstGeom prst="ellipse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flipH="1">
            <a:off x="3275856" y="4311876"/>
            <a:ext cx="2809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srgbClr val="0000FF"/>
                </a:solidFill>
              </a:rPr>
              <a:t>multidisciplinaryoverlap</a:t>
            </a:r>
            <a:endParaRPr lang="de-DE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966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83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Immune-Mediated Inflammatory Disorders (example)</a:t>
            </a:r>
            <a:endParaRPr lang="de-DE" sz="2400" b="1" dirty="0">
              <a:solidFill>
                <a:srgbClr val="0000F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03108" y="43426"/>
            <a:ext cx="276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</a:rPr>
              <a:t>Disease-oriented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approach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C27067-2ED6-A44B-BC5F-2039A0921850}"/>
              </a:ext>
            </a:extLst>
          </p:cNvPr>
          <p:cNvSpPr txBox="1"/>
          <p:nvPr/>
        </p:nvSpPr>
        <p:spPr>
          <a:xfrm>
            <a:off x="323528" y="5128441"/>
            <a:ext cx="836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all have immune-mediated disease and diseases which are an “extra-</a:t>
            </a:r>
            <a:r>
              <a:rPr lang="en-US" dirty="0" err="1"/>
              <a:t>speciality</a:t>
            </a:r>
            <a:r>
              <a:rPr lang="en-US" dirty="0"/>
              <a:t>”  manifestation of some other </a:t>
            </a:r>
            <a:r>
              <a:rPr lang="en-US" dirty="0" err="1"/>
              <a:t>speciality</a:t>
            </a:r>
            <a:endParaRPr lang="en-US" dirty="0"/>
          </a:p>
          <a:p>
            <a:r>
              <a:rPr lang="en-US" dirty="0"/>
              <a:t>We all have common concerns.., immunosuppression, vaccination, basic immunologic knowledge,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B48A5-EA87-7E49-953C-71752DA9C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96" y="1124744"/>
            <a:ext cx="6444208" cy="39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26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149873"/>
            <a:ext cx="6767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>
                <a:solidFill>
                  <a:srgbClr val="0000CC"/>
                </a:solidFill>
              </a:rPr>
              <a:t>Objectives</a:t>
            </a:r>
            <a:r>
              <a:rPr lang="de-DE" sz="3600" b="1" dirty="0">
                <a:solidFill>
                  <a:srgbClr val="0000CC"/>
                </a:solidFill>
              </a:rPr>
              <a:t> </a:t>
            </a:r>
            <a:r>
              <a:rPr lang="de-DE" sz="3600" b="1" dirty="0" err="1">
                <a:solidFill>
                  <a:srgbClr val="0000CC"/>
                </a:solidFill>
              </a:rPr>
              <a:t>and</a:t>
            </a:r>
            <a:r>
              <a:rPr lang="de-DE" sz="3600" b="1" dirty="0">
                <a:solidFill>
                  <a:srgbClr val="0000CC"/>
                </a:solidFill>
              </a:rPr>
              <a:t> </a:t>
            </a:r>
            <a:r>
              <a:rPr lang="de-DE" sz="3600" b="1" dirty="0" err="1">
                <a:solidFill>
                  <a:srgbClr val="0000CC"/>
                </a:solidFill>
              </a:rPr>
              <a:t>proposed</a:t>
            </a:r>
            <a:r>
              <a:rPr lang="de-DE" sz="3600" b="1" dirty="0">
                <a:solidFill>
                  <a:srgbClr val="0000CC"/>
                </a:solidFill>
              </a:rPr>
              <a:t> </a:t>
            </a:r>
            <a:r>
              <a:rPr lang="de-DE" sz="3600" b="1" dirty="0" err="1">
                <a:solidFill>
                  <a:srgbClr val="0000CC"/>
                </a:solidFill>
              </a:rPr>
              <a:t>activities</a:t>
            </a:r>
            <a:endParaRPr lang="de-DE" sz="3600" b="1" dirty="0">
              <a:solidFill>
                <a:srgbClr val="0000CC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49873"/>
            <a:ext cx="830034" cy="82723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51520" y="977103"/>
            <a:ext cx="86068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To harmonize overarching knowledge on IMD in Europe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To raise awareness on the complex issue 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To pinpoint importance of collaboration between specialties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Proposed activities:</a:t>
            </a:r>
          </a:p>
          <a:p>
            <a:endParaRPr lang="en-US" sz="1600" dirty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400" dirty="0"/>
              <a:t>To list what is available in terms of courses/educational offers in the various specialties (incl. e-learning platforms)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400" dirty="0"/>
              <a:t>To make suggestions for possible updates of current curricula within the sections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400" dirty="0"/>
              <a:t>To create repositories of knowledge and set up courses on special issues in IMD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400" dirty="0"/>
              <a:t>To disseminate good practices to all specialties (“not reinventing the wheel”)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400" dirty="0"/>
              <a:t>To focus on basic immunology and on the lack of training (even with undergraduates) and that knowledge in this field would enhance young doctors´ competences in their specialties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400" dirty="0"/>
              <a:t>To focus on overarching education (not specialty based) in that there are common educational needs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400" dirty="0"/>
              <a:t>To assess if basic immunology receives enough representation in the early stages of post-graduate career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endParaRPr lang="en-US" sz="1400" dirty="0"/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endParaRPr lang="en-US" sz="1400" dirty="0"/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spcAft>
                <a:spcPts val="200"/>
              </a:spcAft>
            </a:pPr>
            <a:r>
              <a:rPr lang="en-US" b="1" dirty="0">
                <a:solidFill>
                  <a:srgbClr val="0000FF"/>
                </a:solidFill>
              </a:rPr>
              <a:t>ULTIMATE AIM</a:t>
            </a:r>
            <a:r>
              <a:rPr lang="en-US" b="1" dirty="0"/>
              <a:t>: To help improve appropriate diagnosis and provide proper training of residents</a:t>
            </a:r>
            <a:endParaRPr lang="en-US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48178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8.21"/>
  <p:tag name="AS_TITLE" val="Aspose.Slides for .NET 4.0"/>
  <p:tag name="AS_VERSION" val="17.8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368</Words>
  <Application>Microsoft Macintosh PowerPoint</Application>
  <PresentationFormat>On-screen Show (4:3)</PresentationFormat>
  <Paragraphs>60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Larissa</vt:lpstr>
      <vt:lpstr>MJC Immune-mediated diseases</vt:lpstr>
      <vt:lpstr>PowerPoint Presentation</vt:lpstr>
      <vt:lpstr>Immune-Mediated Inflammatory Disorders (example)</vt:lpstr>
      <vt:lpstr>PowerPoint Presentation</vt:lpstr>
    </vt:vector>
  </TitlesOfParts>
  <Company>BGW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Weinert, Patricia</dc:creator>
  <cp:lastModifiedBy>Jean Dudler</cp:lastModifiedBy>
  <cp:revision>129</cp:revision>
  <cp:lastPrinted>2019-04-08T09:59:59Z</cp:lastPrinted>
  <dcterms:created xsi:type="dcterms:W3CDTF">2018-03-07T15:26:09Z</dcterms:created>
  <dcterms:modified xsi:type="dcterms:W3CDTF">2019-10-18T12:11:08Z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01F4-8ABC-C002-FE08</vt:lpwstr>
  </property>
</Properties>
</file>