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1" r:id="rId1"/>
    <p:sldMasterId id="2147483652" r:id="rId2"/>
  </p:sldMasterIdLst>
  <p:notesMasterIdLst>
    <p:notesMasterId r:id="rId15"/>
  </p:notesMasterIdLst>
  <p:handoutMasterIdLst>
    <p:handoutMasterId r:id="rId16"/>
  </p:handoutMasterIdLst>
  <p:sldIdLst>
    <p:sldId id="296" r:id="rId3"/>
    <p:sldId id="307" r:id="rId4"/>
    <p:sldId id="324" r:id="rId5"/>
    <p:sldId id="330" r:id="rId6"/>
    <p:sldId id="312" r:id="rId7"/>
    <p:sldId id="334" r:id="rId8"/>
    <p:sldId id="314" r:id="rId9"/>
    <p:sldId id="355" r:id="rId10"/>
    <p:sldId id="356" r:id="rId11"/>
    <p:sldId id="338" r:id="rId12"/>
    <p:sldId id="357" r:id="rId13"/>
    <p:sldId id="362" r:id="rId14"/>
  </p:sldIdLst>
  <p:sldSz cx="9144000" cy="6858000" type="screen4x3"/>
  <p:notesSz cx="6797675" cy="9926638"/>
  <p:defaultTextStyle>
    <a:defPPr>
      <a:defRPr lang="it-IT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003399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003399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003399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003399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003399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4000" kern="1200">
        <a:solidFill>
          <a:srgbClr val="003399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4000" kern="1200">
        <a:solidFill>
          <a:srgbClr val="003399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4000" kern="1200">
        <a:solidFill>
          <a:srgbClr val="003399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4000" kern="1200">
        <a:solidFill>
          <a:srgbClr val="003399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" initials="" lastIdx="1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9966"/>
    <a:srgbClr val="1C6098"/>
    <a:srgbClr val="FFCCFF"/>
    <a:srgbClr val="DAE8FA"/>
    <a:srgbClr val="FFCCCC"/>
    <a:srgbClr val="EAF2FC"/>
    <a:srgbClr val="FF9900"/>
    <a:srgbClr val="336699"/>
    <a:srgbClr val="FF3300"/>
    <a:srgbClr val="A3E4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867" autoAdjust="0"/>
  </p:normalViewPr>
  <p:slideViewPr>
    <p:cSldViewPr>
      <p:cViewPr varScale="1">
        <p:scale>
          <a:sx n="108" d="100"/>
          <a:sy n="108" d="100"/>
        </p:scale>
        <p:origin x="-1626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80" d="100"/>
          <a:sy n="80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BC6CD6-B65D-4FC7-A96F-33420E454BF2}" type="datetimeFigureOut">
              <a:rPr lang="it-CH" smtClean="0"/>
              <a:pPr/>
              <a:t>23.10.2018</a:t>
            </a:fld>
            <a:endParaRPr lang="it-CH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CH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E80AEA6-EEBD-4E47-9CCD-AF00EF19EE9B}" type="slidenum">
              <a:rPr lang="it-CH" smtClean="0"/>
              <a:pPr/>
              <a:t>‹#›</a:t>
            </a:fld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4260918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2867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153"/>
            <a:ext cx="5438140" cy="44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t-IT" noProof="0"/>
              <a:t>Fare clic per modificare gli stili del testo dello schema</a:t>
            </a:r>
          </a:p>
          <a:p>
            <a:pPr lvl="1"/>
            <a:r>
              <a:rPr lang="it-IT" noProof="0"/>
              <a:t>Secondo livello</a:t>
            </a:r>
          </a:p>
          <a:p>
            <a:pPr lvl="2"/>
            <a:r>
              <a:rPr lang="it-IT" noProof="0"/>
              <a:t>Terzo livello</a:t>
            </a:r>
          </a:p>
          <a:p>
            <a:pPr lvl="3"/>
            <a:r>
              <a:rPr lang="it-IT" noProof="0"/>
              <a:t>Quarto livello</a:t>
            </a:r>
          </a:p>
          <a:p>
            <a:pPr lvl="4"/>
            <a:r>
              <a:rPr lang="it-IT" noProof="0"/>
              <a:t>Quinto livello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28583"/>
            <a:ext cx="2945659" cy="496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279CDF77-1BFD-462A-BD32-79DD07D7DC29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66219217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fld id="{D05DF622-9963-4F7B-BDE6-521CB3B307EA}" type="slidenum">
              <a:rPr lang="it-IT" sz="1200" smtClean="0">
                <a:solidFill>
                  <a:schemeClr val="tx1"/>
                </a:solidFill>
              </a:rPr>
              <a:pPr eaLnBrk="1" hangingPunct="1"/>
              <a:t>1</a:t>
            </a:fld>
            <a:endParaRPr lang="it-IT" sz="120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00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180605008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1F0A9-60D7-4B63-A1B6-AE7417C106C3}" type="slidenum">
              <a:rPr lang="de-DE"/>
              <a:pPr/>
              <a:t>11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7998749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81A1D365-93CD-4B2C-8BA6-85FA374D5A9F}" type="slidenum">
              <a:rPr lang="de-DE"/>
              <a:pPr/>
              <a:t>12</a:t>
            </a:fld>
            <a:endParaRPr lang="de-DE"/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6682976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B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79CDF77-1BFD-462A-BD32-79DD07D7DC29}" type="slidenum">
              <a:rPr lang="it-IT" smtClean="0"/>
              <a:pPr>
                <a:defRPr/>
              </a:pPr>
              <a:t>2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2324195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06015-DB7E-4FB6-A1C4-8FDF54406F1B}" type="slidenum">
              <a:rPr lang="de-DE"/>
              <a:pPr/>
              <a:t>3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8901105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5006015-DB7E-4FB6-A1C4-8FDF54406F1B}" type="slidenum">
              <a:rPr lang="de-DE"/>
              <a:pPr/>
              <a:t>4</a:t>
            </a:fld>
            <a:endParaRPr lang="de-DE"/>
          </a:p>
        </p:txBody>
      </p:sp>
      <p:sp>
        <p:nvSpPr>
          <p:cNvPr id="225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4072179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2DE7D-2FEE-4F1F-9E98-066C26DF83C6}" type="slidenum">
              <a:rPr lang="de-DE"/>
              <a:pPr/>
              <a:t>5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189711228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B482DE7D-2FEE-4F1F-9E98-066C26DF83C6}" type="slidenum">
              <a:rPr lang="de-DE"/>
              <a:pPr/>
              <a:t>6</a:t>
            </a:fld>
            <a:endParaRPr lang="de-DE"/>
          </a:p>
        </p:txBody>
      </p:sp>
      <p:sp>
        <p:nvSpPr>
          <p:cNvPr id="2457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11462893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4363396-930E-466F-A0ED-BC9CC9D6288E}" type="slidenum">
              <a:rPr lang="de-DE"/>
              <a:pPr/>
              <a:t>7</a:t>
            </a:fld>
            <a:endParaRPr lang="de-DE"/>
          </a:p>
        </p:txBody>
      </p:sp>
      <p:sp>
        <p:nvSpPr>
          <p:cNvPr id="26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26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r>
              <a:rPr lang="en-US" dirty="0"/>
              <a:t>All EACCME reimbursements that had been suspended will be made gradually starting from July 2017</a:t>
            </a:r>
          </a:p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2761736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3E78978-DB2D-4AEF-B75D-6F9DD0D61A2F}" type="slidenum">
              <a:rPr lang="de-DE"/>
              <a:pPr/>
              <a:t>9</a:t>
            </a:fld>
            <a:endParaRPr lang="de-DE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22764642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671F0A9-60D7-4B63-A1B6-AE7417C106C3}" type="slidenum">
              <a:rPr lang="de-DE"/>
              <a:pPr/>
              <a:t>10</a:t>
            </a:fld>
            <a:endParaRPr lang="de-DE"/>
          </a:p>
        </p:txBody>
      </p:sp>
      <p:sp>
        <p:nvSpPr>
          <p:cNvPr id="3174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19163" y="744538"/>
            <a:ext cx="4960937" cy="3722687"/>
          </a:xfrm>
          <a:ln/>
        </p:spPr>
      </p:sp>
      <p:sp>
        <p:nvSpPr>
          <p:cNvPr id="3174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23194172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tes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it-IT"/>
              <a:t>Fare clic per modificare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1395510466"/>
      </p:ext>
    </p:extLst>
  </p:cSld>
  <p:clrMapOvr>
    <a:masterClrMapping/>
  </p:clrMapOvr>
  <p:transition spd="med">
    <p:randomBar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</a:t>
            </a:r>
            <a:endParaRPr lang="it-CH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it-IT"/>
              <a:t>Fare clic per modificare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  <a:p>
            <a:pPr lvl="3"/>
            <a:r>
              <a:rPr lang="it-IT"/>
              <a:t>Quarto livello</a:t>
            </a:r>
          </a:p>
          <a:p>
            <a:pPr lvl="4"/>
            <a:r>
              <a:rPr lang="it-IT"/>
              <a:t>Quinto livello</a:t>
            </a:r>
            <a:endParaRPr lang="it-CH"/>
          </a:p>
        </p:txBody>
      </p:sp>
    </p:spTree>
    <p:extLst>
      <p:ext uri="{BB962C8B-B14F-4D97-AF65-F5344CB8AC3E}">
        <p14:creationId xmlns:p14="http://schemas.microsoft.com/office/powerpoint/2010/main" val="999098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09870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CH"/>
              <a:t>Fare clic per modificare stile</a:t>
            </a:r>
            <a:endParaRPr lang="it-IT"/>
          </a:p>
        </p:txBody>
      </p:sp>
      <p:sp>
        <p:nvSpPr>
          <p:cNvPr id="3" name="Sottotito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Fare clic per modificare lo stile del sottotitolo dello schema</a:t>
            </a:r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8105811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png"/><Relationship Id="rId5" Type="http://schemas.openxmlformats.org/officeDocument/2006/relationships/hyperlink" Target="http://www.uems.net/index.php" TargetMode="External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152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pic>
        <p:nvPicPr>
          <p:cNvPr id="4" name="Picture 2" descr="http://www.pain-cme.net/ElsevierPain-CME/Images/Login/uems.png"/>
          <p:cNvPicPr>
            <a:picLocks noChangeAspect="1" noChangeArrowheads="1"/>
          </p:cNvPicPr>
          <p:nvPr userDrawn="1"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98"/>
          <a:stretch/>
        </p:blipFill>
        <p:spPr bwMode="auto">
          <a:xfrm>
            <a:off x="4326131" y="548680"/>
            <a:ext cx="4817869" cy="5832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ransition spd="med">
    <p:randomBar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27088" y="341313"/>
            <a:ext cx="7761287" cy="1311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lo stile del titolo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27088" y="1989138"/>
            <a:ext cx="7715250" cy="162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it-IT"/>
              <a:t>Fare clic per modificare gli stili del testo dello schema</a:t>
            </a:r>
          </a:p>
          <a:p>
            <a:pPr lvl="1"/>
            <a:r>
              <a:rPr lang="it-IT"/>
              <a:t>Secondo livello</a:t>
            </a:r>
          </a:p>
          <a:p>
            <a:pPr lvl="2"/>
            <a:r>
              <a:rPr lang="it-IT"/>
              <a:t>Terzo livello</a:t>
            </a:r>
          </a:p>
        </p:txBody>
      </p:sp>
      <p:sp>
        <p:nvSpPr>
          <p:cNvPr id="5" name="Rettangolo 4"/>
          <p:cNvSpPr/>
          <p:nvPr/>
        </p:nvSpPr>
        <p:spPr bwMode="auto">
          <a:xfrm>
            <a:off x="0" y="6308725"/>
            <a:ext cx="9144000" cy="549275"/>
          </a:xfrm>
          <a:prstGeom prst="rect">
            <a:avLst/>
          </a:prstGeom>
          <a:gradFill flip="none" rotWithShape="1">
            <a:gsLst>
              <a:gs pos="21000">
                <a:schemeClr val="bg1"/>
              </a:gs>
              <a:gs pos="92000">
                <a:srgbClr val="DAE8FA"/>
              </a:gs>
              <a:gs pos="100000">
                <a:srgbClr val="DAE8FA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it-CH" sz="4000" b="0" i="0" u="none" strike="noStrike" cap="none" normalizeH="0" baseline="0">
              <a:ln>
                <a:noFill/>
              </a:ln>
              <a:solidFill>
                <a:srgbClr val="003399"/>
              </a:solidFill>
              <a:effectLst/>
              <a:latin typeface="Arial" charset="0"/>
              <a:cs typeface="Arial" charset="0"/>
            </a:endParaRPr>
          </a:p>
        </p:txBody>
      </p:sp>
      <p:sp>
        <p:nvSpPr>
          <p:cNvPr id="6" name="Rectangle 17"/>
          <p:cNvSpPr txBox="1">
            <a:spLocks noChangeArrowheads="1"/>
          </p:cNvSpPr>
          <p:nvPr/>
        </p:nvSpPr>
        <p:spPr bwMode="auto">
          <a:xfrm>
            <a:off x="539552" y="6507163"/>
            <a:ext cx="8064896" cy="1619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defPPr>
              <a:defRPr lang="it-IT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104480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5pPr>
            <a:lvl6pPr marL="2286000" algn="l" defTabSz="914400" rtl="0" eaLnBrk="1" latinLnBrk="0" hangingPunct="1"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6pPr>
            <a:lvl7pPr marL="2743200" algn="l" defTabSz="914400" rtl="0" eaLnBrk="1" latinLnBrk="0" hangingPunct="1"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7pPr>
            <a:lvl8pPr marL="3200400" algn="l" defTabSz="914400" rtl="0" eaLnBrk="1" latinLnBrk="0" hangingPunct="1"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8pPr>
            <a:lvl9pPr marL="3657600" algn="l" defTabSz="914400" rtl="0" eaLnBrk="1" latinLnBrk="0" hangingPunct="1">
              <a:defRPr sz="4000" kern="1200">
                <a:solidFill>
                  <a:srgbClr val="003399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algn="r">
              <a:defRPr/>
            </a:pPr>
            <a:r>
              <a:rPr lang="en-US" sz="1200" cap="none" dirty="0">
                <a:cs typeface="Arial" pitchFamily="34" charset="0"/>
              </a:rPr>
              <a:t>Treasurer report - UEMS Section of Surgery - 2017</a:t>
            </a:r>
            <a:r>
              <a:rPr lang="it-CH" baseline="0" dirty="0"/>
              <a:t>/</a:t>
            </a:r>
            <a:r>
              <a:rPr lang="it-IT" dirty="0"/>
              <a:t> Pag. </a:t>
            </a:r>
            <a:fld id="{80A01086-8DB6-4EC6-8D08-52B17B1B7A6C}" type="slidenum">
              <a:rPr lang="it-IT" smtClean="0"/>
              <a:t>‹#›</a:t>
            </a:fld>
            <a:endParaRPr lang="it-IT" dirty="0"/>
          </a:p>
        </p:txBody>
      </p:sp>
      <p:pic>
        <p:nvPicPr>
          <p:cNvPr id="7" name="Picture 2" descr="http://www.uems.net/fileadmin/templates/images/logo.png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04448" y="6367337"/>
            <a:ext cx="432048" cy="4320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000">
          <a:solidFill>
            <a:srgbClr val="104480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Arial" charset="0"/>
        <a:buChar char="-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q"/>
        <a:defRPr sz="24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104480"/>
        </a:buClr>
        <a:buFont typeface="Wingdings" pitchFamily="2" charset="2"/>
        <a:buChar char="n"/>
        <a:defRPr sz="2400">
          <a:solidFill>
            <a:schemeClr val="tx1"/>
          </a:solidFill>
          <a:latin typeface="+mn-lt"/>
        </a:defRPr>
      </a:lvl9pPr>
    </p:bodyStyle>
    <p:otherStyle>
      <a:defPPr>
        <a:defRPr lang="it-CH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eg"/><Relationship Id="rId3" Type="http://schemas.openxmlformats.org/officeDocument/2006/relationships/image" Target="../media/image3.jpe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11" Type="http://schemas.openxmlformats.org/officeDocument/2006/relationships/image" Target="../media/image11.jpeg"/><Relationship Id="rId5" Type="http://schemas.openxmlformats.org/officeDocument/2006/relationships/image" Target="../media/image5.jpeg"/><Relationship Id="rId10" Type="http://schemas.openxmlformats.org/officeDocument/2006/relationships/image" Target="../media/image10.png"/><Relationship Id="rId4" Type="http://schemas.openxmlformats.org/officeDocument/2006/relationships/image" Target="../media/image4.jpeg"/><Relationship Id="rId9" Type="http://schemas.openxmlformats.org/officeDocument/2006/relationships/image" Target="../media/image9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263550"/>
            <a:ext cx="8232149" cy="1077218"/>
          </a:xfrm>
        </p:spPr>
        <p:txBody>
          <a:bodyPr/>
          <a:lstStyle/>
          <a:p>
            <a:pPr>
              <a:defRPr/>
            </a:pPr>
            <a:r>
              <a:rPr lang="en-US" sz="2800" cap="none" dirty="0">
                <a:cs typeface="Arial" pitchFamily="34" charset="0"/>
              </a:rPr>
              <a:t>Treasurer report - UEMS Section of Surgery</a:t>
            </a:r>
            <a:r>
              <a:rPr lang="en-US" cap="none" dirty="0">
                <a:cs typeface="Arial" pitchFamily="34" charset="0"/>
              </a:rPr>
              <a:t/>
            </a:r>
            <a:br>
              <a:rPr lang="en-US" cap="none" dirty="0">
                <a:cs typeface="Arial" pitchFamily="34" charset="0"/>
              </a:rPr>
            </a:br>
            <a:r>
              <a:rPr lang="en-US" sz="3600" cap="none" dirty="0">
                <a:cs typeface="Arial" pitchFamily="34" charset="0"/>
              </a:rPr>
              <a:t>Meeting of the Section of Surgery</a:t>
            </a:r>
          </a:p>
        </p:txBody>
      </p:sp>
      <p:sp>
        <p:nvSpPr>
          <p:cNvPr id="5123" name="Text Box 3"/>
          <p:cNvSpPr txBox="1">
            <a:spLocks noChangeArrowheads="1"/>
          </p:cNvSpPr>
          <p:nvPr/>
        </p:nvSpPr>
        <p:spPr bwMode="auto">
          <a:xfrm>
            <a:off x="369992" y="2276872"/>
            <a:ext cx="3416384" cy="6463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003399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>
              <a:defRPr/>
            </a:pPr>
            <a:r>
              <a:rPr lang="it-CH" sz="1800" b="1" dirty="0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Prof. Dr. </a:t>
            </a:r>
            <a:r>
              <a:rPr lang="it-CH" sz="1800" b="1" dirty="0" err="1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med</a:t>
            </a:r>
            <a:r>
              <a:rPr lang="it-CH" sz="1800" b="1" dirty="0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. Raffaele Rosso</a:t>
            </a:r>
          </a:p>
          <a:p>
            <a:pPr eaLnBrk="1" hangingPunct="1">
              <a:defRPr/>
            </a:pPr>
            <a:r>
              <a:rPr lang="it-CH" sz="1800" b="1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Malta, </a:t>
            </a:r>
            <a:r>
              <a:rPr lang="it-CH" sz="1800" b="1" dirty="0" err="1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September</a:t>
            </a:r>
            <a:r>
              <a:rPr lang="it-CH" sz="1800" b="1" dirty="0">
                <a:solidFill>
                  <a:srgbClr val="104480"/>
                </a:solidFill>
                <a:latin typeface="+mj-lt"/>
                <a:ea typeface="+mj-ea"/>
                <a:cs typeface="Arial" pitchFamily="34" charset="0"/>
              </a:rPr>
              <a:t> 14-15, 2018</a:t>
            </a:r>
          </a:p>
        </p:txBody>
      </p:sp>
      <p:grpSp>
        <p:nvGrpSpPr>
          <p:cNvPr id="2" name="Gruppo 1"/>
          <p:cNvGrpSpPr/>
          <p:nvPr/>
        </p:nvGrpSpPr>
        <p:grpSpPr>
          <a:xfrm>
            <a:off x="17993" y="3429000"/>
            <a:ext cx="9077969" cy="3346043"/>
            <a:chOff x="17993" y="3717032"/>
            <a:chExt cx="9077969" cy="3130019"/>
          </a:xfrm>
        </p:grpSpPr>
        <p:sp>
          <p:nvSpPr>
            <p:cNvPr id="8" name="Freeform 6"/>
            <p:cNvSpPr>
              <a:spLocks/>
            </p:cNvSpPr>
            <p:nvPr/>
          </p:nvSpPr>
          <p:spPr bwMode="auto">
            <a:xfrm>
              <a:off x="17993" y="4221088"/>
              <a:ext cx="5290192" cy="2107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63"/>
                </a:cxn>
                <a:cxn ang="0">
                  <a:pos x="7132" y="2578"/>
                </a:cxn>
                <a:cxn ang="0">
                  <a:pos x="7132" y="200"/>
                </a:cxn>
                <a:cxn ang="0">
                  <a:pos x="0" y="0"/>
                </a:cxn>
              </a:cxnLst>
              <a:rect l="0" t="0" r="r" b="b"/>
              <a:pathLst>
                <a:path w="7132" h="2863">
                  <a:moveTo>
                    <a:pt x="0" y="0"/>
                  </a:moveTo>
                  <a:lnTo>
                    <a:pt x="17" y="2863"/>
                  </a:lnTo>
                  <a:lnTo>
                    <a:pt x="7132" y="2578"/>
                  </a:lnTo>
                  <a:lnTo>
                    <a:pt x="7132" y="20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 cstate="print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auto">
            <a:xfrm>
              <a:off x="5308185" y="3951066"/>
              <a:ext cx="2570921" cy="2612642"/>
            </a:xfrm>
            <a:custGeom>
              <a:avLst/>
              <a:gdLst/>
              <a:ahLst/>
              <a:cxnLst>
                <a:cxn ang="0">
                  <a:pos x="0" y="569"/>
                </a:cxn>
                <a:cxn ang="0">
                  <a:pos x="0" y="2930"/>
                </a:cxn>
                <a:cxn ang="0">
                  <a:pos x="3466" y="3550"/>
                </a:cxn>
                <a:cxn ang="0">
                  <a:pos x="3466" y="0"/>
                </a:cxn>
                <a:cxn ang="0">
                  <a:pos x="0" y="569"/>
                </a:cxn>
              </a:cxnLst>
              <a:rect l="0" t="0" r="r" b="b"/>
              <a:pathLst>
                <a:path w="3466" h="3550">
                  <a:moveTo>
                    <a:pt x="0" y="569"/>
                  </a:moveTo>
                  <a:lnTo>
                    <a:pt x="0" y="2930"/>
                  </a:lnTo>
                  <a:lnTo>
                    <a:pt x="3466" y="3550"/>
                  </a:lnTo>
                  <a:lnTo>
                    <a:pt x="3466" y="0"/>
                  </a:lnTo>
                  <a:lnTo>
                    <a:pt x="0" y="569"/>
                  </a:lnTo>
                  <a:close/>
                </a:path>
              </a:pathLst>
            </a:custGeom>
            <a:blipFill dpi="0" rotWithShape="1">
              <a:blip r:embed="rId4" cstate="print">
                <a:alphaModFix amt="99000"/>
              </a:blip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auto">
            <a:xfrm>
              <a:off x="7879106" y="3951066"/>
              <a:ext cx="1180131" cy="2612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50"/>
                </a:cxn>
                <a:cxn ang="0">
                  <a:pos x="1591" y="2746"/>
                </a:cxn>
                <a:cxn ang="0">
                  <a:pos x="1591" y="737"/>
                </a:cxn>
                <a:cxn ang="0">
                  <a:pos x="0" y="0"/>
                </a:cxn>
              </a:cxnLst>
              <a:rect l="0" t="0" r="r" b="b"/>
              <a:pathLst>
                <a:path w="1591" h="3550">
                  <a:moveTo>
                    <a:pt x="0" y="0"/>
                  </a:moveTo>
                  <a:lnTo>
                    <a:pt x="0" y="3550"/>
                  </a:lnTo>
                  <a:lnTo>
                    <a:pt x="1591" y="2746"/>
                  </a:lnTo>
                  <a:lnTo>
                    <a:pt x="1591" y="737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5" cstate="print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auto">
            <a:xfrm>
              <a:off x="6009144" y="4210122"/>
              <a:ext cx="3056028" cy="2143839"/>
            </a:xfrm>
            <a:custGeom>
              <a:avLst/>
              <a:gdLst/>
              <a:ahLst/>
              <a:cxnLst>
                <a:cxn ang="0">
                  <a:pos x="1" y="251"/>
                </a:cxn>
                <a:cxn ang="0">
                  <a:pos x="0" y="2662"/>
                </a:cxn>
                <a:cxn ang="0">
                  <a:pos x="4120" y="2913"/>
                </a:cxn>
                <a:cxn ang="0">
                  <a:pos x="4120" y="0"/>
                </a:cxn>
                <a:cxn ang="0">
                  <a:pos x="1" y="251"/>
                </a:cxn>
              </a:cxnLst>
              <a:rect l="0" t="0" r="r" b="b"/>
              <a:pathLst>
                <a:path w="4120" h="2913">
                  <a:moveTo>
                    <a:pt x="1" y="251"/>
                  </a:moveTo>
                  <a:lnTo>
                    <a:pt x="0" y="2662"/>
                  </a:lnTo>
                  <a:lnTo>
                    <a:pt x="4120" y="2913"/>
                  </a:lnTo>
                  <a:lnTo>
                    <a:pt x="4120" y="0"/>
                  </a:lnTo>
                  <a:lnTo>
                    <a:pt x="1" y="251"/>
                  </a:lnTo>
                  <a:close/>
                </a:path>
              </a:pathLst>
            </a:custGeom>
            <a:blipFill>
              <a:blip r:embed="rId6" cstate="print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auto">
            <a:xfrm>
              <a:off x="3066603" y="3717032"/>
              <a:ext cx="2955892" cy="3117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36"/>
                </a:cxn>
                <a:cxn ang="0">
                  <a:pos x="3985" y="3349"/>
                </a:cxn>
                <a:cxn ang="0">
                  <a:pos x="3985" y="921"/>
                </a:cxn>
                <a:cxn ang="0">
                  <a:pos x="0" y="0"/>
                </a:cxn>
              </a:cxnLst>
              <a:rect l="0" t="0" r="r" b="b"/>
              <a:pathLst>
                <a:path w="3985" h="4236">
                  <a:moveTo>
                    <a:pt x="0" y="0"/>
                  </a:moveTo>
                  <a:lnTo>
                    <a:pt x="0" y="4236"/>
                  </a:lnTo>
                  <a:lnTo>
                    <a:pt x="3985" y="3349"/>
                  </a:lnTo>
                  <a:lnTo>
                    <a:pt x="3985" y="92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7" cstate="print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auto">
            <a:xfrm>
              <a:off x="35795" y="3717032"/>
              <a:ext cx="3030809" cy="3130019"/>
            </a:xfrm>
            <a:custGeom>
              <a:avLst/>
              <a:gdLst/>
              <a:ahLst/>
              <a:cxnLst>
                <a:cxn ang="0">
                  <a:pos x="4086" y="0"/>
                </a:cxn>
                <a:cxn ang="0">
                  <a:pos x="4084" y="4253"/>
                </a:cxn>
                <a:cxn ang="0">
                  <a:pos x="0" y="3198"/>
                </a:cxn>
                <a:cxn ang="0">
                  <a:pos x="0" y="1072"/>
                </a:cxn>
                <a:cxn ang="0">
                  <a:pos x="4086" y="0"/>
                </a:cxn>
              </a:cxnLst>
              <a:rect l="0" t="0" r="r" b="b"/>
              <a:pathLst>
                <a:path w="4086" h="4253">
                  <a:moveTo>
                    <a:pt x="4086" y="0"/>
                  </a:moveTo>
                  <a:lnTo>
                    <a:pt x="4084" y="4253"/>
                  </a:lnTo>
                  <a:lnTo>
                    <a:pt x="0" y="3198"/>
                  </a:lnTo>
                  <a:lnTo>
                    <a:pt x="0" y="1072"/>
                  </a:lnTo>
                  <a:lnTo>
                    <a:pt x="4086" y="0"/>
                  </a:lnTo>
                  <a:close/>
                </a:path>
              </a:pathLst>
            </a:custGeom>
            <a:blipFill>
              <a:blip r:embed="rId8" cstate="print"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auto">
            <a:xfrm>
              <a:off x="35053" y="4037909"/>
              <a:ext cx="1539883" cy="2673726"/>
            </a:xfrm>
            <a:custGeom>
              <a:avLst/>
              <a:gdLst/>
              <a:ahLst/>
              <a:cxnLst>
                <a:cxn ang="0">
                  <a:pos x="0" y="921"/>
                </a:cxn>
                <a:cxn ang="0">
                  <a:pos x="2060" y="0"/>
                </a:cxn>
                <a:cxn ang="0">
                  <a:pos x="2076" y="3851"/>
                </a:cxn>
                <a:cxn ang="0">
                  <a:pos x="0" y="2981"/>
                </a:cxn>
                <a:cxn ang="0">
                  <a:pos x="0" y="921"/>
                </a:cxn>
              </a:cxnLst>
              <a:rect l="0" t="0" r="r" b="b"/>
              <a:pathLst>
                <a:path w="2076" h="3851">
                  <a:moveTo>
                    <a:pt x="0" y="921"/>
                  </a:moveTo>
                  <a:lnTo>
                    <a:pt x="2060" y="0"/>
                  </a:lnTo>
                  <a:lnTo>
                    <a:pt x="2076" y="3851"/>
                  </a:lnTo>
                  <a:lnTo>
                    <a:pt x="0" y="2981"/>
                  </a:lnTo>
                  <a:lnTo>
                    <a:pt x="0" y="921"/>
                  </a:lnTo>
                  <a:close/>
                </a:path>
              </a:pathLst>
            </a:custGeom>
            <a:blipFill dpi="0" rotWithShape="1">
              <a:blip r:embed="rId9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auto">
            <a:xfrm>
              <a:off x="1563068" y="4037908"/>
              <a:ext cx="4458686" cy="2661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3835"/>
                </a:cxn>
                <a:cxn ang="0">
                  <a:pos x="6011" y="2629"/>
                </a:cxn>
                <a:cxn ang="0">
                  <a:pos x="6011" y="1239"/>
                </a:cxn>
                <a:cxn ang="0">
                  <a:pos x="0" y="0"/>
                </a:cxn>
              </a:cxnLst>
              <a:rect l="0" t="0" r="r" b="b"/>
              <a:pathLst>
                <a:path w="6011" h="3835">
                  <a:moveTo>
                    <a:pt x="0" y="0"/>
                  </a:moveTo>
                  <a:lnTo>
                    <a:pt x="17" y="3835"/>
                  </a:lnTo>
                  <a:lnTo>
                    <a:pt x="6011" y="2629"/>
                  </a:lnTo>
                  <a:lnTo>
                    <a:pt x="6011" y="1239"/>
                  </a:lnTo>
                  <a:lnTo>
                    <a:pt x="0" y="0"/>
                  </a:lnTo>
                  <a:close/>
                </a:path>
              </a:pathLst>
            </a:custGeom>
            <a:blipFill dpi="0" rotWithShape="1">
              <a:blip r:embed="rId10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auto">
            <a:xfrm>
              <a:off x="6053285" y="4210123"/>
              <a:ext cx="3042677" cy="2285732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0" y="2411"/>
                </a:cxn>
                <a:cxn ang="0">
                  <a:pos x="4102" y="3432"/>
                </a:cxn>
                <a:cxn ang="0">
                  <a:pos x="4102" y="0"/>
                </a:cxn>
                <a:cxn ang="0">
                  <a:pos x="0" y="1038"/>
                </a:cxn>
              </a:cxnLst>
              <a:rect l="0" t="0" r="r" b="b"/>
              <a:pathLst>
                <a:path w="4102" h="3432">
                  <a:moveTo>
                    <a:pt x="0" y="1038"/>
                  </a:moveTo>
                  <a:lnTo>
                    <a:pt x="0" y="2411"/>
                  </a:lnTo>
                  <a:lnTo>
                    <a:pt x="4102" y="3432"/>
                  </a:lnTo>
                  <a:lnTo>
                    <a:pt x="4102" y="0"/>
                  </a:lnTo>
                  <a:lnTo>
                    <a:pt x="0" y="1038"/>
                  </a:lnTo>
                  <a:close/>
                </a:path>
              </a:pathLst>
            </a:custGeom>
            <a:blipFill dpi="0" rotWithShape="1">
              <a:blip r:embed="rId11" cstate="print"/>
              <a:srcRect/>
              <a:stretch>
                <a:fillRect/>
              </a:stretch>
            </a:blipFill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</p:grpSp>
      <p:grpSp>
        <p:nvGrpSpPr>
          <p:cNvPr id="18" name="Gruppo 17"/>
          <p:cNvGrpSpPr/>
          <p:nvPr/>
        </p:nvGrpSpPr>
        <p:grpSpPr>
          <a:xfrm>
            <a:off x="251520" y="908722"/>
            <a:ext cx="7627586" cy="504927"/>
            <a:chOff x="251520" y="2133726"/>
            <a:chExt cx="7627586" cy="504927"/>
          </a:xfrm>
        </p:grpSpPr>
        <p:cxnSp>
          <p:nvCxnSpPr>
            <p:cNvPr id="4" name="Connettore 1 3"/>
            <p:cNvCxnSpPr/>
            <p:nvPr/>
          </p:nvCxnSpPr>
          <p:spPr bwMode="auto">
            <a:xfrm>
              <a:off x="251520" y="2133726"/>
              <a:ext cx="0" cy="504927"/>
            </a:xfrm>
            <a:prstGeom prst="line">
              <a:avLst/>
            </a:prstGeom>
            <a:solidFill>
              <a:schemeClr val="accent1"/>
            </a:solidFill>
            <a:ln w="19050" cap="flat" cmpd="thinThick" algn="ctr">
              <a:solidFill>
                <a:srgbClr val="1C60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" name="Connettore 1 6"/>
            <p:cNvCxnSpPr/>
            <p:nvPr/>
          </p:nvCxnSpPr>
          <p:spPr bwMode="auto">
            <a:xfrm>
              <a:off x="251520" y="2638653"/>
              <a:ext cx="7627586" cy="0"/>
            </a:xfrm>
            <a:prstGeom prst="line">
              <a:avLst/>
            </a:prstGeom>
            <a:solidFill>
              <a:schemeClr val="accent1"/>
            </a:solidFill>
            <a:ln w="19050" cap="flat" cmpd="thinThick" algn="ctr">
              <a:solidFill>
                <a:srgbClr val="1C60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grpSp>
        <p:nvGrpSpPr>
          <p:cNvPr id="21" name="Gruppo 20"/>
          <p:cNvGrpSpPr/>
          <p:nvPr/>
        </p:nvGrpSpPr>
        <p:grpSpPr>
          <a:xfrm rot="10800000">
            <a:off x="395536" y="188641"/>
            <a:ext cx="7627586" cy="504927"/>
            <a:chOff x="251520" y="2133726"/>
            <a:chExt cx="7627586" cy="504927"/>
          </a:xfrm>
        </p:grpSpPr>
        <p:cxnSp>
          <p:nvCxnSpPr>
            <p:cNvPr id="22" name="Connettore 1 21"/>
            <p:cNvCxnSpPr/>
            <p:nvPr/>
          </p:nvCxnSpPr>
          <p:spPr bwMode="auto">
            <a:xfrm>
              <a:off x="251520" y="2133726"/>
              <a:ext cx="0" cy="504927"/>
            </a:xfrm>
            <a:prstGeom prst="line">
              <a:avLst/>
            </a:prstGeom>
            <a:solidFill>
              <a:schemeClr val="accent1"/>
            </a:solidFill>
            <a:ln w="22225" cap="flat" cmpd="thickThin" algn="ctr">
              <a:solidFill>
                <a:srgbClr val="1C60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Connettore 1 22"/>
            <p:cNvCxnSpPr/>
            <p:nvPr/>
          </p:nvCxnSpPr>
          <p:spPr bwMode="auto">
            <a:xfrm>
              <a:off x="251520" y="2638653"/>
              <a:ext cx="7627586" cy="0"/>
            </a:xfrm>
            <a:prstGeom prst="line">
              <a:avLst/>
            </a:prstGeom>
            <a:solidFill>
              <a:schemeClr val="accent1"/>
            </a:solidFill>
            <a:ln w="22225" cap="flat" cmpd="thickThin" algn="ctr">
              <a:solidFill>
                <a:srgbClr val="1C6098"/>
              </a:solidFill>
              <a:prstDash val="solid"/>
              <a:round/>
              <a:headEnd type="none" w="med" len="med"/>
              <a:tailEnd type="none" w="med" len="med"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1A8E1E43-7D4E-F44E-B5C5-8397F0571B2C}"/>
              </a:ext>
            </a:extLst>
          </p:cNvPr>
          <p:cNvSpPr txBox="1"/>
          <p:nvPr/>
        </p:nvSpPr>
        <p:spPr>
          <a:xfrm>
            <a:off x="-2677886" y="2177143"/>
            <a:ext cx="18473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it-CH" dirty="0"/>
          </a:p>
        </p:txBody>
      </p:sp>
    </p:spTree>
    <p:extLst>
      <p:ext uri="{BB962C8B-B14F-4D97-AF65-F5344CB8AC3E}">
        <p14:creationId xmlns:p14="http://schemas.microsoft.com/office/powerpoint/2010/main" val="39903545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3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O:\Servizio Qualita\Servizio Qualita\Alina\Rosso\Financial_Resul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053312" cy="3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9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7034020"/>
              </p:ext>
            </p:extLst>
          </p:nvPr>
        </p:nvGraphicFramePr>
        <p:xfrm>
          <a:off x="683568" y="1052736"/>
          <a:ext cx="7416824" cy="4637150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792442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4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6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6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2018 Plan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2018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1600" b="1" i="1" u="sng" strike="noStrike" kern="1200" cap="none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2018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Annual Member fees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24‘000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19’902.95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24’000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EBSQ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exam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24’000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22’000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24’000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Bank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interest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EACCME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8’000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7’050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8000</a:t>
                      </a: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Total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receipts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56’100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48’552,95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56’100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Administration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office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Brussels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+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invoices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+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other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40’000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24’262.35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40’000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Board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of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Sections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5’000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3277,73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5000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CESMA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Projects                                                 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500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5000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250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Total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expenses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45’500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27’790.08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45’500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41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rgbClr val="1C6098"/>
                          </a:solidFill>
                          <a:latin typeface="+mn-lt"/>
                          <a:ea typeface="+mn-ea"/>
                          <a:cs typeface="+mn-cs"/>
                        </a:rPr>
                        <a:t>„Balance“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it-CH" sz="1800" b="1" dirty="0">
                          <a:solidFill>
                            <a:srgbClr val="339966"/>
                          </a:solidFill>
                        </a:rPr>
                        <a:t>5’600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20’762.87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it-CH" sz="1800" b="1" kern="1200" dirty="0">
                          <a:solidFill>
                            <a:srgbClr val="339966"/>
                          </a:solidFill>
                          <a:latin typeface="+mn-lt"/>
                          <a:ea typeface="+mn-ea"/>
                          <a:cs typeface="+mn-cs"/>
                        </a:rPr>
                        <a:t>10’600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0" y="1741"/>
            <a:ext cx="9144000" cy="762963"/>
            <a:chOff x="0" y="0"/>
            <a:chExt cx="9144000" cy="762963"/>
          </a:xfrm>
        </p:grpSpPr>
        <p:sp>
          <p:nvSpPr>
            <p:cNvPr id="5" name="Rettangolo 4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7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UEMS Budget 2018 in €</a:t>
              </a:r>
              <a:endParaRPr lang="it-I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3526305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2" descr="O:\Servizio Qualita\Servizio Qualita\Alina\Rosso\Financial_Resul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053312" cy="3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797" name="Group 10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32972425"/>
              </p:ext>
            </p:extLst>
          </p:nvPr>
        </p:nvGraphicFramePr>
        <p:xfrm>
          <a:off x="611560" y="980728"/>
          <a:ext cx="7488832" cy="4785534"/>
        </p:xfrm>
        <a:graphic>
          <a:graphicData uri="http://schemas.openxmlformats.org/drawingml/2006/table">
            <a:tbl>
              <a:tblPr/>
              <a:tblGrid>
                <a:gridCol w="266429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815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591934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86445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4246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600" b="1" i="1" u="sng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2018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800" b="1" i="1" u="sng" strike="noStrike" kern="1200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2019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1800" b="1" i="1" u="sng" strike="noStrike" kern="1200" cap="none" normalizeH="0" baseline="0" noProof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  <a:cs typeface="+mn-cs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9542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Annual Member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fee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24‘000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24‘000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2906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EBSQ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exam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24’000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24’000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Bank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interest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EACCME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8’000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8’000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(26’750)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56228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Total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receipts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339966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56’100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56’100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00B05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3336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Administration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office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Brussels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40’000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40’000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CH" sz="1500" b="1" i="0" u="none" strike="noStrike" kern="1200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  <a:cs typeface="+mn-cs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Board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of</a:t>
                      </a: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Sections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CESMA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Projects 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5’000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36693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de-DE" sz="15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Total </a:t>
                      </a:r>
                      <a:r>
                        <a:rPr kumimoji="0" lang="de-DE" sz="15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</a:rPr>
                        <a:t>expenses</a:t>
                      </a:r>
                      <a:endParaRPr kumimoji="0" lang="de-DE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47’500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-"/>
                        <a:tabLst/>
                      </a:pPr>
                      <a:r>
                        <a:rPr kumimoji="0" lang="it-CH" sz="15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 47’500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it-CH" sz="15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pitchFamily="84" charset="-128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rgbClr val="DAE8F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4170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de-DE" sz="1800" b="1" kern="1200" dirty="0">
                          <a:solidFill>
                            <a:srgbClr val="1C6098"/>
                          </a:solidFill>
                          <a:latin typeface="+mn-lt"/>
                          <a:ea typeface="+mn-ea"/>
                          <a:cs typeface="+mn-cs"/>
                        </a:rPr>
                        <a:t>„Balance“</a:t>
                      </a:r>
                    </a:p>
                  </a:txBody>
                  <a:tcPr marL="82559" marR="82559" marT="41280" marB="41280" horzOverflow="overflow">
                    <a:lnL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+5’600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it-CH" sz="18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339966"/>
                          </a:solidFill>
                          <a:effectLst/>
                          <a:latin typeface="Arial" charset="0"/>
                          <a:ea typeface="ＭＳ Ｐゴシック" pitchFamily="84" charset="-128"/>
                          <a:cs typeface="+mn-cs"/>
                        </a:rPr>
                        <a:t>+5’600</a:t>
                      </a: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it-CH" sz="1800" b="1" kern="1200" dirty="0">
                        <a:solidFill>
                          <a:srgbClr val="FF0000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82559" marR="82559" marT="41280" marB="41280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1C6098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</a:tbl>
          </a:graphicData>
        </a:graphic>
      </p:graphicFrame>
      <p:grpSp>
        <p:nvGrpSpPr>
          <p:cNvPr id="3" name="Gruppo 2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5" name="Rettangolo 4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7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UEMS Budget 2019 in €</a:t>
              </a:r>
              <a:endParaRPr lang="it-IT" sz="2800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8766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5564" y="2523724"/>
            <a:ext cx="9077969" cy="3874740"/>
            <a:chOff x="17993" y="3717032"/>
            <a:chExt cx="9077969" cy="3130019"/>
          </a:xfrm>
          <a:blipFill>
            <a:blip r:embed="rId3"/>
            <a:stretch>
              <a:fillRect/>
            </a:stretch>
          </a:blipFill>
        </p:grpSpPr>
        <p:sp>
          <p:nvSpPr>
            <p:cNvPr id="6" name="Freeform 6"/>
            <p:cNvSpPr>
              <a:spLocks/>
            </p:cNvSpPr>
            <p:nvPr/>
          </p:nvSpPr>
          <p:spPr bwMode="auto">
            <a:xfrm>
              <a:off x="17993" y="4221088"/>
              <a:ext cx="5290192" cy="210704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2863"/>
                </a:cxn>
                <a:cxn ang="0">
                  <a:pos x="7132" y="2578"/>
                </a:cxn>
                <a:cxn ang="0">
                  <a:pos x="7132" y="200"/>
                </a:cxn>
                <a:cxn ang="0">
                  <a:pos x="0" y="0"/>
                </a:cxn>
              </a:cxnLst>
              <a:rect l="0" t="0" r="r" b="b"/>
              <a:pathLst>
                <a:path w="7132" h="2863">
                  <a:moveTo>
                    <a:pt x="0" y="0"/>
                  </a:moveTo>
                  <a:lnTo>
                    <a:pt x="17" y="2863"/>
                  </a:lnTo>
                  <a:lnTo>
                    <a:pt x="7132" y="2578"/>
                  </a:lnTo>
                  <a:lnTo>
                    <a:pt x="7132" y="200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7" name="Freeform 7"/>
            <p:cNvSpPr>
              <a:spLocks/>
            </p:cNvSpPr>
            <p:nvPr/>
          </p:nvSpPr>
          <p:spPr bwMode="auto">
            <a:xfrm>
              <a:off x="5308185" y="3951066"/>
              <a:ext cx="2570921" cy="2612642"/>
            </a:xfrm>
            <a:custGeom>
              <a:avLst/>
              <a:gdLst/>
              <a:ahLst/>
              <a:cxnLst>
                <a:cxn ang="0">
                  <a:pos x="0" y="569"/>
                </a:cxn>
                <a:cxn ang="0">
                  <a:pos x="0" y="2930"/>
                </a:cxn>
                <a:cxn ang="0">
                  <a:pos x="3466" y="3550"/>
                </a:cxn>
                <a:cxn ang="0">
                  <a:pos x="3466" y="0"/>
                </a:cxn>
                <a:cxn ang="0">
                  <a:pos x="0" y="569"/>
                </a:cxn>
              </a:cxnLst>
              <a:rect l="0" t="0" r="r" b="b"/>
              <a:pathLst>
                <a:path w="3466" h="3550">
                  <a:moveTo>
                    <a:pt x="0" y="569"/>
                  </a:moveTo>
                  <a:lnTo>
                    <a:pt x="0" y="2930"/>
                  </a:lnTo>
                  <a:lnTo>
                    <a:pt x="3466" y="3550"/>
                  </a:lnTo>
                  <a:lnTo>
                    <a:pt x="3466" y="0"/>
                  </a:lnTo>
                  <a:lnTo>
                    <a:pt x="0" y="569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8" name="Freeform 8"/>
            <p:cNvSpPr>
              <a:spLocks/>
            </p:cNvSpPr>
            <p:nvPr/>
          </p:nvSpPr>
          <p:spPr bwMode="auto">
            <a:xfrm>
              <a:off x="7879106" y="3951066"/>
              <a:ext cx="1180131" cy="26126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3550"/>
                </a:cxn>
                <a:cxn ang="0">
                  <a:pos x="1591" y="2746"/>
                </a:cxn>
                <a:cxn ang="0">
                  <a:pos x="1591" y="737"/>
                </a:cxn>
                <a:cxn ang="0">
                  <a:pos x="0" y="0"/>
                </a:cxn>
              </a:cxnLst>
              <a:rect l="0" t="0" r="r" b="b"/>
              <a:pathLst>
                <a:path w="1591" h="3550">
                  <a:moveTo>
                    <a:pt x="0" y="0"/>
                  </a:moveTo>
                  <a:lnTo>
                    <a:pt x="0" y="3550"/>
                  </a:lnTo>
                  <a:lnTo>
                    <a:pt x="1591" y="2746"/>
                  </a:lnTo>
                  <a:lnTo>
                    <a:pt x="1591" y="737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9" name="Freeform 9"/>
            <p:cNvSpPr>
              <a:spLocks/>
            </p:cNvSpPr>
            <p:nvPr/>
          </p:nvSpPr>
          <p:spPr bwMode="auto">
            <a:xfrm>
              <a:off x="6009144" y="4210122"/>
              <a:ext cx="3056028" cy="2143839"/>
            </a:xfrm>
            <a:custGeom>
              <a:avLst/>
              <a:gdLst/>
              <a:ahLst/>
              <a:cxnLst>
                <a:cxn ang="0">
                  <a:pos x="1" y="251"/>
                </a:cxn>
                <a:cxn ang="0">
                  <a:pos x="0" y="2662"/>
                </a:cxn>
                <a:cxn ang="0">
                  <a:pos x="4120" y="2913"/>
                </a:cxn>
                <a:cxn ang="0">
                  <a:pos x="4120" y="0"/>
                </a:cxn>
                <a:cxn ang="0">
                  <a:pos x="1" y="251"/>
                </a:cxn>
              </a:cxnLst>
              <a:rect l="0" t="0" r="r" b="b"/>
              <a:pathLst>
                <a:path w="4120" h="2913">
                  <a:moveTo>
                    <a:pt x="1" y="251"/>
                  </a:moveTo>
                  <a:lnTo>
                    <a:pt x="0" y="2662"/>
                  </a:lnTo>
                  <a:lnTo>
                    <a:pt x="4120" y="2913"/>
                  </a:lnTo>
                  <a:lnTo>
                    <a:pt x="4120" y="0"/>
                  </a:lnTo>
                  <a:lnTo>
                    <a:pt x="1" y="25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0" name="Freeform 10"/>
            <p:cNvSpPr>
              <a:spLocks/>
            </p:cNvSpPr>
            <p:nvPr/>
          </p:nvSpPr>
          <p:spPr bwMode="auto">
            <a:xfrm>
              <a:off x="3066603" y="3717032"/>
              <a:ext cx="2955892" cy="311750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4236"/>
                </a:cxn>
                <a:cxn ang="0">
                  <a:pos x="3985" y="3349"/>
                </a:cxn>
                <a:cxn ang="0">
                  <a:pos x="3985" y="921"/>
                </a:cxn>
                <a:cxn ang="0">
                  <a:pos x="0" y="0"/>
                </a:cxn>
              </a:cxnLst>
              <a:rect l="0" t="0" r="r" b="b"/>
              <a:pathLst>
                <a:path w="3985" h="4236">
                  <a:moveTo>
                    <a:pt x="0" y="0"/>
                  </a:moveTo>
                  <a:lnTo>
                    <a:pt x="0" y="4236"/>
                  </a:lnTo>
                  <a:lnTo>
                    <a:pt x="3985" y="3349"/>
                  </a:lnTo>
                  <a:lnTo>
                    <a:pt x="3985" y="921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1" name="Freeform 11"/>
            <p:cNvSpPr>
              <a:spLocks/>
            </p:cNvSpPr>
            <p:nvPr/>
          </p:nvSpPr>
          <p:spPr bwMode="auto">
            <a:xfrm>
              <a:off x="35795" y="3717032"/>
              <a:ext cx="3030809" cy="3130019"/>
            </a:xfrm>
            <a:custGeom>
              <a:avLst/>
              <a:gdLst/>
              <a:ahLst/>
              <a:cxnLst>
                <a:cxn ang="0">
                  <a:pos x="4086" y="0"/>
                </a:cxn>
                <a:cxn ang="0">
                  <a:pos x="4084" y="4253"/>
                </a:cxn>
                <a:cxn ang="0">
                  <a:pos x="0" y="3198"/>
                </a:cxn>
                <a:cxn ang="0">
                  <a:pos x="0" y="1072"/>
                </a:cxn>
                <a:cxn ang="0">
                  <a:pos x="4086" y="0"/>
                </a:cxn>
              </a:cxnLst>
              <a:rect l="0" t="0" r="r" b="b"/>
              <a:pathLst>
                <a:path w="4086" h="4253">
                  <a:moveTo>
                    <a:pt x="4086" y="0"/>
                  </a:moveTo>
                  <a:lnTo>
                    <a:pt x="4084" y="4253"/>
                  </a:lnTo>
                  <a:lnTo>
                    <a:pt x="0" y="3198"/>
                  </a:lnTo>
                  <a:lnTo>
                    <a:pt x="0" y="1072"/>
                  </a:lnTo>
                  <a:lnTo>
                    <a:pt x="4086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2" name="Freeform 12"/>
            <p:cNvSpPr>
              <a:spLocks/>
            </p:cNvSpPr>
            <p:nvPr/>
          </p:nvSpPr>
          <p:spPr bwMode="auto">
            <a:xfrm>
              <a:off x="35053" y="4037909"/>
              <a:ext cx="1539883" cy="2673726"/>
            </a:xfrm>
            <a:custGeom>
              <a:avLst/>
              <a:gdLst/>
              <a:ahLst/>
              <a:cxnLst>
                <a:cxn ang="0">
                  <a:pos x="0" y="921"/>
                </a:cxn>
                <a:cxn ang="0">
                  <a:pos x="2060" y="0"/>
                </a:cxn>
                <a:cxn ang="0">
                  <a:pos x="2076" y="3851"/>
                </a:cxn>
                <a:cxn ang="0">
                  <a:pos x="0" y="2981"/>
                </a:cxn>
                <a:cxn ang="0">
                  <a:pos x="0" y="921"/>
                </a:cxn>
              </a:cxnLst>
              <a:rect l="0" t="0" r="r" b="b"/>
              <a:pathLst>
                <a:path w="2076" h="3851">
                  <a:moveTo>
                    <a:pt x="0" y="921"/>
                  </a:moveTo>
                  <a:lnTo>
                    <a:pt x="2060" y="0"/>
                  </a:lnTo>
                  <a:lnTo>
                    <a:pt x="2076" y="3851"/>
                  </a:lnTo>
                  <a:lnTo>
                    <a:pt x="0" y="2981"/>
                  </a:lnTo>
                  <a:lnTo>
                    <a:pt x="0" y="921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3" name="Freeform 13"/>
            <p:cNvSpPr>
              <a:spLocks/>
            </p:cNvSpPr>
            <p:nvPr/>
          </p:nvSpPr>
          <p:spPr bwMode="auto">
            <a:xfrm>
              <a:off x="1563068" y="4037908"/>
              <a:ext cx="4458686" cy="266195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7" y="3835"/>
                </a:cxn>
                <a:cxn ang="0">
                  <a:pos x="6011" y="2629"/>
                </a:cxn>
                <a:cxn ang="0">
                  <a:pos x="6011" y="1239"/>
                </a:cxn>
                <a:cxn ang="0">
                  <a:pos x="0" y="0"/>
                </a:cxn>
              </a:cxnLst>
              <a:rect l="0" t="0" r="r" b="b"/>
              <a:pathLst>
                <a:path w="6011" h="3835">
                  <a:moveTo>
                    <a:pt x="0" y="0"/>
                  </a:moveTo>
                  <a:lnTo>
                    <a:pt x="17" y="3835"/>
                  </a:lnTo>
                  <a:lnTo>
                    <a:pt x="6011" y="2629"/>
                  </a:lnTo>
                  <a:lnTo>
                    <a:pt x="6011" y="1239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  <p:sp>
          <p:nvSpPr>
            <p:cNvPr id="14" name="Freeform 14"/>
            <p:cNvSpPr>
              <a:spLocks/>
            </p:cNvSpPr>
            <p:nvPr/>
          </p:nvSpPr>
          <p:spPr bwMode="auto">
            <a:xfrm>
              <a:off x="6053285" y="4210123"/>
              <a:ext cx="3042677" cy="2285732"/>
            </a:xfrm>
            <a:custGeom>
              <a:avLst/>
              <a:gdLst/>
              <a:ahLst/>
              <a:cxnLst>
                <a:cxn ang="0">
                  <a:pos x="0" y="1038"/>
                </a:cxn>
                <a:cxn ang="0">
                  <a:pos x="0" y="2411"/>
                </a:cxn>
                <a:cxn ang="0">
                  <a:pos x="4102" y="3432"/>
                </a:cxn>
                <a:cxn ang="0">
                  <a:pos x="4102" y="0"/>
                </a:cxn>
                <a:cxn ang="0">
                  <a:pos x="0" y="1038"/>
                </a:cxn>
              </a:cxnLst>
              <a:rect l="0" t="0" r="r" b="b"/>
              <a:pathLst>
                <a:path w="4102" h="3432">
                  <a:moveTo>
                    <a:pt x="0" y="1038"/>
                  </a:moveTo>
                  <a:lnTo>
                    <a:pt x="0" y="2411"/>
                  </a:lnTo>
                  <a:lnTo>
                    <a:pt x="4102" y="3432"/>
                  </a:lnTo>
                  <a:lnTo>
                    <a:pt x="4102" y="0"/>
                  </a:lnTo>
                  <a:lnTo>
                    <a:pt x="0" y="1038"/>
                  </a:lnTo>
                  <a:close/>
                </a:path>
              </a:pathLst>
            </a:custGeom>
            <a:grpFill/>
            <a:ln>
              <a:solidFill>
                <a:schemeClr val="bg1"/>
              </a:solidFill>
            </a:ln>
            <a:effectLst>
              <a:glow rad="101600">
                <a:schemeClr val="bg1">
                  <a:alpha val="60000"/>
                </a:schemeClr>
              </a:glow>
            </a:effectLst>
            <a:scene3d>
              <a:camera prst="orthographicFront"/>
              <a:lightRig rig="balanced" dir="t"/>
            </a:scene3d>
            <a:sp3d prstMaterial="matte">
              <a:bevelT w="57150" h="57150"/>
            </a:sp3d>
            <a:extLst>
              <a:ext uri="{53640926-AAD7-44D8-BBD7-CCE9431645EC}">
                <a14:shadowObscured xmlns:a14="http://schemas.microsoft.com/office/drawing/2010/main" val="1"/>
              </a:ext>
            </a:extLst>
          </p:spPr>
          <p:txBody>
            <a:bodyPr rot="0" vert="horz" wrap="square" lIns="91440" tIns="45720" rIns="91440" bIns="45720" anchor="t" anchorCtr="0" upright="1">
              <a:noAutofit/>
            </a:bodyPr>
            <a:lstStyle/>
            <a:p>
              <a:endParaRPr lang="it-CH"/>
            </a:p>
          </p:txBody>
        </p:sp>
      </p:grpSp>
      <p:sp>
        <p:nvSpPr>
          <p:cNvPr id="15" name="Rectangle 8"/>
          <p:cNvSpPr txBox="1">
            <a:spLocks noChangeArrowheads="1"/>
          </p:cNvSpPr>
          <p:nvPr/>
        </p:nvSpPr>
        <p:spPr bwMode="auto">
          <a:xfrm>
            <a:off x="4400529" y="1827808"/>
            <a:ext cx="3124200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rgbClr val="104480"/>
                </a:solidFill>
                <a:latin typeface="Arial" charset="0"/>
              </a:defRPr>
            </a:lvl9pPr>
          </a:lstStyle>
          <a:p>
            <a:pPr eaLnBrk="1" hangingPunct="1"/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Thank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de-DE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</a:t>
            </a:r>
            <a:r>
              <a:rPr lang="de-DE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!</a:t>
            </a:r>
          </a:p>
        </p:txBody>
      </p:sp>
    </p:spTree>
    <p:extLst>
      <p:ext uri="{BB962C8B-B14F-4D97-AF65-F5344CB8AC3E}">
        <p14:creationId xmlns:p14="http://schemas.microsoft.com/office/powerpoint/2010/main" val="17976430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pain-cme.net/ElsevierPain-CME/Images/Login/uems.pn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17398" b="1235"/>
          <a:stretch/>
        </p:blipFill>
        <p:spPr bwMode="auto">
          <a:xfrm>
            <a:off x="4326131" y="548680"/>
            <a:ext cx="4817869" cy="57606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" name="Gruppo 3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7" name="Rettangolo 6"/>
            <p:cNvSpPr/>
            <p:nvPr/>
          </p:nvSpPr>
          <p:spPr bwMode="auto">
            <a:xfrm>
              <a:off x="0" y="0"/>
              <a:ext cx="9144000" cy="762963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it-CH" sz="4000" b="0" i="0" u="none" strike="noStrike" cap="none" normalizeH="0" baseline="0">
                <a:ln>
                  <a:noFill/>
                </a:ln>
                <a:solidFill>
                  <a:srgbClr val="003399"/>
                </a:solidFill>
                <a:effectLst/>
                <a:latin typeface="Arial" charset="0"/>
                <a:cs typeface="Arial" charset="0"/>
              </a:endParaRPr>
            </a:p>
          </p:txBody>
        </p:sp>
        <p:sp>
          <p:nvSpPr>
            <p:cNvPr id="3" name="Titolo 1"/>
            <p:cNvSpPr txBox="1">
              <a:spLocks/>
            </p:cNvSpPr>
            <p:nvPr/>
          </p:nvSpPr>
          <p:spPr bwMode="auto">
            <a:xfrm>
              <a:off x="107504" y="116632"/>
              <a:ext cx="8964488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spc="-100" dirty="0"/>
                <a:t>Treasurer report</a:t>
              </a:r>
              <a:r>
                <a:rPr lang="en-US" sz="2800" b="1" spc="-100" dirty="0"/>
                <a:t> </a:t>
              </a:r>
              <a:r>
                <a:rPr lang="en-US" sz="3600" b="1" spc="-100" dirty="0"/>
                <a:t>-</a:t>
              </a:r>
              <a:r>
                <a:rPr lang="en-US" sz="2800" b="1" spc="-100" dirty="0"/>
                <a:t> </a:t>
              </a:r>
              <a:r>
                <a:rPr lang="en-US" sz="3600" b="1" spc="-100" dirty="0"/>
                <a:t>UEMS</a:t>
              </a:r>
              <a:r>
                <a:rPr lang="en-US" sz="2000" b="1" spc="-100" dirty="0"/>
                <a:t> </a:t>
              </a:r>
              <a:r>
                <a:rPr lang="en-US" sz="3600" b="1" spc="-100" dirty="0"/>
                <a:t>Section</a:t>
              </a:r>
              <a:r>
                <a:rPr lang="en-US" sz="2800" b="1" spc="-100" dirty="0"/>
                <a:t> </a:t>
              </a:r>
              <a:r>
                <a:rPr lang="en-US" sz="3600" b="1" spc="-100" dirty="0"/>
                <a:t>of</a:t>
              </a:r>
              <a:r>
                <a:rPr lang="en-US" sz="2800" b="1" spc="-100" dirty="0"/>
                <a:t> </a:t>
              </a:r>
              <a:r>
                <a:rPr lang="en-US" sz="3600" b="1" spc="-100" dirty="0"/>
                <a:t>Surgery</a:t>
              </a:r>
              <a:endParaRPr lang="it-IT" sz="2800" b="1" spc="-100" dirty="0"/>
            </a:p>
          </p:txBody>
        </p:sp>
      </p:grpSp>
      <p:sp>
        <p:nvSpPr>
          <p:cNvPr id="42" name="Rectangle 3"/>
          <p:cNvSpPr txBox="1">
            <a:spLocks noChangeArrowheads="1"/>
          </p:cNvSpPr>
          <p:nvPr/>
        </p:nvSpPr>
        <p:spPr bwMode="auto">
          <a:xfrm>
            <a:off x="1102568" y="1859607"/>
            <a:ext cx="6781800" cy="35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lnSpc>
                <a:spcPct val="120000"/>
              </a:lnSpc>
              <a:spcBef>
                <a:spcPts val="450"/>
              </a:spcBef>
              <a:buClr>
                <a:srgbClr val="0000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4480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04480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448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Clr>
                <a:srgbClr val="1C6098"/>
              </a:buClr>
              <a:buNone/>
            </a:pPr>
            <a:r>
              <a:rPr lang="de-CH" dirty="0"/>
              <a:t>Account </a:t>
            </a:r>
            <a:r>
              <a:rPr lang="de-CH" dirty="0" err="1"/>
              <a:t>status</a:t>
            </a:r>
            <a:endParaRPr lang="de-CH" dirty="0"/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Membership </a:t>
            </a:r>
            <a:r>
              <a:rPr lang="de-CH" dirty="0" err="1"/>
              <a:t>fees</a:t>
            </a:r>
            <a:r>
              <a:rPr lang="de-CH" dirty="0"/>
              <a:t> </a:t>
            </a:r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EBSQ </a:t>
            </a:r>
            <a:r>
              <a:rPr lang="de-CH" dirty="0" err="1"/>
              <a:t>Examination</a:t>
            </a:r>
            <a:endParaRPr lang="de-CH" dirty="0"/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EACCME Accreditation</a:t>
            </a:r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Check </a:t>
            </a:r>
            <a:r>
              <a:rPr lang="de-CH" dirty="0" err="1"/>
              <a:t>and</a:t>
            </a:r>
            <a:r>
              <a:rPr lang="de-CH" dirty="0"/>
              <a:t> Balance</a:t>
            </a:r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Budget 2019</a:t>
            </a:r>
          </a:p>
          <a:p>
            <a:pPr marL="0" indent="0">
              <a:buClr>
                <a:srgbClr val="1C6098"/>
              </a:buClr>
              <a:buNone/>
            </a:pPr>
            <a:r>
              <a:rPr lang="de-CH" dirty="0"/>
              <a:t>Comments </a:t>
            </a:r>
            <a:endParaRPr lang="de-DE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66676" y="1857524"/>
            <a:ext cx="520948" cy="357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>
            <a:lvl1pPr marL="342900" indent="-342900" eaLnBrk="1" hangingPunct="1">
              <a:lnSpc>
                <a:spcPct val="120000"/>
              </a:lnSpc>
              <a:spcBef>
                <a:spcPts val="450"/>
              </a:spcBef>
              <a:buClr>
                <a:srgbClr val="0000FF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  <a:cs typeface="+mn-cs"/>
              </a:defRPr>
            </a:lvl1pPr>
            <a:lvl2pPr marL="742950" indent="-285750" eaLnBrk="0" hangingPunct="0">
              <a:spcBef>
                <a:spcPct val="20000"/>
              </a:spcBef>
              <a:buClr>
                <a:srgbClr val="104480"/>
              </a:buClr>
              <a:buFont typeface="Arial" charset="0"/>
              <a:buChar char="-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104480"/>
              </a:buClr>
              <a:buFont typeface="Arial" charset="0"/>
              <a:buChar char="-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104480"/>
              </a:buClr>
              <a:buFont typeface="Wingdings" pitchFamily="2" charset="2"/>
              <a:buChar char="q"/>
              <a:defRPr sz="2400">
                <a:solidFill>
                  <a:schemeClr val="tx1"/>
                </a:solidFill>
                <a:latin typeface="+mn-lt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4480"/>
              </a:buClr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  <a:p>
            <a:pPr>
              <a:buClr>
                <a:srgbClr val="1C6098"/>
              </a:buClr>
              <a:buFont typeface="Wingdings 2" pitchFamily="18" charset="2"/>
              <a:buChar char=""/>
            </a:pP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25981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4" name="Rettangolo 3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25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Membership Fees</a:t>
              </a:r>
              <a:endParaRPr lang="it-IT" sz="2800" b="1" dirty="0"/>
            </a:p>
          </p:txBody>
        </p:sp>
      </p:grpSp>
      <p:pic>
        <p:nvPicPr>
          <p:cNvPr id="2050" name="Picture 2" descr="acquistare,acquisti,affare,affari,botteghe,carte di credito,carte di debito,finanze,Fotografie,mani,negozi,operazioni bancarie,pagamenti,pagare,primi piani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1178" y="2564904"/>
            <a:ext cx="4247754" cy="35276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73346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po 2"/>
          <p:cNvGrpSpPr/>
          <p:nvPr/>
        </p:nvGrpSpPr>
        <p:grpSpPr>
          <a:xfrm>
            <a:off x="0" y="1"/>
            <a:ext cx="9144000" cy="707886"/>
            <a:chOff x="0" y="0"/>
            <a:chExt cx="9144000" cy="762963"/>
          </a:xfrm>
        </p:grpSpPr>
        <p:sp>
          <p:nvSpPr>
            <p:cNvPr id="5" name="Rettangolo 1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6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Membership Fees 2018</a:t>
              </a:r>
              <a:endParaRPr lang="it-IT" sz="2800" b="1" dirty="0"/>
            </a:p>
          </p:txBody>
        </p:sp>
      </p:grpSp>
      <p:pic>
        <p:nvPicPr>
          <p:cNvPr id="1025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7463" y="632910"/>
            <a:ext cx="5512769" cy="6214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57272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4" name="Rettangolo 3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6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EBSQ Exams</a:t>
              </a:r>
              <a:endParaRPr lang="it-IT" sz="2800" b="1" dirty="0"/>
            </a:p>
          </p:txBody>
        </p:sp>
      </p:grpSp>
      <p:pic>
        <p:nvPicPr>
          <p:cNvPr id="3074" name="Picture 2" descr="O:\Servizio Qualita\Servizio Qualita\Alina\varie\foto\Kindle_Suri_class09_9687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/>
          <a:stretch/>
        </p:blipFill>
        <p:spPr bwMode="auto">
          <a:xfrm>
            <a:off x="4067944" y="3216379"/>
            <a:ext cx="4834850" cy="28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022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 advClick="0" advTm="2000">
        <p:fade/>
      </p:transition>
    </mc:Choice>
    <mc:Fallback xmlns="">
      <p:transition spd="med" advClick="0" advTm="2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o 1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5" name="Rettangolo 4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6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EBSQ Exams</a:t>
              </a:r>
              <a:endParaRPr lang="it-IT" sz="2800" b="1" dirty="0"/>
            </a:p>
          </p:txBody>
        </p:sp>
      </p:grpSp>
      <p:pic>
        <p:nvPicPr>
          <p:cNvPr id="3074" name="Picture 2" descr="O:\Servizio Qualita\Servizio Qualita\Alina\varie\foto\Kindle_Suri_class09_9687.jpg"/>
          <p:cNvPicPr>
            <a:picLocks noChangeAspect="1" noChangeArrowheads="1"/>
          </p:cNvPicPr>
          <p:nvPr/>
        </p:nvPicPr>
        <p:blipFill rotWithShape="1"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296"/>
          <a:stretch/>
        </p:blipFill>
        <p:spPr bwMode="auto">
          <a:xfrm>
            <a:off x="4067944" y="3212976"/>
            <a:ext cx="4834850" cy="28769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Tabel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06995786"/>
              </p:ext>
            </p:extLst>
          </p:nvPr>
        </p:nvGraphicFramePr>
        <p:xfrm>
          <a:off x="523301" y="1052736"/>
          <a:ext cx="7776864" cy="5040787"/>
        </p:xfrm>
        <a:graphic>
          <a:graphicData uri="http://schemas.openxmlformats.org/drawingml/2006/table">
            <a:tbl>
              <a:tblPr/>
              <a:tblGrid>
                <a:gridCol w="366396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61314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448206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03384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80145">
                <a:tc>
                  <a:txBody>
                    <a:bodyPr/>
                    <a:lstStyle/>
                    <a:p>
                      <a:pPr algn="l" fontAlgn="b"/>
                      <a:r>
                        <a:rPr lang="it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EBSQ </a:t>
                      </a:r>
                      <a:r>
                        <a:rPr lang="it-CH" sz="20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exams</a:t>
                      </a:r>
                      <a:r>
                        <a:rPr lang="it-CH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/HD 2018 (10/08)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 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698627">
                <a:tc>
                  <a:txBody>
                    <a:bodyPr/>
                    <a:lstStyle/>
                    <a:p>
                      <a:pPr algn="l" fontAlgn="b"/>
                      <a:r>
                        <a:rPr lang="it-CH" sz="18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Division</a:t>
                      </a:r>
                      <a:endParaRPr lang="it-CH" sz="18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Number of Candidates</a:t>
                      </a:r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Credit to the Division</a:t>
                      </a:r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it-CH" sz="1600" b="1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Credit to the Section</a:t>
                      </a:r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Breast </a:t>
                      </a:r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surgery</a:t>
                      </a:r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77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€ 33’617,50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€ 6’450,00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Coloproctology</a:t>
                      </a:r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€ 18’851,07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€ 2’400.00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General Surgery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49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€ 28’140,83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€ 4’100.00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Surgical Oncology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22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€ 9’332,70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€ 2’200.00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</a:t>
                      </a:r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Immunology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</a:t>
                      </a:r>
                      <a:r>
                        <a:rPr lang="it-CH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1’085,69</a:t>
                      </a:r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€ 400.00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</a:t>
                      </a:r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Coordination</a:t>
                      </a:r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€ 873,35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Medicine (no </a:t>
                      </a:r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exam</a:t>
                      </a:r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in 2018)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HPB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€ 4’297,05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€ 1’050.00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Endocrine Surgery (</a:t>
                      </a:r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reimbursed</a:t>
                      </a:r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)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20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€ 8’415,73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€ 1’900.00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Transplant Surgery –</a:t>
                      </a:r>
                      <a:r>
                        <a:rPr lang="it-CH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CH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prep</a:t>
                      </a:r>
                      <a:r>
                        <a:rPr lang="it-CH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</a:t>
                      </a:r>
                      <a:r>
                        <a:rPr lang="it-CH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course</a:t>
                      </a:r>
                      <a:r>
                        <a:rPr lang="it-CH" sz="1600" b="0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  </a:t>
                      </a:r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+ 2400 center </a:t>
                      </a:r>
                      <a:r>
                        <a:rPr lang="it-CH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acdt</a:t>
                      </a:r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. </a:t>
                      </a:r>
                      <a:r>
                        <a:rPr lang="it-CH" sz="1600" b="0" i="0" u="none" strike="noStrike" baseline="0" dirty="0" err="1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reimbursed</a:t>
                      </a:r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54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€ 6’603,45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€ 1’800.00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OG Surgery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5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€ 1’611,50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€ 250.00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Trauma Surgery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4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€ 2’041,90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€ 350.00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24117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Emergency Surgery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16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€ 5’433,40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€ 900,00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l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MIS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7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35322">
                <a:tc>
                  <a:txBody>
                    <a:bodyPr/>
                    <a:lstStyle/>
                    <a:p>
                      <a:pPr algn="l" fontAlgn="b"/>
                      <a:r>
                        <a:rPr lang="it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TOTAL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1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341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€ 120’304,17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€ 22’000,00</a:t>
                      </a:r>
                    </a:p>
                  </a:txBody>
                  <a:tcPr marL="4685" marR="4685" marT="468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68075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uppo 4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4" name="Rettangolo 3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4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EACCME Accreditation</a:t>
              </a:r>
            </a:p>
          </p:txBody>
        </p:sp>
      </p:grpSp>
      <p:pic>
        <p:nvPicPr>
          <p:cNvPr id="4098" name="Picture 2" descr="O:\Servizio Qualita\Servizio Qualita\Alina\Rosso\Financial_Information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3356992"/>
            <a:ext cx="5065089" cy="27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" name="Tabel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5783021"/>
              </p:ext>
            </p:extLst>
          </p:nvPr>
        </p:nvGraphicFramePr>
        <p:xfrm>
          <a:off x="899592" y="1700808"/>
          <a:ext cx="6768752" cy="1125855"/>
        </p:xfrm>
        <a:graphic>
          <a:graphicData uri="http://schemas.openxmlformats.org/drawingml/2006/table">
            <a:tbl>
              <a:tblPr/>
              <a:tblGrid>
                <a:gridCol w="493738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137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it-C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EACCME </a:t>
                      </a:r>
                      <a:r>
                        <a:rPr lang="it-CH" sz="2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</a:t>
                      </a:r>
                      <a:r>
                        <a:rPr lang="it-CH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C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Number</a:t>
                      </a:r>
                      <a:r>
                        <a:rPr lang="it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 </a:t>
                      </a:r>
                      <a:r>
                        <a:rPr lang="it-C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events</a:t>
                      </a:r>
                      <a:endParaRPr lang="it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it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Credit to the </a:t>
                      </a:r>
                      <a:r>
                        <a:rPr lang="it-CH" sz="24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Section</a:t>
                      </a:r>
                      <a:endParaRPr lang="it-CH" sz="2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7’050 €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7379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O:\Servizio Qualita\Servizio Qualita\Alina\Rosso\Financial_Information5.jpg"/>
          <p:cNvPicPr>
            <a:picLocks noChangeAspect="1" noChangeArrowheads="1"/>
          </p:cNvPicPr>
          <p:nvPr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905" y="2996952"/>
            <a:ext cx="5065089" cy="27053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uppo 4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3" name="Rettangolo 3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4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EACCME Accreditation</a:t>
              </a:r>
            </a:p>
          </p:txBody>
        </p:sp>
      </p:grp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48974873"/>
              </p:ext>
            </p:extLst>
          </p:nvPr>
        </p:nvGraphicFramePr>
        <p:xfrm>
          <a:off x="467544" y="1988840"/>
          <a:ext cx="7920880" cy="1977390"/>
        </p:xfrm>
        <a:graphic>
          <a:graphicData uri="http://schemas.openxmlformats.org/drawingml/2006/table">
            <a:tbl>
              <a:tblPr/>
              <a:tblGrid>
                <a:gridCol w="671013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210742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90500">
                <a:tc gridSpan="2">
                  <a:txBody>
                    <a:bodyPr/>
                    <a:lstStyle/>
                    <a:p>
                      <a:pPr algn="ctr" fontAlgn="b"/>
                      <a:r>
                        <a:rPr lang="en-US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2014-2016 suspended EACCME reimbursements will be made gradually (still pending)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5B3D7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 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€ 3’800.00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€ 7'800.00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€ 8'100.00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€ 7’050.00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it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8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</a:t>
                      </a:r>
                      <a:r>
                        <a:rPr lang="it-CH" sz="18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26’750.00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2346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po 2"/>
          <p:cNvGrpSpPr/>
          <p:nvPr/>
        </p:nvGrpSpPr>
        <p:grpSpPr>
          <a:xfrm>
            <a:off x="0" y="0"/>
            <a:ext cx="9144000" cy="762963"/>
            <a:chOff x="0" y="0"/>
            <a:chExt cx="9144000" cy="762963"/>
          </a:xfrm>
        </p:grpSpPr>
        <p:sp>
          <p:nvSpPr>
            <p:cNvPr id="4" name="Rettangolo 3"/>
            <p:cNvSpPr/>
            <p:nvPr/>
          </p:nvSpPr>
          <p:spPr bwMode="auto">
            <a:xfrm>
              <a:off x="0" y="0"/>
              <a:ext cx="9144000" cy="707886"/>
            </a:xfrm>
            <a:prstGeom prst="rect">
              <a:avLst/>
            </a:prstGeom>
            <a:gradFill flip="none" rotWithShape="1">
              <a:gsLst>
                <a:gs pos="1000">
                  <a:schemeClr val="bg1"/>
                </a:gs>
                <a:gs pos="86000">
                  <a:srgbClr val="DAE8FA"/>
                </a:gs>
                <a:gs pos="100000">
                  <a:srgbClr val="DAE8FA"/>
                </a:gs>
              </a:gsLst>
              <a:lin ang="10800000" scaled="1"/>
              <a:tileRect/>
            </a:gra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  <a:ex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  <a:spAutoFit/>
            </a:bodyPr>
            <a:lstStyle/>
            <a:p>
              <a:endParaRPr lang="it-CH"/>
            </a:p>
          </p:txBody>
        </p:sp>
        <p:sp>
          <p:nvSpPr>
            <p:cNvPr id="14" name="Titolo 1"/>
            <p:cNvSpPr txBox="1">
              <a:spLocks/>
            </p:cNvSpPr>
            <p:nvPr/>
          </p:nvSpPr>
          <p:spPr bwMode="auto">
            <a:xfrm>
              <a:off x="179512" y="116632"/>
              <a:ext cx="8879725" cy="6463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  <a:spAutoFit/>
            </a:bodyPr>
            <a:lstStyle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+mj-lt"/>
                  <a:ea typeface="+mj-ea"/>
                  <a:cs typeface="+mj-cs"/>
                </a:defRPr>
              </a:lvl1pPr>
              <a:lvl2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2pPr>
              <a:lvl3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3pPr>
              <a:lvl4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4pPr>
              <a:lvl5pPr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5pPr>
              <a:lvl6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6pPr>
              <a:lvl7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7pPr>
              <a:lvl8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8pPr>
              <a:lvl9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sz="4000">
                  <a:solidFill>
                    <a:srgbClr val="104480"/>
                  </a:solidFill>
                  <a:latin typeface="Arial" charset="0"/>
                </a:defRPr>
              </a:lvl9pPr>
            </a:lstStyle>
            <a:p>
              <a:r>
                <a:rPr lang="en-US" sz="3600" b="1" dirty="0"/>
                <a:t>2018 Incomings &amp; Outgoings</a:t>
              </a:r>
              <a:endParaRPr lang="it-IT" sz="2800" b="1" dirty="0"/>
            </a:p>
          </p:txBody>
        </p:sp>
      </p:grpSp>
      <p:pic>
        <p:nvPicPr>
          <p:cNvPr id="7170" name="Picture 2" descr="O:\Servizio Qualita\Servizio Qualita\Alina\Rosso\Financial_Results.jpg"/>
          <p:cNvPicPr>
            <a:picLocks noChangeAspect="1" noChangeArrowheads="1"/>
          </p:cNvPicPr>
          <p:nvPr/>
        </p:nvPicPr>
        <p:blipFill>
          <a:blip r:embed="rId3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068960"/>
            <a:ext cx="4053312" cy="3039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1" name="Tabella 10"/>
          <p:cNvGraphicFramePr>
            <a:graphicFrameLocks noGrp="1"/>
          </p:cNvGraphicFramePr>
          <p:nvPr>
            <p:extLst/>
          </p:nvPr>
        </p:nvGraphicFramePr>
        <p:xfrm>
          <a:off x="971600" y="1340768"/>
          <a:ext cx="6624735" cy="3266232"/>
        </p:xfrm>
        <a:graphic>
          <a:graphicData uri="http://schemas.openxmlformats.org/drawingml/2006/table">
            <a:tbl>
              <a:tblPr/>
              <a:tblGrid>
                <a:gridCol w="5328592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283522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012621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101283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r>
                        <a:rPr lang="it-C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  <a:r>
                        <a:rPr lang="it-CH" sz="1600" b="1" i="0" u="none" strike="noStrike" baseline="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(so far)</a:t>
                      </a:r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8DB4E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101283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 fees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€ 19’502,95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101283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EACCME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€ 7’050,00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101283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EBSQ HD </a:t>
                      </a:r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  <a:endParaRPr lang="it-CH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CH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€ 22’000,00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101283">
                <a:tc>
                  <a:txBody>
                    <a:bodyPr/>
                    <a:lstStyle/>
                    <a:p>
                      <a:pPr algn="l" fontAlgn="b"/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it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Income</a:t>
                      </a:r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r" fontAlgn="b"/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€ 48’552, 95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it-CH" sz="16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101283">
                <a:tc>
                  <a:txBody>
                    <a:bodyPr/>
                    <a:lstStyle/>
                    <a:p>
                      <a:pPr algn="l" fontAlgn="b"/>
                      <a:endParaRPr lang="it-CH" sz="16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gridSpan="2">
                  <a:txBody>
                    <a:bodyPr/>
                    <a:lstStyle/>
                    <a:p>
                      <a:endParaRPr lang="fr-BE" dirty="0"/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pPr algn="l" fontAlgn="b"/>
                      <a:endParaRPr lang="it-CH" sz="1600" b="0" i="0" u="none" strike="noStrike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106348">
                <a:tc gridSpan="3">
                  <a:txBody>
                    <a:bodyPr/>
                    <a:lstStyle/>
                    <a:p>
                      <a:pPr algn="ctr" fontAlgn="b"/>
                      <a:r>
                        <a:rPr lang="it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 (so far)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DA9694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it-CH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Operational</a:t>
                      </a:r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fees</a:t>
                      </a:r>
                      <a:endParaRPr lang="it-CH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€ 75,15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Reimbursement</a:t>
                      </a:r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meetings</a:t>
                      </a:r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UEMS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€ 3’277,73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Brussels</a:t>
                      </a:r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office </a:t>
                      </a:r>
                      <a:r>
                        <a:rPr lang="it-CH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invoices</a:t>
                      </a:r>
                      <a:endParaRPr lang="it-CH" sz="1600" b="0" i="1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€ 136,60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Membership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</a:t>
                      </a:r>
                      <a:r>
                        <a:rPr lang="fr-F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fee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CESMA ('appart à titre gratuit')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€ 250.00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fr-F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Secretarial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Services 1st-2nd </a:t>
                      </a:r>
                      <a:r>
                        <a:rPr lang="fr-FR" sz="16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quarters</a:t>
                      </a:r>
                      <a:r>
                        <a:rPr lang="fr-FR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0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€ 24’051,20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101283">
                <a:tc gridSpan="2">
                  <a:txBody>
                    <a:bodyPr/>
                    <a:lstStyle/>
                    <a:p>
                      <a:pPr algn="l" fontAlgn="b"/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Total </a:t>
                      </a:r>
                      <a:r>
                        <a:rPr lang="it-CH" sz="16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expenditures</a:t>
                      </a:r>
                      <a:r>
                        <a:rPr lang="it-CH" sz="16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 2018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fr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CH" sz="1600" b="1" i="1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€ 28’240,68</a:t>
                      </a:r>
                    </a:p>
                  </a:txBody>
                  <a:tcPr marL="5064" marR="5064" marT="5064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39352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mph" presetSubtype="0" nodeType="after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 rctx="PPT">
                                        <p:cTn id="10" dur="indefinite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5"/>
                                      </p:to>
                                    </p:set>
                                    <p:animEffect filter="image" prLst="opacity: 0.5">
                                      <p:cBhvr rctx="IE">
                                        <p:cTn id="11" dur="indefinite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Modello per presentazione">
  <a:themeElements>
    <a:clrScheme name="1_Modello per presentazi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Modello per presentaz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1_Modello per presentazi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lo per presentazi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lo per presentazi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lo per presentazi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lo per presentazi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Modello per presentazi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Modello per presentazi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dello per presentazione">
  <a:themeElements>
    <a:clrScheme name="Modello per presentazion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dello per presentazion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  <a:cs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it-IT" sz="4000" b="0" i="0" u="none" strike="noStrike" cap="none" normalizeH="0" baseline="0" smtClean="0">
            <a:ln>
              <a:noFill/>
            </a:ln>
            <a:solidFill>
              <a:srgbClr val="003399"/>
            </a:solidFill>
            <a:effectLst/>
            <a:latin typeface="Arial" charset="0"/>
            <a:cs typeface="Arial" charset="0"/>
          </a:defRPr>
        </a:defPPr>
      </a:lstStyle>
    </a:lnDef>
  </a:objectDefaults>
  <a:extraClrSchemeLst>
    <a:extraClrScheme>
      <a:clrScheme name="Modello per presentazion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per presentazion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per presentazion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per presentazion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per presentazion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dello per presentazion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dello per presentazion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ma di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Presentazione standard1</Template>
  <TotalTime>0</TotalTime>
  <Words>470</Words>
  <Application>Microsoft Office PowerPoint</Application>
  <PresentationFormat>On-screen Show (4:3)</PresentationFormat>
  <Paragraphs>222</Paragraphs>
  <Slides>12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14" baseType="lpstr">
      <vt:lpstr>1_Modello per presentazione</vt:lpstr>
      <vt:lpstr>Modello per presentazione</vt:lpstr>
      <vt:lpstr>Treasurer report - UEMS Section of Surgery Meeting of the Section of Surgery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EOC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Traumatologia: evidenza ed esperienza 5 Maggio 2011</dc:title>
  <dc:creator>Daniele De Spirito</dc:creator>
  <cp:lastModifiedBy>Sections</cp:lastModifiedBy>
  <cp:revision>509</cp:revision>
  <cp:lastPrinted>2018-08-16T07:28:39Z</cp:lastPrinted>
  <dcterms:created xsi:type="dcterms:W3CDTF">2011-05-04T07:29:37Z</dcterms:created>
  <dcterms:modified xsi:type="dcterms:W3CDTF">2018-10-23T14:21:18Z</dcterms:modified>
</cp:coreProperties>
</file>