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383" r:id="rId3"/>
    <p:sldId id="382" r:id="rId4"/>
    <p:sldId id="378" r:id="rId5"/>
    <p:sldId id="379" r:id="rId6"/>
    <p:sldId id="380" r:id="rId7"/>
    <p:sldId id="381" r:id="rId8"/>
    <p:sldId id="375" r:id="rId9"/>
    <p:sldId id="384" r:id="rId10"/>
    <p:sldId id="385" r:id="rId11"/>
    <p:sldId id="372" r:id="rId12"/>
    <p:sldId id="358" r:id="rId13"/>
    <p:sldId id="371" r:id="rId14"/>
    <p:sldId id="351" r:id="rId15"/>
    <p:sldId id="373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6699"/>
    <a:srgbClr val="AAC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90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57200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57200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r">
              <a:defRPr sz="1100"/>
            </a:lvl1pPr>
          </a:lstStyle>
          <a:p>
            <a:fld id="{B352314E-6BD9-4E69-B2C2-CC0A3381FC09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7" rIns="91412" bIns="4570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12" tIns="45707" rIns="91412" bIns="4570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685215"/>
            <a:ext cx="2971800" cy="457200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5" y="8685215"/>
            <a:ext cx="2971800" cy="457200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r">
              <a:defRPr sz="1100"/>
            </a:lvl1pPr>
          </a:lstStyle>
          <a:p>
            <a:fld id="{65C7437F-8E5B-481C-88B4-832A665B14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69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7F0756D-77E7-464D-96C1-5806EC4D5CC1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</a:defRPr>
            </a:lvl1pPr>
          </a:lstStyle>
          <a:p>
            <a:r>
              <a:rPr lang="de-DE" smtClean="0">
                <a:cs typeface="Calibri" panose="020F0502020204030204" pitchFamily="34" charset="0"/>
              </a:rPr>
              <a:t>European Board of Surgery</a:t>
            </a:r>
            <a:endParaRPr lang="de-DE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59651BC-74A5-426E-ABA3-8A2653D97DB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1512169"/>
          </a:xfrm>
        </p:spPr>
        <p:txBody>
          <a:bodyPr>
            <a:normAutofit/>
          </a:bodyPr>
          <a:lstStyle>
            <a:lvl1pPr marL="0" indent="0">
              <a:buNone/>
              <a:defRPr lang="de-DE" sz="3600" kern="1200" smtClean="0">
                <a:solidFill>
                  <a:srgbClr val="FF993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 lang="de-DE" sz="4400" kern="1200" smtClean="0">
                <a:solidFill>
                  <a:srgbClr val="FF9933"/>
                </a:solidFill>
                <a:latin typeface="TheSansBold" pitchFamily="18" charset="0"/>
                <a:ea typeface="+mj-ea"/>
                <a:cs typeface="+mj-cs"/>
              </a:defRPr>
            </a:lvl2pPr>
            <a:lvl3pPr>
              <a:defRPr lang="de-DE" sz="4400" kern="1200" smtClean="0">
                <a:solidFill>
                  <a:srgbClr val="FF9933"/>
                </a:solidFill>
                <a:latin typeface="TheSansBold" pitchFamily="18" charset="0"/>
                <a:ea typeface="+mj-ea"/>
                <a:cs typeface="+mj-cs"/>
              </a:defRPr>
            </a:lvl3pPr>
            <a:lvl4pPr>
              <a:defRPr lang="de-DE" sz="4400" kern="1200" smtClean="0">
                <a:solidFill>
                  <a:srgbClr val="FF9933"/>
                </a:solidFill>
                <a:latin typeface="TheSansBold" pitchFamily="18" charset="0"/>
                <a:ea typeface="+mj-ea"/>
                <a:cs typeface="+mj-cs"/>
              </a:defRPr>
            </a:lvl4pPr>
            <a:lvl5pPr>
              <a:defRPr lang="de-DE" sz="4400" kern="1200">
                <a:solidFill>
                  <a:srgbClr val="FF9933"/>
                </a:solidFill>
                <a:latin typeface="TheSansBold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75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SzPct val="70000"/>
              <a:buFont typeface="Wingdings" panose="05000000000000000000" pitchFamily="2" charset="2"/>
              <a:buChar char=""/>
              <a:defRPr sz="2800">
                <a:latin typeface="+mn-lt"/>
              </a:defRPr>
            </a:lvl1pPr>
            <a:lvl2pPr marL="742950" indent="-285750">
              <a:buSzPct val="70000"/>
              <a:buFont typeface="Wingdings" panose="05000000000000000000" pitchFamily="2" charset="2"/>
              <a:buChar char="n"/>
              <a:defRPr sz="2400" baseline="0">
                <a:latin typeface="+mn-lt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n"/>
              <a:defRPr sz="2000">
                <a:latin typeface="+mn-lt"/>
              </a:defRPr>
            </a:lvl3pPr>
            <a:lvl4pPr marL="1600200" indent="-228600">
              <a:buFont typeface="Arial" panose="020B0604020202020204" pitchFamily="34" charset="0"/>
              <a:buChar char="■"/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559651BC-74A5-426E-ABA3-8A2653D97D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99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99175" cy="92211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B8CF-CE9C-4054-ABD5-37E1B7EAFA4C}" type="datetime1">
              <a:rPr lang="de-DE" smtClean="0"/>
              <a:t>01.06.2016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cs typeface="Calibri" panose="020F0502020204030204" pitchFamily="34" charset="0"/>
              </a:rPr>
              <a:t>European Board of Surgery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58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A075-1824-411B-8CBA-44C16D052409}" type="datetime1">
              <a:rPr lang="de-DE" smtClean="0"/>
              <a:t>01.06.2016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cs typeface="Calibri" panose="020F0502020204030204" pitchFamily="34" charset="0"/>
              </a:rPr>
              <a:t>European Board of Surgery</a:t>
            </a:r>
            <a:endParaRPr lang="de-DE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119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D702-029F-4E85-9BF5-4F597CBE0CC8}" type="datetime1">
              <a:rPr lang="de-DE" smtClean="0"/>
              <a:t>01.06.2016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cs typeface="Calibri" panose="020F0502020204030204" pitchFamily="34" charset="0"/>
              </a:rPr>
              <a:t>European Board of Surgery</a:t>
            </a:r>
            <a:endParaRPr lang="de-DE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55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8723-004F-4609-999A-E7ED19C13001}" type="datetime1">
              <a:rPr lang="de-DE" smtClean="0"/>
              <a:t>01.06.2016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cs typeface="Calibri" panose="020F0502020204030204" pitchFamily="34" charset="0"/>
              </a:rPr>
              <a:t>European Board of Surgery</a:t>
            </a:r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0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D1B8-0A2C-4707-8F80-7533047F80F4}" type="datetime1">
              <a:rPr lang="de-DE" smtClean="0"/>
              <a:t>01.06.2016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cs typeface="Calibri" panose="020F0502020204030204" pitchFamily="34" charset="0"/>
              </a:rPr>
              <a:t>European Board of Surgery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16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CEE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99175" cy="910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5496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FA3A769-DB36-43A0-81E1-A609899591EC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smtClean="0"/>
              <a:t>European Board of Surgery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59651BC-74A5-426E-ABA3-8A2653D97DB3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227941"/>
            <a:ext cx="997013" cy="95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0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933"/>
        </a:buClr>
        <a:buSzPct val="10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33"/>
        </a:buClr>
        <a:buSzPct val="90000"/>
        <a:buFont typeface="Arial" panose="020B0604020202020204" pitchFamily="34" charset="0"/>
        <a:buChar char="■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933"/>
        </a:buClr>
        <a:buSzPct val="80000"/>
        <a:buFont typeface="Arial" panose="020B0604020202020204" pitchFamily="34" charset="0"/>
        <a:buChar char="■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933"/>
        </a:buClr>
        <a:buSzPct val="7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9933"/>
        </a:buClr>
        <a:buSzPct val="6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smtClean="0"/>
              <a:t>UEMS Section of Surgery</a:t>
            </a:r>
            <a:br>
              <a:rPr lang="de-AT" sz="3200" smtClean="0"/>
            </a:br>
            <a:r>
              <a:rPr lang="de-AT" sz="2400" smtClean="0"/>
              <a:t>14</a:t>
            </a:r>
            <a:r>
              <a:rPr lang="de-AT" sz="2400" baseline="30000" smtClean="0"/>
              <a:t>th</a:t>
            </a:r>
            <a:r>
              <a:rPr lang="de-AT" sz="2400" smtClean="0"/>
              <a:t> May 2016 Belfast</a:t>
            </a:r>
            <a:endParaRPr lang="de-DE" sz="24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3466" y="1916832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de-AT" sz="4400" b="1" smtClean="0"/>
              <a:t>Report</a:t>
            </a:r>
          </a:p>
          <a:p>
            <a:pPr algn="ctr"/>
            <a:r>
              <a:rPr lang="de-AT" sz="3200" b="1" smtClean="0"/>
              <a:t>President of the European Board of Surgery</a:t>
            </a:r>
            <a:endParaRPr lang="de-DE" sz="3200" b="1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>
          <a:xfrm>
            <a:off x="1331640" y="465313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de-AT" smtClean="0"/>
              <a:t>Wolfgang Feil, </a:t>
            </a:r>
            <a:r>
              <a:rPr lang="de-AT" sz="1600" smtClean="0"/>
              <a:t>MD, MAS, F.A.C.S., F.E.B.S.</a:t>
            </a:r>
          </a:p>
          <a:p>
            <a:r>
              <a:rPr lang="de-AT" sz="2000" smtClean="0"/>
              <a:t>President of the European Board of Surgery</a:t>
            </a:r>
          </a:p>
          <a:p>
            <a:r>
              <a:rPr lang="de-AT" sz="2000" smtClean="0"/>
              <a:t>Professor of General &amp; Visceral Surgery, Vienna, Austria</a:t>
            </a:r>
          </a:p>
          <a:p>
            <a:r>
              <a:rPr lang="de-AT" sz="2000" smtClean="0"/>
              <a:t>Medical Director, Surgical Departments, EKH, Vienna, Austria</a:t>
            </a:r>
            <a:endParaRPr lang="de-DE" sz="200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40968"/>
            <a:ext cx="1412693" cy="135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CESMA evaluation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8" y="3961139"/>
            <a:ext cx="15224" cy="1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43" b="1791"/>
          <a:stretch/>
        </p:blipFill>
        <p:spPr>
          <a:xfrm>
            <a:off x="1115616" y="1542338"/>
            <a:ext cx="6912768" cy="521861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72461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EBS – Projects </a:t>
            </a:r>
            <a:r>
              <a:rPr lang="de-AT" sz="4800" smtClean="0">
                <a:solidFill>
                  <a:srgbClr val="00B050"/>
                </a:solidFill>
                <a:sym typeface="Wingdings"/>
              </a:rPr>
              <a:t></a:t>
            </a:r>
            <a:endParaRPr lang="de-DE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78" y="1408341"/>
            <a:ext cx="9151116" cy="51214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AT" smtClean="0"/>
              <a:t>Resuscitation of General Surgery </a:t>
            </a:r>
            <a:r>
              <a:rPr lang="de-AT" sz="4000" b="1">
                <a:solidFill>
                  <a:srgbClr val="00B050"/>
                </a:solidFill>
                <a:sym typeface="Wingdings"/>
              </a:rPr>
              <a:t></a:t>
            </a:r>
            <a:endParaRPr lang="de-DE" sz="4000" b="1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de-AT" smtClean="0"/>
              <a:t>Syllabus &amp; "Training Charter" for General Surgery </a:t>
            </a:r>
            <a:r>
              <a:rPr lang="de-AT" sz="4000" b="1" smtClean="0">
                <a:solidFill>
                  <a:srgbClr val="00B050"/>
                </a:solidFill>
                <a:sym typeface="Wingdings"/>
              </a:rPr>
              <a:t></a:t>
            </a:r>
            <a:endParaRPr lang="de-DE" sz="4000" b="1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de-AT" smtClean="0"/>
              <a:t>Board Examination for General </a:t>
            </a:r>
            <a:r>
              <a:rPr lang="de-AT"/>
              <a:t>Surgery </a:t>
            </a:r>
            <a:r>
              <a:rPr lang="de-AT" sz="4000" b="1">
                <a:solidFill>
                  <a:srgbClr val="00B050"/>
                </a:solidFill>
                <a:sym typeface="Wingdings"/>
              </a:rPr>
              <a:t></a:t>
            </a:r>
            <a:endParaRPr lang="de-DE" sz="4000" b="1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de-AT" smtClean="0"/>
              <a:t>Creation of "Transferable Competencies" </a:t>
            </a:r>
            <a:r>
              <a:rPr lang="de-AT" sz="4000" b="1">
                <a:solidFill>
                  <a:srgbClr val="00B050"/>
                </a:solidFill>
                <a:sym typeface="Wingdings"/>
              </a:rPr>
              <a:t></a:t>
            </a:r>
            <a:endParaRPr lang="de-DE" sz="4000" b="1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de-AT" smtClean="0"/>
              <a:t>Relaunch of </a:t>
            </a:r>
            <a:r>
              <a:rPr lang="de-AT" sz="2850" smtClean="0"/>
              <a:t>GenSurg</a:t>
            </a:r>
            <a:r>
              <a:rPr lang="de-AT" smtClean="0"/>
              <a:t> as "Transferable Competency" </a:t>
            </a:r>
            <a:r>
              <a:rPr lang="de-AT" sz="4000" b="1">
                <a:solidFill>
                  <a:srgbClr val="00B050"/>
                </a:solidFill>
                <a:sym typeface="Wingdings"/>
              </a:rPr>
              <a:t></a:t>
            </a:r>
            <a:endParaRPr lang="de-AT" sz="4000" b="1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de-AT" smtClean="0"/>
              <a:t>Launch of TCs: ECS, EmSurg, MIS </a:t>
            </a:r>
            <a:r>
              <a:rPr lang="de-AT" sz="4000" b="1" smtClean="0">
                <a:solidFill>
                  <a:srgbClr val="00B050"/>
                </a:solidFill>
                <a:sym typeface="Wingdings"/>
              </a:rPr>
              <a:t></a:t>
            </a:r>
            <a:endParaRPr lang="de-AT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65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274638"/>
            <a:ext cx="7560838" cy="910197"/>
          </a:xfrm>
        </p:spPr>
        <p:txBody>
          <a:bodyPr/>
          <a:lstStyle/>
          <a:p>
            <a:r>
              <a:rPr lang="de-DE" smtClean="0"/>
              <a:t>Implementation of EBS Documents 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/>
          <a:lstStyle/>
          <a:p>
            <a:r>
              <a:rPr lang="de-DE" smtClean="0"/>
              <a:t>European Training Requirements (General Surgery)</a:t>
            </a:r>
          </a:p>
          <a:p>
            <a:r>
              <a:rPr lang="de-DE" smtClean="0"/>
              <a:t>Assessment Quality Requirements (Version 3.0)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7"/>
            <a:ext cx="2554356" cy="360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7"/>
            <a:ext cx="2549230" cy="360498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745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House of Surgery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75657" y="2617440"/>
            <a:ext cx="6192688" cy="2971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de-AT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1700808"/>
            <a:ext cx="9108504" cy="914400"/>
            <a:chOff x="384" y="1200"/>
            <a:chExt cx="5232" cy="576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4848" y="1200"/>
              <a:ext cx="768" cy="576"/>
            </a:xfrm>
            <a:prstGeom prst="rtTriangl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CC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flipH="1">
              <a:off x="384" y="1200"/>
              <a:ext cx="768" cy="576"/>
            </a:xfrm>
            <a:prstGeom prst="rtTriangl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CC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2400">
                <a:latin typeface="Verdana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152" y="1200"/>
              <a:ext cx="3696" cy="57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CC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42238" y="1853208"/>
            <a:ext cx="6459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2800" b="1" smtClean="0">
                <a:solidFill>
                  <a:schemeClr val="bg1"/>
                </a:solidFill>
                <a:latin typeface="Verdana" pitchFamily="34" charset="0"/>
              </a:rPr>
              <a:t>European Board of Surgery</a:t>
            </a:r>
            <a:endParaRPr lang="de-DE" sz="28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877849" y="3254370"/>
            <a:ext cx="1066800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Arial Narrow" pitchFamily="34" charset="0"/>
              </a:rPr>
              <a:t>Vascular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228184" y="2924944"/>
            <a:ext cx="1066800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mtClean="0">
                <a:latin typeface="Arial Narrow" pitchFamily="34" charset="0"/>
              </a:rPr>
              <a:t>General</a:t>
            </a:r>
            <a:endParaRPr lang="de-DE">
              <a:latin typeface="Arial Narrow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361184" y="2924944"/>
            <a:ext cx="1066800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Arial Narrow" pitchFamily="34" charset="0"/>
              </a:rPr>
              <a:t>Coloproct.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921024" y="2924944"/>
            <a:ext cx="1066800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Arial Narrow" pitchFamily="34" charset="0"/>
              </a:rPr>
              <a:t>Endocrine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907704" y="3645024"/>
            <a:ext cx="1066800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Arial Narrow" pitchFamily="34" charset="0"/>
              </a:rPr>
              <a:t>Oncology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56428" y="3844850"/>
            <a:ext cx="1066800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Arial Narrow" pitchFamily="34" charset="0"/>
              </a:rPr>
              <a:t>Thoracic</a:t>
            </a:r>
          </a:p>
        </p:txBody>
      </p:sp>
      <p:sp>
        <p:nvSpPr>
          <p:cNvPr id="19" name="Text Box 17" descr="Diagonal weit nach oben"/>
          <p:cNvSpPr txBox="1">
            <a:spLocks noChangeArrowheads="1"/>
          </p:cNvSpPr>
          <p:nvPr/>
        </p:nvSpPr>
        <p:spPr bwMode="auto">
          <a:xfrm>
            <a:off x="4729336" y="4365104"/>
            <a:ext cx="1066800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>
                <a:latin typeface="Arial Narrow" pitchFamily="34" charset="0"/>
              </a:defRPr>
            </a:lvl1pPr>
          </a:lstStyle>
          <a:p>
            <a:r>
              <a:rPr lang="de-DE"/>
              <a:t>HBP</a:t>
            </a:r>
          </a:p>
        </p:txBody>
      </p:sp>
      <p:sp>
        <p:nvSpPr>
          <p:cNvPr id="20" name="Text Box 18" descr="Diagonal weit nach oben"/>
          <p:cNvSpPr txBox="1">
            <a:spLocks noChangeArrowheads="1"/>
          </p:cNvSpPr>
          <p:nvPr/>
        </p:nvSpPr>
        <p:spPr bwMode="auto">
          <a:xfrm>
            <a:off x="4729336" y="2924944"/>
            <a:ext cx="1066800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>
                <a:latin typeface="Arial Narrow" pitchFamily="34" charset="0"/>
              </a:defRPr>
            </a:lvl1pPr>
          </a:lstStyle>
          <a:p>
            <a:r>
              <a:rPr lang="de-DE"/>
              <a:t>Tx</a:t>
            </a:r>
          </a:p>
        </p:txBody>
      </p:sp>
      <p:sp>
        <p:nvSpPr>
          <p:cNvPr id="21" name="Text Box 19" descr="Diagonal weit nach oben"/>
          <p:cNvSpPr txBox="1">
            <a:spLocks noChangeArrowheads="1"/>
          </p:cNvSpPr>
          <p:nvPr/>
        </p:nvSpPr>
        <p:spPr bwMode="auto">
          <a:xfrm>
            <a:off x="1921024" y="4365105"/>
            <a:ext cx="1066800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>
                <a:latin typeface="Arial Narrow" pitchFamily="34" charset="0"/>
              </a:defRPr>
            </a:lvl1pPr>
          </a:lstStyle>
          <a:p>
            <a:r>
              <a:rPr lang="de-DE"/>
              <a:t>Breast</a:t>
            </a:r>
          </a:p>
        </p:txBody>
      </p:sp>
      <p:sp>
        <p:nvSpPr>
          <p:cNvPr id="22" name="Text Box 20" descr="Diagonal weit nach oben"/>
          <p:cNvSpPr txBox="1">
            <a:spLocks noChangeArrowheads="1"/>
          </p:cNvSpPr>
          <p:nvPr/>
        </p:nvSpPr>
        <p:spPr bwMode="auto">
          <a:xfrm>
            <a:off x="3347864" y="4365105"/>
            <a:ext cx="1066800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>
                <a:latin typeface="Arial Narrow" pitchFamily="34" charset="0"/>
              </a:defRPr>
            </a:lvl1pPr>
          </a:lstStyle>
          <a:p>
            <a:r>
              <a:rPr lang="de-DE"/>
              <a:t>Hand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64840" y="3284984"/>
            <a:ext cx="1066800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Arial Narrow" pitchFamily="34" charset="0"/>
              </a:rPr>
              <a:t>Trauma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56428" y="4420915"/>
            <a:ext cx="1066800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>
                <a:latin typeface="Arial Narrow" pitchFamily="34" charset="0"/>
              </a:defRPr>
            </a:lvl1pPr>
          </a:lstStyle>
          <a:p>
            <a:r>
              <a:rPr lang="de-DE"/>
              <a:t>Pediatric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7897688" y="4420915"/>
            <a:ext cx="1066800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>
                <a:latin typeface="Arial Narrow" pitchFamily="34" charset="0"/>
              </a:defRPr>
            </a:lvl1pPr>
          </a:lstStyle>
          <a:p>
            <a:r>
              <a:rPr lang="de-DE"/>
              <a:t>Plastic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897688" y="4996979"/>
            <a:ext cx="1066800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Arial Narrow" pitchFamily="34" charset="0"/>
              </a:rPr>
              <a:t>Orthop.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64840" y="5003884"/>
            <a:ext cx="1066800" cy="36933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>
                <a:latin typeface="Arial Narrow" pitchFamily="34" charset="0"/>
              </a:defRPr>
            </a:lvl1pPr>
          </a:lstStyle>
          <a:p>
            <a:r>
              <a:rPr lang="de-AT" smtClean="0"/>
              <a:t>OMF</a:t>
            </a:r>
            <a:endParaRPr lang="de-DE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7884862" y="3844851"/>
            <a:ext cx="1066800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>
                <a:latin typeface="Arial Narrow" pitchFamily="34" charset="0"/>
              </a:defRPr>
            </a:lvl1pPr>
          </a:lstStyle>
          <a:p>
            <a:r>
              <a:rPr lang="de-DE" smtClean="0"/>
              <a:t>Heart</a:t>
            </a:r>
            <a:endParaRPr lang="de-DE"/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4729336" y="3623646"/>
            <a:ext cx="1066800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>
                <a:latin typeface="Arial Narrow" pitchFamily="34" charset="0"/>
              </a:defRPr>
            </a:lvl1pPr>
          </a:lstStyle>
          <a:p>
            <a:r>
              <a:rPr lang="de-DE" smtClean="0"/>
              <a:t>ECS</a:t>
            </a:r>
            <a:endParaRPr lang="de-DE"/>
          </a:p>
        </p:txBody>
      </p:sp>
      <p:sp>
        <p:nvSpPr>
          <p:cNvPr id="30" name="Text Box 19" descr="Diagonal weit nach oben"/>
          <p:cNvSpPr txBox="1">
            <a:spLocks noChangeArrowheads="1"/>
          </p:cNvSpPr>
          <p:nvPr/>
        </p:nvSpPr>
        <p:spPr bwMode="auto">
          <a:xfrm>
            <a:off x="1921024" y="5003884"/>
            <a:ext cx="1066800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>
                <a:latin typeface="Arial Narrow" pitchFamily="34" charset="0"/>
              </a:defRPr>
            </a:lvl1pPr>
          </a:lstStyle>
          <a:p>
            <a:r>
              <a:rPr lang="de-DE" smtClean="0"/>
              <a:t>MBS</a:t>
            </a:r>
            <a:endParaRPr lang="de-DE"/>
          </a:p>
        </p:txBody>
      </p:sp>
      <p:sp>
        <p:nvSpPr>
          <p:cNvPr id="31" name="Text Box 19" descr="Diagonal weit nach oben"/>
          <p:cNvSpPr txBox="1">
            <a:spLocks noChangeArrowheads="1"/>
          </p:cNvSpPr>
          <p:nvPr/>
        </p:nvSpPr>
        <p:spPr bwMode="auto">
          <a:xfrm>
            <a:off x="3362617" y="5003884"/>
            <a:ext cx="1066800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>
                <a:latin typeface="Arial Narrow" pitchFamily="34" charset="0"/>
              </a:defRPr>
            </a:lvl1pPr>
          </a:lstStyle>
          <a:p>
            <a:r>
              <a:rPr lang="de-DE" smtClean="0"/>
              <a:t>MIS</a:t>
            </a:r>
            <a:endParaRPr lang="de-DE"/>
          </a:p>
        </p:txBody>
      </p:sp>
      <p:sp>
        <p:nvSpPr>
          <p:cNvPr id="32" name="Text Box 19" descr="Diagonal weit nach oben"/>
          <p:cNvSpPr txBox="1">
            <a:spLocks noChangeArrowheads="1"/>
          </p:cNvSpPr>
          <p:nvPr/>
        </p:nvSpPr>
        <p:spPr bwMode="auto">
          <a:xfrm>
            <a:off x="4729336" y="5007755"/>
            <a:ext cx="1066800" cy="36933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>
                <a:latin typeface="Arial Narrow" pitchFamily="34" charset="0"/>
              </a:defRPr>
            </a:lvl1pPr>
          </a:lstStyle>
          <a:p>
            <a:r>
              <a:rPr lang="de-DE" smtClean="0"/>
              <a:t>Endo</a:t>
            </a:r>
            <a:endParaRPr lang="de-DE"/>
          </a:p>
        </p:txBody>
      </p:sp>
      <p:sp>
        <p:nvSpPr>
          <p:cNvPr id="33" name="Text Box 19" descr="Diagonal weit nach oben"/>
          <p:cNvSpPr txBox="1">
            <a:spLocks noChangeArrowheads="1"/>
          </p:cNvSpPr>
          <p:nvPr/>
        </p:nvSpPr>
        <p:spPr bwMode="auto">
          <a:xfrm>
            <a:off x="6228184" y="4996979"/>
            <a:ext cx="1066800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>
                <a:latin typeface="Arial Narrow" pitchFamily="34" charset="0"/>
              </a:defRPr>
            </a:lvl1pPr>
          </a:lstStyle>
          <a:p>
            <a:r>
              <a:rPr lang="de-DE" smtClean="0"/>
              <a:t>Basic</a:t>
            </a:r>
            <a:endParaRPr lang="de-DE"/>
          </a:p>
        </p:txBody>
      </p:sp>
      <p:sp>
        <p:nvSpPr>
          <p:cNvPr id="34" name="Text Box 19" descr="Diagonal weit nach oben"/>
          <p:cNvSpPr txBox="1">
            <a:spLocks noChangeArrowheads="1"/>
          </p:cNvSpPr>
          <p:nvPr/>
        </p:nvSpPr>
        <p:spPr bwMode="auto">
          <a:xfrm>
            <a:off x="6228184" y="4365105"/>
            <a:ext cx="1066800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>
                <a:latin typeface="Arial Narrow" pitchFamily="34" charset="0"/>
              </a:defRPr>
            </a:lvl1pPr>
          </a:lstStyle>
          <a:p>
            <a:r>
              <a:rPr lang="de-DE" smtClean="0"/>
              <a:t>Emerg</a:t>
            </a:r>
            <a:endParaRPr lang="de-DE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5587008"/>
            <a:ext cx="9144000" cy="685800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100000">
                <a:srgbClr val="008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800" b="1">
                <a:solidFill>
                  <a:schemeClr val="bg1"/>
                </a:solidFill>
                <a:latin typeface="Verdana" pitchFamily="34" charset="0"/>
              </a:rPr>
              <a:t>Common </a:t>
            </a:r>
            <a:r>
              <a:rPr lang="de-DE" sz="2800" b="1" smtClean="0">
                <a:solidFill>
                  <a:schemeClr val="bg1"/>
                </a:solidFill>
                <a:latin typeface="Verdana" pitchFamily="34" charset="0"/>
              </a:rPr>
              <a:t>Trunc/Basic Surgery</a:t>
            </a:r>
            <a:endParaRPr lang="de-DE" sz="2800" b="1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5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r>
              <a:rPr lang="de-DE"/>
              <a:t/>
            </a:r>
            <a:br>
              <a:rPr lang="de-DE"/>
            </a:br>
            <a:r>
              <a:rPr lang="de-DE" sz="2800" smtClean="0"/>
              <a:t>Fellowships in "Transferable </a:t>
            </a:r>
            <a:r>
              <a:rPr lang="de-DE" sz="2800"/>
              <a:t>C</a:t>
            </a:r>
            <a:r>
              <a:rPr lang="de-DE" sz="2800" smtClean="0"/>
              <a:t>ompetencies"</a:t>
            </a:r>
            <a:endParaRPr lang="de-DE" sz="2800"/>
          </a:p>
        </p:txBody>
      </p:sp>
      <p:sp>
        <p:nvSpPr>
          <p:cNvPr id="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3528" y="1783357"/>
            <a:ext cx="3240360" cy="4525963"/>
          </a:xfrm>
        </p:spPr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 smtClean="0"/>
              <a:t>General </a:t>
            </a:r>
            <a:r>
              <a:rPr lang="de-DE" sz="2400"/>
              <a:t>Surgery</a:t>
            </a:r>
          </a:p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/>
              <a:t>Coloproctology</a:t>
            </a:r>
          </a:p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/>
              <a:t>Endocrine Surgery</a:t>
            </a:r>
          </a:p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/>
              <a:t>Surgical Oncology</a:t>
            </a:r>
          </a:p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/>
              <a:t>Thoracic Surgery</a:t>
            </a:r>
          </a:p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/>
              <a:t>Transplantation</a:t>
            </a:r>
          </a:p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/>
              <a:t>Trauma </a:t>
            </a:r>
            <a:r>
              <a:rPr lang="de-DE" sz="2400" smtClean="0"/>
              <a:t>Surgery</a:t>
            </a:r>
          </a:p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 smtClean="0"/>
              <a:t>Breast Surgery</a:t>
            </a:r>
          </a:p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 smtClean="0"/>
              <a:t>HPB Surgery</a:t>
            </a:r>
            <a:endParaRPr lang="de-DE" sz="240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3635896" y="1667941"/>
            <a:ext cx="5328592" cy="4641379"/>
          </a:xfrm>
        </p:spPr>
        <p:txBody>
          <a:bodyPr>
            <a:noAutofit/>
          </a:bodyPr>
          <a:lstStyle/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 smtClean="0"/>
              <a:t>Hand </a:t>
            </a:r>
            <a:r>
              <a:rPr lang="de-DE" sz="2400"/>
              <a:t>Surgery</a:t>
            </a:r>
          </a:p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/>
              <a:t>Esophagus, Cardia &amp; Stomach </a:t>
            </a:r>
            <a:r>
              <a:rPr lang="de-DE" sz="2400" smtClean="0"/>
              <a:t>Surgery (2015)</a:t>
            </a:r>
            <a:endParaRPr lang="de-DE" sz="2400"/>
          </a:p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/>
              <a:t>Emergency Surgery (2016)</a:t>
            </a:r>
          </a:p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 smtClean="0"/>
              <a:t>Minimal </a:t>
            </a:r>
            <a:r>
              <a:rPr lang="de-DE" sz="2400"/>
              <a:t>Invasive </a:t>
            </a:r>
            <a:r>
              <a:rPr lang="de-DE" sz="2400" smtClean="0"/>
              <a:t>Surgery (2017)</a:t>
            </a:r>
            <a:endParaRPr lang="de-DE" sz="2400"/>
          </a:p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/>
              <a:t>Metabolic &amp; Bariatric </a:t>
            </a:r>
            <a:r>
              <a:rPr lang="de-DE" sz="2400" smtClean="0"/>
              <a:t>Surgery (2017)</a:t>
            </a:r>
            <a:endParaRPr lang="de-DE" sz="2400"/>
          </a:p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 smtClean="0"/>
              <a:t>Endoscopy </a:t>
            </a:r>
            <a:r>
              <a:rPr lang="de-DE" sz="2400"/>
              <a:t>&amp; GI-Functional </a:t>
            </a:r>
            <a:r>
              <a:rPr lang="de-DE" sz="2400" smtClean="0"/>
              <a:t>Diagnostics (2017)</a:t>
            </a:r>
          </a:p>
          <a:p>
            <a:pPr>
              <a:buSzPct val="70000"/>
              <a:buFont typeface="Wingdings" panose="05000000000000000000" pitchFamily="2" charset="2"/>
              <a:buChar char="n"/>
            </a:pPr>
            <a:r>
              <a:rPr lang="de-DE" sz="2400" smtClean="0"/>
              <a:t>Basic Sciences (2017)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7380312" y="1844824"/>
            <a:ext cx="4762872" cy="40544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100000"/>
              <a:buFont typeface="Arial" panose="020B0604020202020204" pitchFamily="34" charset="0"/>
              <a:buChar char="■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7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6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2400" smtClean="0"/>
              <a:t>	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447675" algn="l"/>
              </a:tabLst>
            </a:pPr>
            <a:r>
              <a:rPr lang="de-DE" sz="2400" b="1" smtClean="0"/>
              <a:t>	</a:t>
            </a: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7866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EBS – Projects </a:t>
            </a:r>
            <a:r>
              <a:rPr lang="de-AT" sz="4800">
                <a:solidFill>
                  <a:srgbClr val="FF0000"/>
                </a:solidFill>
                <a:sym typeface="Wingdings"/>
              </a:rPr>
              <a:t></a:t>
            </a:r>
            <a:endParaRPr lang="de-DE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78" y="1408341"/>
            <a:ext cx="9151116" cy="51214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AT" smtClean="0"/>
              <a:t>Support &amp; develop new TCs </a:t>
            </a:r>
            <a:r>
              <a:rPr lang="de-AT" sz="4000" b="1" smtClean="0">
                <a:solidFill>
                  <a:srgbClr val="FF0000"/>
                </a:solidFill>
                <a:sym typeface="Wingdings"/>
              </a:rPr>
              <a:t></a:t>
            </a:r>
            <a:endParaRPr lang="de-DE" sz="4000" b="1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de-AT"/>
              <a:t>S</a:t>
            </a:r>
            <a:r>
              <a:rPr lang="de-AT" smtClean="0"/>
              <a:t>yllabus &amp; "Training Charter" for all TCs </a:t>
            </a:r>
            <a:r>
              <a:rPr lang="de-AT" sz="4000" b="1" smtClean="0">
                <a:solidFill>
                  <a:srgbClr val="FF0000"/>
                </a:solidFill>
                <a:sym typeface="Wingdings"/>
              </a:rPr>
              <a:t></a:t>
            </a:r>
            <a:endParaRPr lang="de-DE" sz="4000" b="1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de-AT" smtClean="0"/>
              <a:t>Board Examination Standards for all TCs </a:t>
            </a:r>
            <a:r>
              <a:rPr lang="de-AT" sz="4000" b="1" smtClean="0">
                <a:solidFill>
                  <a:srgbClr val="FF0000"/>
                </a:solidFill>
                <a:sym typeface="Wingdings"/>
              </a:rPr>
              <a:t></a:t>
            </a:r>
            <a:endParaRPr lang="de-DE" sz="4000" b="1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de-AT" smtClean="0"/>
              <a:t>"Electronic" Board Examination for all TCs </a:t>
            </a:r>
            <a:r>
              <a:rPr lang="de-AT" sz="4000" b="1" smtClean="0">
                <a:solidFill>
                  <a:srgbClr val="FF0000"/>
                </a:solidFill>
                <a:sym typeface="Wingdings"/>
              </a:rPr>
              <a:t></a:t>
            </a:r>
            <a:endParaRPr lang="de-DE" sz="4000" b="1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de-AT" smtClean="0"/>
              <a:t>CESMA approbation for all TCs Board Exams </a:t>
            </a:r>
            <a:r>
              <a:rPr lang="de-AT" sz="4000" b="1">
                <a:solidFill>
                  <a:srgbClr val="FF0000"/>
                </a:solidFill>
                <a:sym typeface="Wingdings"/>
              </a:rPr>
              <a:t></a:t>
            </a:r>
            <a:endParaRPr lang="de-AT" sz="4000" b="1">
              <a:solidFill>
                <a:srgbClr val="00B050"/>
              </a:solidFill>
            </a:endParaRP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de-AT" smtClean="0"/>
              <a:t>Quality management for all TCs (EBSQ) </a:t>
            </a:r>
            <a:r>
              <a:rPr lang="de-AT" sz="4000" b="1" smtClean="0">
                <a:solidFill>
                  <a:srgbClr val="FF0000"/>
                </a:solidFill>
                <a:sym typeface="Wingdings"/>
              </a:rPr>
              <a:t>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13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Board Examination GenSurg Belfast 2016</a:t>
            </a:r>
            <a:endParaRPr lang="de-DE" sz="32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4175"/>
            <a:ext cx="822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6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/>
              <a:t>Board Examination GenSurg Belfast 2016</a:t>
            </a:r>
            <a:endParaRPr lang="de-DE" sz="320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11346"/>
          <a:stretch/>
        </p:blipFill>
        <p:spPr>
          <a:xfrm>
            <a:off x="755576" y="1916832"/>
            <a:ext cx="7738675" cy="434541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267744" y="2101754"/>
            <a:ext cx="2128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Vinod Kumar Singhal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228184" y="2286420"/>
            <a:ext cx="1790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Vassilios Papalois</a:t>
            </a: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2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/>
              <a:t>Board Examination GenSurg Belfast 2016</a:t>
            </a:r>
            <a:endParaRPr lang="de-DE" sz="32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4" t="15832" r="7544" b="15344"/>
          <a:stretch/>
        </p:blipFill>
        <p:spPr>
          <a:xfrm>
            <a:off x="539552" y="1916832"/>
            <a:ext cx="8079384" cy="4306402"/>
          </a:xfrm>
        </p:spPr>
      </p:pic>
      <p:sp>
        <p:nvSpPr>
          <p:cNvPr id="9" name="Textfeld 8"/>
          <p:cNvSpPr txBox="1"/>
          <p:nvPr/>
        </p:nvSpPr>
        <p:spPr>
          <a:xfrm>
            <a:off x="971600" y="2212293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mtClean="0">
                <a:solidFill>
                  <a:schemeClr val="bg1"/>
                </a:solidFill>
              </a:rPr>
              <a:t>Arthur Felice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076056" y="2205829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>
                <a:solidFill>
                  <a:schemeClr val="bg1"/>
                </a:solidFill>
              </a:rPr>
              <a:t>Mansoor Ali Khan</a:t>
            </a: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5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/>
              <a:t>Board Examination GenSurg Belfast 2016</a:t>
            </a:r>
            <a:endParaRPr lang="de-DE" sz="32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24565" r="9649" b="4740"/>
          <a:stretch/>
        </p:blipFill>
        <p:spPr>
          <a:xfrm>
            <a:off x="432132" y="2018158"/>
            <a:ext cx="8172316" cy="4147146"/>
          </a:xfrm>
        </p:spPr>
      </p:pic>
      <p:sp>
        <p:nvSpPr>
          <p:cNvPr id="9" name="Textfeld 8"/>
          <p:cNvSpPr txBox="1"/>
          <p:nvPr/>
        </p:nvSpPr>
        <p:spPr>
          <a:xfrm>
            <a:off x="3203848" y="2430274"/>
            <a:ext cx="132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mtClean="0">
                <a:solidFill>
                  <a:schemeClr val="bg1"/>
                </a:solidFill>
              </a:rPr>
              <a:t>Györgi Lazar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2000" y="2212148"/>
            <a:ext cx="163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mtClean="0">
                <a:solidFill>
                  <a:schemeClr val="bg1"/>
                </a:solidFill>
              </a:rPr>
              <a:t>Jonathan Tilsed</a:t>
            </a: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1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/>
              <a:t>Board Examination GenSurg Belfast 2016</a:t>
            </a:r>
            <a:endParaRPr lang="de-DE" sz="32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7" t="15208" r="7427" b="8898"/>
          <a:stretch/>
        </p:blipFill>
        <p:spPr>
          <a:xfrm>
            <a:off x="611560" y="1817074"/>
            <a:ext cx="7980648" cy="4420237"/>
          </a:xfrm>
        </p:spPr>
      </p:pic>
      <p:sp>
        <p:nvSpPr>
          <p:cNvPr id="9" name="Textfeld 8"/>
          <p:cNvSpPr txBox="1"/>
          <p:nvPr/>
        </p:nvSpPr>
        <p:spPr>
          <a:xfrm>
            <a:off x="6444208" y="2461538"/>
            <a:ext cx="155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mtClean="0">
                <a:solidFill>
                  <a:schemeClr val="bg1"/>
                </a:solidFill>
              </a:rPr>
              <a:t>Joseph Weerts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907704" y="1988840"/>
            <a:ext cx="176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mtClean="0">
                <a:solidFill>
                  <a:schemeClr val="bg1"/>
                </a:solidFill>
              </a:rPr>
              <a:t>Alfonso Barbarisi</a:t>
            </a: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1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/>
              <a:t>Board Examination GenSurg Belfast 2016</a:t>
            </a:r>
            <a:endParaRPr lang="de-DE" sz="32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10426"/>
          <a:stretch/>
        </p:blipFill>
        <p:spPr>
          <a:xfrm>
            <a:off x="477545" y="1916832"/>
            <a:ext cx="8209255" cy="4294484"/>
          </a:xfrm>
        </p:spPr>
      </p:pic>
      <p:sp>
        <p:nvSpPr>
          <p:cNvPr id="9" name="Textfeld 8"/>
          <p:cNvSpPr txBox="1"/>
          <p:nvPr/>
        </p:nvSpPr>
        <p:spPr>
          <a:xfrm>
            <a:off x="4067944" y="1909396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mtClean="0">
                <a:solidFill>
                  <a:schemeClr val="bg1"/>
                </a:solidFill>
              </a:rPr>
              <a:t>Guido Gasparri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92280" y="1909396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mtClean="0">
                <a:solidFill>
                  <a:schemeClr val="bg1"/>
                </a:solidFill>
              </a:rPr>
              <a:t>Frédéric Dubas</a:t>
            </a: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9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smtClean="0"/>
              <a:t>Board Examination GenSurg Belfast 2016</a:t>
            </a:r>
            <a:endParaRPr lang="de-DE" sz="32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9806"/>
            <a:ext cx="7965718" cy="465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3567" y="1659806"/>
            <a:ext cx="141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mtClean="0">
                <a:solidFill>
                  <a:schemeClr val="bg1"/>
                </a:solidFill>
              </a:rPr>
              <a:t>Paul Ridgway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364088" y="1662149"/>
            <a:ext cx="2671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Muhammad Hanif Shiwani</a:t>
            </a:r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1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smtClean="0"/>
              <a:t>Board Examination GenSurg Belfast 2016</a:t>
            </a:r>
            <a:endParaRPr lang="de-DE" sz="32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104-8EB3-4E52-A140-4B4601F1A3F9}" type="datetime1">
              <a:rPr lang="de-DE" smtClean="0"/>
              <a:pPr/>
              <a:t>01.06.2016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European Board of Surgery</a:t>
            </a:r>
            <a:endParaRPr lang="de-DE"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51BC-74A5-426E-ABA3-8A2653D97DB3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9806"/>
            <a:ext cx="7965718" cy="465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3567" y="1659806"/>
            <a:ext cx="141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mtClean="0">
                <a:solidFill>
                  <a:schemeClr val="bg1"/>
                </a:solidFill>
              </a:rPr>
              <a:t>Paul Ridgway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364088" y="1662149"/>
            <a:ext cx="2671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Muhammad Hanif Shiwani</a:t>
            </a:r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868144" y="537321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smtClean="0">
                <a:solidFill>
                  <a:schemeClr val="bg1"/>
                </a:solidFill>
              </a:rPr>
              <a:t>he made it !</a:t>
            </a:r>
            <a:endParaRPr lang="de-DE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30352"/>
      </p:ext>
    </p:extLst>
  </p:cSld>
  <p:clrMapOvr>
    <a:masterClrMapping/>
  </p:clrMapOvr>
</p:sld>
</file>

<file path=ppt/theme/theme1.xml><?xml version="1.0" encoding="utf-8"?>
<a:theme xmlns:a="http://schemas.openxmlformats.org/drawingml/2006/main" name="EBS 2015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431</Words>
  <Application>Microsoft Office PowerPoint</Application>
  <PresentationFormat>On-screen Show (4:3)</PresentationFormat>
  <Paragraphs>134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EBS 2015</vt:lpstr>
      <vt:lpstr>UEMS Section of Surgery 14th May 2016 Belfast</vt:lpstr>
      <vt:lpstr>Board Examination GenSurg Belfast 2016</vt:lpstr>
      <vt:lpstr>Board Examination GenSurg Belfast 2016</vt:lpstr>
      <vt:lpstr>Board Examination GenSurg Belfast 2016</vt:lpstr>
      <vt:lpstr>Board Examination GenSurg Belfast 2016</vt:lpstr>
      <vt:lpstr>Board Examination GenSurg Belfast 2016</vt:lpstr>
      <vt:lpstr>Board Examination GenSurg Belfast 2016</vt:lpstr>
      <vt:lpstr>Board Examination GenSurg Belfast 2016</vt:lpstr>
      <vt:lpstr>Board Examination GenSurg Belfast 2016</vt:lpstr>
      <vt:lpstr>CESMA evaluation</vt:lpstr>
      <vt:lpstr>EBS – Projects </vt:lpstr>
      <vt:lpstr>Implementation of EBS Documents </vt:lpstr>
      <vt:lpstr>The House of Surgery</vt:lpstr>
      <vt:lpstr>European Board of Surgery Fellowships in "Transferable Competencies"</vt:lpstr>
      <vt:lpstr>EBS – Projects 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2015-09-05T11:02:48Z</dcterms:created>
  <dcterms:modified xsi:type="dcterms:W3CDTF">2016-06-01T15:17:41Z</dcterms:modified>
</cp:coreProperties>
</file>