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1" r:id="rId3"/>
    <p:sldId id="275" r:id="rId4"/>
    <p:sldId id="277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1" d="100"/>
        <a:sy n="15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37803-E146-0047-9F4C-A9C72D2C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82CEA-B7F6-D943-BDFF-E9E343EF7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C1DCA-A51D-8742-8E9E-E449DADD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B354-5D5B-DB43-AAF9-1FB3E97E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49BC6-87F6-674B-A648-1BC10029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2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AC74-A8FD-384D-8C90-728CF7CE6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1DFDD-DD87-1349-A3C1-27220DA074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84F99-E181-524C-A4AC-EA06BED5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F87D-2C4F-254A-B64F-3B18865B5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7DE1C-0F46-FE4B-BA14-CBC67573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41C473-14BE-114E-BF0A-901038C9E5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10330E-630D-2047-8A62-2AD362A7A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03F30-BE4B-E04C-84FD-0D170CE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B573-4756-B94E-8C58-75385DC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E8E20-1704-3043-B5AA-8791F5C0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2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BB76E-52C2-D640-9645-FEF701F52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D6AD7-8A32-9240-B57F-53956D9AD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670DF-5629-E349-9562-A179E911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E625C-16CA-8540-B7F2-AE33E6E23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D52-BB5C-3F41-87DC-B4BA87B09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42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C1938-3966-F049-9627-56B97F17D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A9BF-D85A-3841-B5A1-249E4E38F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3B7127-3339-424F-938A-234365C7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E9CB-BD20-5A4D-A19E-3BE19BF3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2A60-BEB0-B141-8951-3C700B21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01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22FA9-2D9E-BD46-963E-7A846C57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FB1F6-D0CD-6540-9F42-0A096C98ED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4AA029-94E5-2A42-A41E-08E39B41CF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39FED-4A19-FE42-8D8E-A497D7C4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505B3-8BE0-F64F-B8CB-DD220E258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44AA1A-C92D-F240-8A8C-E2F25A34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BEC0-78D4-554B-B9F2-BAAA9ABE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71A35-92C0-3E45-BFBA-E4E40ECA8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BD72B-41F0-8E41-9911-665E701EE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6F2945-0576-D342-A9AC-2D641DF90B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839A68-EE07-4B46-8B71-64A760D27A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AC7BA-CD47-A34E-BF3B-14681C4E0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6CA2F8-B02E-384A-8DE4-3CB66D11F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3094F6-7FE3-4044-A317-FAF9EAAA7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9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226A-63D6-CE43-999F-5F9DB048D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2CDE99-B32E-244D-A7A4-705F76FD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51B424-099C-2D41-BBAF-353941AB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BA027-4735-CD45-8E8F-06EF580A5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8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E3EB1B-0D18-8F44-8329-A20A3EDA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07330C-15CF-0946-BAA3-6F04AFA4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929B83-723B-D747-9109-8C6AF6053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33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4F3D3-E723-CB42-A7A7-494F929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202D4-D305-7542-802C-AEA4ACDF9E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95878-CAD2-B245-829A-3418D6018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D4C79-191E-4945-8C32-6608F69C8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114631-4313-A342-8271-F21633BDF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33907-709C-D44E-91B3-4CACF7226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BF601-A5E3-9C41-BBA1-6CF613CA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40AEAD-B40E-964E-A8FC-A9B72535F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D5C7D-04CE-E449-890D-8F038BE92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73D42-6927-894B-A5BB-F3B7DD24C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AD58E-A6B4-E24E-A45A-5DCAB6B2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616C86-B2F4-4547-BB9C-AF5CE5FE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8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A84067-6C7F-4146-8785-7B81B131E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58EADC-D5D6-F54D-A83D-4DF1EB7BF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BCA4A-83F1-8449-951F-22C953EAA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F8426-4771-3445-A962-E64884F8CC4F}" type="datetimeFigureOut">
              <a:rPr lang="en-US" smtClean="0"/>
              <a:t>12/8/23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A5F-63E2-B840-A48F-EBDAA888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79CC-6FE0-7745-8071-95C660EC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A0B38-82DA-3F42-AA0A-D9A7718F0B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040C6-C685-4741-B278-8B3BAB403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237" y="726831"/>
            <a:ext cx="10701337" cy="152948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    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CESMA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Standard Setting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1739E-EC1E-E64C-A3CF-3FFA83597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8615"/>
            <a:ext cx="9144000" cy="226255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Maeve Durkan MBBS ( Hons), FACP, Mmed.Ed , FESC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 UEMS CESMA</a:t>
            </a:r>
          </a:p>
          <a:p>
            <a:r>
              <a:rPr lang="en-US" sz="2800" dirty="0">
                <a:solidFill>
                  <a:srgbClr val="FFFF00"/>
                </a:solidFill>
              </a:rPr>
              <a:t>President , UEMS Board of Endocrinology</a:t>
            </a:r>
          </a:p>
          <a:p>
            <a:r>
              <a:rPr lang="en-US" sz="2800" dirty="0">
                <a:solidFill>
                  <a:srgbClr val="FFFF00"/>
                </a:solidFill>
              </a:rPr>
              <a:t>Vice President, UEMS CESMA </a:t>
            </a:r>
          </a:p>
        </p:txBody>
      </p:sp>
      <p:pic>
        <p:nvPicPr>
          <p:cNvPr id="4" name="Εικόνα 6">
            <a:extLst>
              <a:ext uri="{FF2B5EF4-FFF2-40B4-BE49-F238E27FC236}">
                <a16:creationId xmlns:a16="http://schemas.microsoft.com/office/drawing/2014/main" id="{977422D9-4413-A1C0-2E5D-11B797BAFD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34" y="270165"/>
            <a:ext cx="1838906" cy="155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0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8A96E-6662-8245-A0DA-221A4B4B3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737" y="242886"/>
            <a:ext cx="11801476" cy="105727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UEMS CESMA :</a:t>
            </a:r>
            <a:r>
              <a:rPr lang="en-US" u="sng" dirty="0">
                <a:solidFill>
                  <a:schemeClr val="bg1"/>
                </a:solidFill>
              </a:rPr>
              <a:t>Determining your Exam pass mark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18CB3-BF87-E344-89EA-8314DF7E6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14414"/>
            <a:ext cx="12191999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Remember *Directly related to who is taking exam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Differing ‘ experiences/ training level’*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Angoff Scoring  ( what the minimally passing candidate will score)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Modified Angoff Scoring </a:t>
            </a:r>
          </a:p>
          <a:p>
            <a:r>
              <a:rPr lang="en-US" sz="3200" dirty="0">
                <a:solidFill>
                  <a:srgbClr val="FFFF00"/>
                </a:solidFill>
              </a:rPr>
              <a:t>Hofstee Method ( minimum and maximum accepted failure rates )</a:t>
            </a:r>
          </a:p>
          <a:p>
            <a:r>
              <a:rPr lang="en-US" sz="3200" dirty="0">
                <a:solidFill>
                  <a:srgbClr val="FFFF00"/>
                </a:solidFill>
              </a:rPr>
              <a:t>Cohen method ( cut off score taking 60% achieved by 95</a:t>
            </a:r>
            <a:r>
              <a:rPr lang="en-US" sz="3200" baseline="30000" dirty="0">
                <a:solidFill>
                  <a:srgbClr val="FFFF00"/>
                </a:solidFill>
              </a:rPr>
              <a:t>th</a:t>
            </a:r>
            <a:r>
              <a:rPr lang="en-US" sz="3200" dirty="0">
                <a:solidFill>
                  <a:srgbClr val="FFFF00"/>
                </a:solidFill>
              </a:rPr>
              <a:t> percentile candidate)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9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What is your  purpose for the Exam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7314"/>
            <a:ext cx="11944350" cy="513556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What is your priority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Is it a a delivery of ‘ any exam’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Pressure  mounts as exams determine career progression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Are our  priorities shifting ? Are we compromising validity ? Integrity ?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We must not lose the art of exam in pursuits of delivery?</a:t>
            </a:r>
          </a:p>
        </p:txBody>
      </p:sp>
    </p:spTree>
    <p:extLst>
      <p:ext uri="{BB962C8B-B14F-4D97-AF65-F5344CB8AC3E}">
        <p14:creationId xmlns:p14="http://schemas.microsoft.com/office/powerpoint/2010/main" val="2761837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Standard setting .. The Practical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93630"/>
            <a:ext cx="11944350" cy="469924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Minimum 7 people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Preferably those NOT involved in setting questions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You get a score 0- 100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You all rate your question numerically</a:t>
            </a:r>
          </a:p>
        </p:txBody>
      </p:sp>
    </p:spTree>
    <p:extLst>
      <p:ext uri="{BB962C8B-B14F-4D97-AF65-F5344CB8AC3E}">
        <p14:creationId xmlns:p14="http://schemas.microsoft.com/office/powerpoint/2010/main" val="4280179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838842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Standard setting .. The Practical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7314"/>
            <a:ext cx="11944350" cy="513556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You avoid extreme scores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By that 0-5 / 95- 100  Too easy / To difficult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Average score discussed for each Q – are there outliers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Each and every one of 200+* Q questions reviewed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Some discarded – Usually 20%</a:t>
            </a:r>
          </a:p>
        </p:txBody>
      </p:sp>
    </p:spTree>
    <p:extLst>
      <p:ext uri="{BB962C8B-B14F-4D97-AF65-F5344CB8AC3E}">
        <p14:creationId xmlns:p14="http://schemas.microsoft.com/office/powerpoint/2010/main" val="298873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838842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Standard setting .. The Practical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7314"/>
            <a:ext cx="11944350" cy="513556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In your scoring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You want the ‘right candidate ‘ to get it right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You don’t want the wrong candidate getting t right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Thinking of these candidates as you score difficulty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Essentially that candidates have good knowledge ‘core areas’</a:t>
            </a:r>
          </a:p>
        </p:txBody>
      </p:sp>
    </p:spTree>
    <p:extLst>
      <p:ext uri="{BB962C8B-B14F-4D97-AF65-F5344CB8AC3E}">
        <p14:creationId xmlns:p14="http://schemas.microsoft.com/office/powerpoint/2010/main" val="1564497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Standard setting .. The Practical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35014"/>
            <a:ext cx="11944350" cy="4757859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Average score entered into  data base/ computer generated algorhythm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Cut score generated for pass mark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Cut score generated form ‘easy and hard ‘’95 &amp; 25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Standard error of measurement / Standard error of judgement </a:t>
            </a:r>
          </a:p>
        </p:txBody>
      </p:sp>
    </p:spTree>
    <p:extLst>
      <p:ext uri="{BB962C8B-B14F-4D97-AF65-F5344CB8AC3E}">
        <p14:creationId xmlns:p14="http://schemas.microsoft.com/office/powerpoint/2010/main" val="168833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CA8B2-658E-D64B-8F2B-4C9E54F29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365126"/>
            <a:ext cx="11696700" cy="992188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CESMA Standard setting .. The Practical 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D14E3-9E9F-5E49-9659-A64349E5A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47446"/>
            <a:ext cx="11944350" cy="4945428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Editing cut scores. -Be careful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Going up or down 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May pass too many-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no discrimination for ‘poor barely passing specialist</a:t>
            </a: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>
                <a:solidFill>
                  <a:srgbClr val="FFFF00"/>
                </a:solidFill>
              </a:rPr>
              <a:t>May pass too few</a:t>
            </a:r>
          </a:p>
          <a:p>
            <a:pPr lvl="1"/>
            <a:r>
              <a:rPr lang="en-US" sz="2800" dirty="0">
                <a:solidFill>
                  <a:srgbClr val="FFFF00"/>
                </a:solidFill>
              </a:rPr>
              <a:t>– allowing the ‘top candidate in’ and  dissuading further applications </a:t>
            </a:r>
          </a:p>
        </p:txBody>
      </p:sp>
    </p:spTree>
    <p:extLst>
      <p:ext uri="{BB962C8B-B14F-4D97-AF65-F5344CB8AC3E}">
        <p14:creationId xmlns:p14="http://schemas.microsoft.com/office/powerpoint/2010/main" val="2708747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365</Words>
  <Application>Microsoft Macintosh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     CESMA  Standard Setting</vt:lpstr>
      <vt:lpstr>UEMS CESMA :Determining your Exam pass mark </vt:lpstr>
      <vt:lpstr>What is your  purpose for the Exam </vt:lpstr>
      <vt:lpstr>CESMA Standard setting .. The Practical side</vt:lpstr>
      <vt:lpstr>CESMA Standard setting .. The Practical side</vt:lpstr>
      <vt:lpstr>CESMA Standard setting .. The Practical side</vt:lpstr>
      <vt:lpstr>CESMA Standard setting .. The Practical side</vt:lpstr>
      <vt:lpstr>CESMA Standard setting .. The Practical side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UEMS Board of Endocrinology May 8, 2021</dc:title>
  <dc:creator>Gerard Hand</dc:creator>
  <cp:lastModifiedBy>Microsoft Office User</cp:lastModifiedBy>
  <cp:revision>24</cp:revision>
  <dcterms:created xsi:type="dcterms:W3CDTF">2021-05-08T06:28:23Z</dcterms:created>
  <dcterms:modified xsi:type="dcterms:W3CDTF">2023-12-08T11:56:12Z</dcterms:modified>
</cp:coreProperties>
</file>