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handoutMasterIdLst>
    <p:handoutMasterId r:id="rId12"/>
  </p:handoutMasterIdLst>
  <p:sldIdLst>
    <p:sldId id="327" r:id="rId2"/>
    <p:sldId id="320" r:id="rId3"/>
    <p:sldId id="322" r:id="rId4"/>
    <p:sldId id="321" r:id="rId5"/>
    <p:sldId id="323" r:id="rId6"/>
    <p:sldId id="328" r:id="rId7"/>
    <p:sldId id="324" r:id="rId8"/>
    <p:sldId id="325" r:id="rId9"/>
    <p:sldId id="32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79" d="100"/>
          <a:sy n="79" d="100"/>
        </p:scale>
        <p:origin x="7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08" y="3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9715AC-EEC0-4388-A08A-A65F21678F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0"/>
            <a:r>
              <a:rPr lang="en-US"/>
              <a:t>Second level</a:t>
            </a:r>
          </a:p>
          <a:p>
            <a:pPr lvl="0"/>
            <a:r>
              <a:rPr lang="en-US"/>
              <a:t>Third level</a:t>
            </a:r>
          </a:p>
          <a:p>
            <a:pPr lvl="0"/>
            <a:r>
              <a:rPr lang="en-US"/>
              <a:t>Fourth level</a:t>
            </a:r>
          </a:p>
          <a:p>
            <a:pPr lvl="0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28212E-DDD8-4F0B-AD9E-5643421EB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94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42FF9-36B7-4433-AEE9-9227023553F7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9550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9367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90469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3724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474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583999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178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162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969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5515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13348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2023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#_Toc134225531"/><Relationship Id="rId13" Type="http://schemas.openxmlformats.org/officeDocument/2006/relationships/hyperlink" Target="#_Toc134225536"/><Relationship Id="rId3" Type="http://schemas.openxmlformats.org/officeDocument/2006/relationships/hyperlink" Target="#_Toc134225526"/><Relationship Id="rId7" Type="http://schemas.openxmlformats.org/officeDocument/2006/relationships/hyperlink" Target="#_Toc134225530"/><Relationship Id="rId12" Type="http://schemas.openxmlformats.org/officeDocument/2006/relationships/hyperlink" Target="#_Toc134225535"/><Relationship Id="rId2" Type="http://schemas.openxmlformats.org/officeDocument/2006/relationships/hyperlink" Target="#_Toc134225525"/><Relationship Id="rId1" Type="http://schemas.openxmlformats.org/officeDocument/2006/relationships/slideLayout" Target="../slideLayouts/slideLayout2.xml"/><Relationship Id="rId6" Type="http://schemas.openxmlformats.org/officeDocument/2006/relationships/hyperlink" Target="#_Toc134225529"/><Relationship Id="rId11" Type="http://schemas.openxmlformats.org/officeDocument/2006/relationships/hyperlink" Target="#_Toc134225534"/><Relationship Id="rId5" Type="http://schemas.openxmlformats.org/officeDocument/2006/relationships/hyperlink" Target="#_Toc134225528"/><Relationship Id="rId10" Type="http://schemas.openxmlformats.org/officeDocument/2006/relationships/hyperlink" Target="#_Toc134225533"/><Relationship Id="rId4" Type="http://schemas.openxmlformats.org/officeDocument/2006/relationships/hyperlink" Target="#_Toc134225527"/><Relationship Id="rId9" Type="http://schemas.openxmlformats.org/officeDocument/2006/relationships/hyperlink" Target="#_Toc134225532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1524000"/>
            <a:ext cx="7772400" cy="1143000"/>
          </a:xfrm>
          <a:noFill/>
          <a:ln/>
        </p:spPr>
        <p:txBody>
          <a:bodyPr lIns="91440" tIns="45720" rIns="91440" bIns="45720" anchor="ctr"/>
          <a:lstStyle/>
          <a:p>
            <a:r>
              <a:rPr lang="en-GB" dirty="0"/>
              <a:t>Update on development of Standards for European Examinations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180528" y="3429000"/>
            <a:ext cx="6400800" cy="2232248"/>
          </a:xfrm>
          <a:noFill/>
          <a:ln/>
        </p:spPr>
        <p:txBody>
          <a:bodyPr lIns="91440" tIns="45720" rIns="91440" bIns="45720"/>
          <a:lstStyle/>
          <a:p>
            <a:r>
              <a:rPr lang="en-GB" dirty="0"/>
              <a:t>Albert J Mifsud</a:t>
            </a:r>
          </a:p>
          <a:p>
            <a:r>
              <a:rPr lang="en-GB" dirty="0"/>
              <a:t>CESMA meeting</a:t>
            </a:r>
          </a:p>
          <a:p>
            <a:r>
              <a:rPr lang="en-GB" dirty="0"/>
              <a:t>Rome</a:t>
            </a:r>
          </a:p>
          <a:p>
            <a:r>
              <a:rPr lang="en-GB" dirty="0"/>
              <a:t>5</a:t>
            </a:r>
            <a:r>
              <a:rPr lang="en-GB" baseline="30000" dirty="0"/>
              <a:t>th</a:t>
            </a:r>
            <a:r>
              <a:rPr lang="en-GB" dirty="0"/>
              <a:t> / 6</a:t>
            </a:r>
            <a:r>
              <a:rPr lang="en-GB" baseline="30000" dirty="0"/>
              <a:t>th</a:t>
            </a:r>
            <a:r>
              <a:rPr lang="en-GB" dirty="0"/>
              <a:t> May 2023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1231F88-50FE-4763-8022-CF52C88D4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861023"/>
            <a:ext cx="25717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Working Group on CESMA Examination Standards document</a:t>
            </a:r>
          </a:p>
        </p:txBody>
      </p:sp>
      <p:pic>
        <p:nvPicPr>
          <p:cNvPr id="1026" name="Picture 2" descr="Shruti Sharma symbol image">
            <a:extLst>
              <a:ext uri="{FF2B5EF4-FFF2-40B4-BE49-F238E27FC236}">
                <a16:creationId xmlns:a16="http://schemas.microsoft.com/office/drawing/2014/main" id="{AABECF7F-9892-4794-BB9B-46B6C0DFA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954044"/>
            <a:ext cx="1133112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1F638E-E019-4005-BB8D-BBA6B56597FC}"/>
              </a:ext>
            </a:extLst>
          </p:cNvPr>
          <p:cNvSpPr txBox="1"/>
          <p:nvPr/>
        </p:nvSpPr>
        <p:spPr>
          <a:xfrm>
            <a:off x="2393214" y="6096611"/>
            <a:ext cx="13676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Shruti Sharma</a:t>
            </a:r>
            <a:br>
              <a:rPr lang="en-GB" sz="1600" dirty="0"/>
            </a:br>
            <a:r>
              <a:rPr lang="en-GB" sz="1600" dirty="0"/>
              <a:t> EJD, PGT</a:t>
            </a:r>
          </a:p>
        </p:txBody>
      </p:sp>
      <p:pic>
        <p:nvPicPr>
          <p:cNvPr id="1028" name="Picture 4" descr="Profile photo of Julie-Lyn Noel">
            <a:extLst>
              <a:ext uri="{FF2B5EF4-FFF2-40B4-BE49-F238E27FC236}">
                <a16:creationId xmlns:a16="http://schemas.microsoft.com/office/drawing/2014/main" id="{2B9F7E4D-57DB-4867-BDB1-42782CA05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923095"/>
            <a:ext cx="1204898" cy="120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93347F6-90A9-40FE-B0A8-A98BA3D5A2FA}"/>
              </a:ext>
            </a:extLst>
          </p:cNvPr>
          <p:cNvSpPr txBox="1"/>
          <p:nvPr/>
        </p:nvSpPr>
        <p:spPr>
          <a:xfrm>
            <a:off x="4759710" y="6118253"/>
            <a:ext cx="1468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Julie-Lyn Noel, </a:t>
            </a:r>
          </a:p>
          <a:p>
            <a:pPr algn="ctr"/>
            <a:r>
              <a:rPr lang="en-GB" sz="1600" dirty="0" err="1"/>
              <a:t>Eurospine</a:t>
            </a:r>
            <a:endParaRPr lang="en-GB" sz="1600" dirty="0"/>
          </a:p>
        </p:txBody>
      </p:sp>
      <p:pic>
        <p:nvPicPr>
          <p:cNvPr id="1030" name="Picture 6" descr="Image">
            <a:extLst>
              <a:ext uri="{FF2B5EF4-FFF2-40B4-BE49-F238E27FC236}">
                <a16:creationId xmlns:a16="http://schemas.microsoft.com/office/drawing/2014/main" id="{CBA11F65-C013-4400-A226-F87B9AF2E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058" y="1454387"/>
            <a:ext cx="1204897" cy="120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4E042E-1DEC-435A-A50E-A2FD973DEB8E}"/>
              </a:ext>
            </a:extLst>
          </p:cNvPr>
          <p:cNvSpPr txBox="1"/>
          <p:nvPr/>
        </p:nvSpPr>
        <p:spPr>
          <a:xfrm>
            <a:off x="4616841" y="2785788"/>
            <a:ext cx="18742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Andrew Brittlebank,</a:t>
            </a:r>
            <a:br>
              <a:rPr lang="en-GB" sz="1600" dirty="0"/>
            </a:br>
            <a:r>
              <a:rPr lang="en-GB" sz="1600" dirty="0"/>
              <a:t> Psychiatry</a:t>
            </a:r>
          </a:p>
        </p:txBody>
      </p:sp>
      <p:pic>
        <p:nvPicPr>
          <p:cNvPr id="1032" name="Picture 8" descr="J David Rozsa">
            <a:extLst>
              <a:ext uri="{FF2B5EF4-FFF2-40B4-BE49-F238E27FC236}">
                <a16:creationId xmlns:a16="http://schemas.microsoft.com/office/drawing/2014/main" id="{D5D187D5-62F3-4094-A229-4AB95F9C7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1595" y="2714100"/>
            <a:ext cx="1189011" cy="118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38770E-6FD5-4906-AFC9-C419482E1E21}"/>
              </a:ext>
            </a:extLst>
          </p:cNvPr>
          <p:cNvSpPr txBox="1"/>
          <p:nvPr/>
        </p:nvSpPr>
        <p:spPr>
          <a:xfrm>
            <a:off x="6539868" y="3903111"/>
            <a:ext cx="1290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David Rozsa,</a:t>
            </a:r>
          </a:p>
          <a:p>
            <a:pPr algn="ctr"/>
            <a:r>
              <a:rPr lang="en-GB" sz="1600" dirty="0"/>
              <a:t>EPNIC</a:t>
            </a:r>
          </a:p>
        </p:txBody>
      </p:sp>
      <p:pic>
        <p:nvPicPr>
          <p:cNvPr id="1034" name="Picture 10" descr="TEMA BROJA - Issuu">
            <a:extLst>
              <a:ext uri="{FF2B5EF4-FFF2-40B4-BE49-F238E27FC236}">
                <a16:creationId xmlns:a16="http://schemas.microsoft.com/office/drawing/2014/main" id="{C425C68E-9072-417B-AD0B-675246B79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60445"/>
            <a:ext cx="921391" cy="116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D53C568-F9FB-4CD4-95ED-699D4EFF26C3}"/>
              </a:ext>
            </a:extLst>
          </p:cNvPr>
          <p:cNvSpPr txBox="1"/>
          <p:nvPr/>
        </p:nvSpPr>
        <p:spPr>
          <a:xfrm>
            <a:off x="755576" y="3825160"/>
            <a:ext cx="19271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/>
              <a:t>Vesna </a:t>
            </a:r>
            <a:r>
              <a:rPr lang="en-GB" sz="1600" dirty="0" err="1"/>
              <a:t>Kusec</a:t>
            </a:r>
            <a:r>
              <a:rPr lang="en-GB" sz="1600" dirty="0"/>
              <a:t>, </a:t>
            </a:r>
          </a:p>
          <a:p>
            <a:pPr algn="ctr"/>
            <a:r>
              <a:rPr lang="en-GB" sz="1600" dirty="0"/>
              <a:t>Laboratory Medicine</a:t>
            </a:r>
          </a:p>
        </p:txBody>
      </p:sp>
      <p:pic>
        <p:nvPicPr>
          <p:cNvPr id="1036" name="Picture 12" descr="Group B Strep in Pregnancy &amp; Babies Conference 2022 -Speakers - Group B  Strep Support">
            <a:extLst>
              <a:ext uri="{FF2B5EF4-FFF2-40B4-BE49-F238E27FC236}">
                <a16:creationId xmlns:a16="http://schemas.microsoft.com/office/drawing/2014/main" id="{A80B7946-EEFC-4675-84C7-EFBCCC1B6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055" y="1484784"/>
            <a:ext cx="921391" cy="123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C6A50A5-15C9-4AFB-AEC6-370234D7D384}"/>
              </a:ext>
            </a:extLst>
          </p:cNvPr>
          <p:cNvSpPr txBox="1"/>
          <p:nvPr/>
        </p:nvSpPr>
        <p:spPr>
          <a:xfrm>
            <a:off x="2797330" y="2740452"/>
            <a:ext cx="1927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Albert Mifsud</a:t>
            </a:r>
            <a:br>
              <a:rPr lang="en-GB" sz="1600" dirty="0"/>
            </a:br>
            <a:r>
              <a:rPr lang="en-GB" sz="1600" dirty="0"/>
              <a:t>CESMA Exec</a:t>
            </a:r>
          </a:p>
        </p:txBody>
      </p:sp>
    </p:spTree>
    <p:extLst>
      <p:ext uri="{BB962C8B-B14F-4D97-AF65-F5344CB8AC3E}">
        <p14:creationId xmlns:p14="http://schemas.microsoft.com/office/powerpoint/2010/main" val="38782647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CF8B1C-0582-493C-99CF-656F3A3E8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7761">
            <a:off x="2741471" y="451408"/>
            <a:ext cx="4248777" cy="595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143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D7A2C-2D3A-474E-B20B-2C4517BA3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D7108-9EF7-4F61-8DB7-EB45E9036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282880" cy="4114800"/>
          </a:xfrm>
        </p:spPr>
        <p:txBody>
          <a:bodyPr/>
          <a:lstStyle/>
          <a:p>
            <a:r>
              <a:rPr lang="en-GB" dirty="0"/>
              <a:t>First version written June 2021</a:t>
            </a:r>
          </a:p>
          <a:p>
            <a:r>
              <a:rPr lang="en-GB" dirty="0"/>
              <a:t>Circulated to CESMA membership Jul 21</a:t>
            </a:r>
          </a:p>
          <a:p>
            <a:r>
              <a:rPr lang="en-GB" dirty="0"/>
              <a:t>Circulated to CESMA Exec x2</a:t>
            </a:r>
          </a:p>
          <a:p>
            <a:r>
              <a:rPr lang="en-GB" dirty="0"/>
              <a:t>Presented CESMA meeting Dec 22</a:t>
            </a:r>
          </a:p>
          <a:p>
            <a:r>
              <a:rPr lang="en-GB" dirty="0"/>
              <a:t>Volunteers for subgroup invited</a:t>
            </a:r>
          </a:p>
          <a:p>
            <a:r>
              <a:rPr lang="en-GB" dirty="0"/>
              <a:t>Circulated to CESMA Exec x2</a:t>
            </a:r>
          </a:p>
          <a:p>
            <a:r>
              <a:rPr lang="en-GB" dirty="0"/>
              <a:t>Circulated to CESMA membership Apr 23</a:t>
            </a:r>
          </a:p>
        </p:txBody>
      </p:sp>
    </p:spTree>
    <p:extLst>
      <p:ext uri="{BB962C8B-B14F-4D97-AF65-F5344CB8AC3E}">
        <p14:creationId xmlns:p14="http://schemas.microsoft.com/office/powerpoint/2010/main" val="88244010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1A439-C74E-41E1-9AE4-BAD42CC4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916E1C8-7253-44BA-90CA-C14A3EF0D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484784"/>
            <a:ext cx="7486765" cy="4114800"/>
          </a:xfr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0D5022-9A89-4472-9271-7DB59CCF5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852" y="5157192"/>
            <a:ext cx="6556308" cy="13758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1BCEDEC-670C-48F5-9722-BF14B8D906CB}"/>
              </a:ext>
            </a:extLst>
          </p:cNvPr>
          <p:cNvCxnSpPr>
            <a:stCxn id="12" idx="0"/>
          </p:cNvCxnSpPr>
          <p:nvPr/>
        </p:nvCxnSpPr>
        <p:spPr bwMode="auto">
          <a:xfrm flipH="1" flipV="1">
            <a:off x="3491880" y="4293096"/>
            <a:ext cx="2106126" cy="8640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A540B93E-F9B1-4DA1-96F2-98D973EFC9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287" y="188640"/>
            <a:ext cx="6048921" cy="119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4284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58BE-1CA0-4672-9C97-06E47D3DE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2F172-4AF0-4218-8F1A-B8701020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792"/>
            <a:ext cx="7848600" cy="4544144"/>
          </a:xfrm>
        </p:spPr>
        <p:txBody>
          <a:bodyPr/>
          <a:lstStyle/>
          <a:p>
            <a:r>
              <a:rPr lang="en-GB" sz="2800" dirty="0"/>
              <a:t>These are Standards on how a good exam should be organised </a:t>
            </a:r>
            <a:r>
              <a:rPr lang="en-GB" sz="2800"/>
              <a:t>&amp; run</a:t>
            </a:r>
            <a:endParaRPr lang="en-GB" sz="2800" dirty="0"/>
          </a:p>
          <a:p>
            <a:r>
              <a:rPr lang="en-GB" sz="2800" dirty="0"/>
              <a:t>Scope is limited to exams not the whole of assessment</a:t>
            </a:r>
          </a:p>
          <a:p>
            <a:r>
              <a:rPr lang="en-GB" sz="2800" dirty="0"/>
              <a:t>Without detailed Standards it is not possible to assess / appraise an examination</a:t>
            </a:r>
          </a:p>
          <a:p>
            <a:r>
              <a:rPr lang="en-GB" sz="2800" dirty="0"/>
              <a:t>Once Standards are in place, and appraisals are being undertaken effectively, the process should be termed Accreditation</a:t>
            </a:r>
          </a:p>
          <a:p>
            <a:r>
              <a:rPr lang="en-GB" sz="2800" dirty="0"/>
              <a:t>A separate document will give guidance on the 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160996844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5C10-1496-4A3C-83D1-E1FA33CF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Document content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C12D6D9-DC49-45D9-B9F5-FEED3FC0BC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745681"/>
            <a:ext cx="7558479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  <a:tab pos="57245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Forward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Scope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Corporate arrangements 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Examination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Application for the examination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curriculum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Examination design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 design and examination bank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Examination delivery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Psychometric analysis and cut-score determination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9100" algn="l"/>
                <a:tab pos="5724525" algn="r"/>
              </a:tabLst>
            </a:pP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</a:t>
            </a: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rgbClr val="FE9B0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</a:t>
            </a:r>
            <a:r>
              <a:rPr kumimoji="0" lang="en-GB" altLang="en-US" sz="2400" b="0" i="0" u="sng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ea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Appeals</a:t>
            </a:r>
            <a:endParaRPr kumimoji="0" lang="en-GB" altLang="en-US" sz="4000" b="0" i="0" u="none" strike="noStrike" cap="none" normalizeH="0" baseline="0" dirty="0">
              <a:ln>
                <a:noFill/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8944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40823-DDBA-4C76-AE99-DE885238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Next steps with milestones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1426B0D-745F-427C-905F-895B4075B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8046"/>
              </p:ext>
            </p:extLst>
          </p:nvPr>
        </p:nvGraphicFramePr>
        <p:xfrm>
          <a:off x="899592" y="1453416"/>
          <a:ext cx="7200800" cy="514088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24898">
                  <a:extLst>
                    <a:ext uri="{9D8B030D-6E8A-4147-A177-3AD203B41FA5}">
                      <a16:colId xmlns:a16="http://schemas.microsoft.com/office/drawing/2014/main" val="635128623"/>
                    </a:ext>
                  </a:extLst>
                </a:gridCol>
                <a:gridCol w="6075902">
                  <a:extLst>
                    <a:ext uri="{9D8B030D-6E8A-4147-A177-3AD203B41FA5}">
                      <a16:colId xmlns:a16="http://schemas.microsoft.com/office/drawing/2014/main" val="899757232"/>
                    </a:ext>
                  </a:extLst>
                </a:gridCol>
              </a:tblGrid>
              <a:tr h="319400">
                <a:tc>
                  <a:txBody>
                    <a:bodyPr/>
                    <a:lstStyle/>
                    <a:p>
                      <a:r>
                        <a:rPr lang="en-GB" sz="1600" dirty="0"/>
                        <a:t>16/06/23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CESMA members to send detailed comments to UEMS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687142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r>
                        <a:rPr lang="en-GB" sz="1600" dirty="0"/>
                        <a:t>Facilitating actions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5794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GB" sz="1600" dirty="0"/>
                        <a:t>12/05/23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UEMS office to circulate this presentation to all CESMA members with request to respond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61093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r>
                        <a:rPr lang="en-GB" sz="1600" dirty="0"/>
                        <a:t>Ongoing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UEMS office to acknowledge receipt of comments by return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203843"/>
                  </a:ext>
                </a:extLst>
              </a:tr>
              <a:tr h="344160">
                <a:tc>
                  <a:txBody>
                    <a:bodyPr/>
                    <a:lstStyle/>
                    <a:p>
                      <a:r>
                        <a:rPr lang="en-GB" sz="1600" dirty="0"/>
                        <a:t>31/05/23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UEMS office to send a reminder to all CESMA members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659266"/>
                  </a:ext>
                </a:extLst>
              </a:tr>
              <a:tr h="356984">
                <a:tc>
                  <a:txBody>
                    <a:bodyPr/>
                    <a:lstStyle/>
                    <a:p>
                      <a:r>
                        <a:rPr lang="en-GB" sz="1600" dirty="0"/>
                        <a:t>16/06/23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UEMS office to forward comments received to WG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5079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GB" sz="1600" dirty="0"/>
                        <a:t>0409/23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WG to compete review of comments and finalise Draft 4.0; forward to CESMA Exec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01516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GB" sz="1600" dirty="0"/>
                        <a:t>02/10/23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CESMA Exec to finalise discussion, if necessary with iterative discussion with WG.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94132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GB" sz="1600" dirty="0"/>
                        <a:t>13/11/23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Final version agreed by WG and CESMA Exec to be sent to CESMA 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970640"/>
                  </a:ext>
                </a:extLst>
              </a:tr>
              <a:tr h="350872">
                <a:tc>
                  <a:txBody>
                    <a:bodyPr/>
                    <a:lstStyle/>
                    <a:p>
                      <a:r>
                        <a:rPr lang="en-GB" sz="1600" dirty="0"/>
                        <a:t>Dec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Discussion and formal adoption at CESMA General Assembly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5248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 dirty="0"/>
                        <a:t>Dec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Forward to UEMS office for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6647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1600" dirty="0"/>
                        <a:t>Mar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Submission to UEMS Council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153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7679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14E12-B243-4AF7-9225-9113ADF0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Facilitating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A8917-6668-4213-9CCA-BF470F948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Prompt responses from all as requested</a:t>
            </a:r>
          </a:p>
          <a:p>
            <a:r>
              <a:rPr lang="en-GB" dirty="0"/>
              <a:t>Pro-active project management (</a:t>
            </a:r>
            <a:r>
              <a:rPr lang="en-GB" i="1" dirty="0"/>
              <a:t>i.e.</a:t>
            </a:r>
            <a:r>
              <a:rPr lang="en-GB" dirty="0"/>
              <a:t> admin support) from UEMS</a:t>
            </a:r>
          </a:p>
        </p:txBody>
      </p:sp>
    </p:spTree>
    <p:extLst>
      <p:ext uri="{BB962C8B-B14F-4D97-AF65-F5344CB8AC3E}">
        <p14:creationId xmlns:p14="http://schemas.microsoft.com/office/powerpoint/2010/main" val="42619317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y favourite blue">
  <a:themeElements>
    <a:clrScheme name="">
      <a:dk1>
        <a:srgbClr val="474747"/>
      </a:dk1>
      <a:lt1>
        <a:srgbClr val="FFFFFF"/>
      </a:lt1>
      <a:dk2>
        <a:srgbClr val="063DE8"/>
      </a:dk2>
      <a:lt2>
        <a:srgbClr val="00DFCA"/>
      </a:lt2>
      <a:accent1>
        <a:srgbClr val="DC0081"/>
      </a:accent1>
      <a:accent2>
        <a:srgbClr val="FAFD00"/>
      </a:accent2>
      <a:accent3>
        <a:srgbClr val="AAAFF2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my favourite blue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y favourite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avourite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avourite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3EDB1C58-FF4A-4B40-9169-93B659125555}" vid="{B19172C3-9D9B-4B9B-A2D3-B23B105646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favourite</Template>
  <TotalTime>101</TotalTime>
  <Words>368</Words>
  <Application>Microsoft Office PowerPoint</Application>
  <PresentationFormat>On-screen Show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Calibri</vt:lpstr>
      <vt:lpstr>Monotype Sorts</vt:lpstr>
      <vt:lpstr>Times New Roman</vt:lpstr>
      <vt:lpstr>my favourite blue</vt:lpstr>
      <vt:lpstr>Update on development of Standards for European Examinations</vt:lpstr>
      <vt:lpstr>Working Group on CESMA Examination Standards document</vt:lpstr>
      <vt:lpstr>PowerPoint Presentation</vt:lpstr>
      <vt:lpstr>History</vt:lpstr>
      <vt:lpstr>PowerPoint Presentation</vt:lpstr>
      <vt:lpstr>Key points</vt:lpstr>
      <vt:lpstr>Document content</vt:lpstr>
      <vt:lpstr>Next steps with milestones</vt:lpstr>
      <vt:lpstr>Facilitating 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development of Standards for European Examinations</dc:title>
  <dc:creator>Albert Mifsud</dc:creator>
  <cp:lastModifiedBy>Albert Mifsud</cp:lastModifiedBy>
  <cp:revision>2</cp:revision>
  <cp:lastPrinted>2002-04-10T16:33:23Z</cp:lastPrinted>
  <dcterms:created xsi:type="dcterms:W3CDTF">2023-05-05T22:32:02Z</dcterms:created>
  <dcterms:modified xsi:type="dcterms:W3CDTF">2023-05-06T00:13:30Z</dcterms:modified>
</cp:coreProperties>
</file>