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sldIdLst>
    <p:sldId id="256" r:id="rId2"/>
    <p:sldId id="257" r:id="rId3"/>
    <p:sldId id="271" r:id="rId4"/>
    <p:sldId id="259" r:id="rId5"/>
    <p:sldId id="263" r:id="rId6"/>
    <p:sldId id="260" r:id="rId7"/>
    <p:sldId id="261" r:id="rId8"/>
    <p:sldId id="264" r:id="rId9"/>
    <p:sldId id="265" r:id="rId10"/>
    <p:sldId id="262" r:id="rId11"/>
    <p:sldId id="266" r:id="rId12"/>
    <p:sldId id="269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06"/>
    <p:restoredTop sz="96327"/>
  </p:normalViewPr>
  <p:slideViewPr>
    <p:cSldViewPr snapToGrid="0">
      <p:cViewPr varScale="1">
        <p:scale>
          <a:sx n="124" d="100"/>
          <a:sy n="124" d="100"/>
        </p:scale>
        <p:origin x="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AEAEB4-B639-494D-BEB4-FABB875467E4}" type="doc">
      <dgm:prSet loTypeId="urn:microsoft.com/office/officeart/2005/8/layout/cycle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9FD3E911-5B6E-5947-9EFC-D7B6DDAFD5F3}">
      <dgm:prSet phldrT="[Tekst]" custT="1"/>
      <dgm:spPr/>
      <dgm:t>
        <a:bodyPr/>
        <a:lstStyle/>
        <a:p>
          <a:r>
            <a:rPr lang="nl-NL" sz="1600" b="1"/>
            <a:t>DIAGNOSTIC EVALUATION</a:t>
          </a:r>
        </a:p>
      </dgm:t>
    </dgm:pt>
    <dgm:pt modelId="{126EEE1F-640E-F14F-8EE1-73BB45FA2257}" type="parTrans" cxnId="{D989522C-9641-9A48-89B1-69394DA14327}">
      <dgm:prSet/>
      <dgm:spPr/>
      <dgm:t>
        <a:bodyPr/>
        <a:lstStyle/>
        <a:p>
          <a:endParaRPr lang="nl-NL"/>
        </a:p>
      </dgm:t>
    </dgm:pt>
    <dgm:pt modelId="{C03E791F-3A35-6A4A-9A11-3EE4A6BAE9C7}" type="sibTrans" cxnId="{D989522C-9641-9A48-89B1-69394DA14327}">
      <dgm:prSet/>
      <dgm:spPr/>
      <dgm:t>
        <a:bodyPr/>
        <a:lstStyle/>
        <a:p>
          <a:endParaRPr lang="nl-NL"/>
        </a:p>
      </dgm:t>
    </dgm:pt>
    <dgm:pt modelId="{741FE19A-C8B5-744D-A080-CF5B1B6960C1}">
      <dgm:prSet phldrT="[Tekst]"/>
      <dgm:spPr/>
      <dgm:t>
        <a:bodyPr/>
        <a:lstStyle/>
        <a:p>
          <a:r>
            <a:rPr lang="nl-NL"/>
            <a:t>assessement</a:t>
          </a:r>
          <a:br>
            <a:rPr lang="nl-NL"/>
          </a:br>
          <a:r>
            <a:rPr lang="nl-NL" b="1"/>
            <a:t>for</a:t>
          </a:r>
          <a:r>
            <a:rPr lang="nl-NL"/>
            <a:t> learning</a:t>
          </a:r>
        </a:p>
      </dgm:t>
    </dgm:pt>
    <dgm:pt modelId="{3F86E80E-9FB3-144C-8577-E8D42C35C96B}" type="parTrans" cxnId="{D05D511C-F17C-9149-BCD6-0356A3972BF8}">
      <dgm:prSet/>
      <dgm:spPr/>
      <dgm:t>
        <a:bodyPr/>
        <a:lstStyle/>
        <a:p>
          <a:endParaRPr lang="nl-NL"/>
        </a:p>
      </dgm:t>
    </dgm:pt>
    <dgm:pt modelId="{02B9FDBE-E38B-4848-B093-4EECFDD9BD8E}" type="sibTrans" cxnId="{D05D511C-F17C-9149-BCD6-0356A3972BF8}">
      <dgm:prSet/>
      <dgm:spPr/>
      <dgm:t>
        <a:bodyPr/>
        <a:lstStyle/>
        <a:p>
          <a:endParaRPr lang="nl-NL"/>
        </a:p>
      </dgm:t>
    </dgm:pt>
    <dgm:pt modelId="{0E364FAE-2A4B-3D4C-B7F7-327D31C0EB13}">
      <dgm:prSet phldrT="[Tekst]"/>
      <dgm:spPr/>
      <dgm:t>
        <a:bodyPr/>
        <a:lstStyle/>
        <a:p>
          <a:r>
            <a:rPr lang="nl-NL" b="1"/>
            <a:t>FORMATIVE EVALUATION</a:t>
          </a:r>
        </a:p>
      </dgm:t>
    </dgm:pt>
    <dgm:pt modelId="{1A5429C6-181F-3344-ADE8-ECF08047876A}" type="parTrans" cxnId="{B78F0819-5114-B04D-8001-E607EC1CA9C4}">
      <dgm:prSet/>
      <dgm:spPr/>
      <dgm:t>
        <a:bodyPr/>
        <a:lstStyle/>
        <a:p>
          <a:endParaRPr lang="nl-NL"/>
        </a:p>
      </dgm:t>
    </dgm:pt>
    <dgm:pt modelId="{ACC9BE5D-59CC-0047-8C95-91951A24D5D9}" type="sibTrans" cxnId="{B78F0819-5114-B04D-8001-E607EC1CA9C4}">
      <dgm:prSet/>
      <dgm:spPr/>
      <dgm:t>
        <a:bodyPr/>
        <a:lstStyle/>
        <a:p>
          <a:endParaRPr lang="nl-NL"/>
        </a:p>
      </dgm:t>
    </dgm:pt>
    <dgm:pt modelId="{F6156253-3D6A-F941-A890-DBB10B139E78}">
      <dgm:prSet phldrT="[Tekst]"/>
      <dgm:spPr/>
      <dgm:t>
        <a:bodyPr/>
        <a:lstStyle/>
        <a:p>
          <a:r>
            <a:rPr lang="nl-NL"/>
            <a:t>assessment </a:t>
          </a:r>
          <a:br>
            <a:rPr lang="nl-NL"/>
          </a:br>
          <a:r>
            <a:rPr lang="nl-NL" b="1"/>
            <a:t>as</a:t>
          </a:r>
          <a:r>
            <a:rPr lang="nl-NL"/>
            <a:t> learning</a:t>
          </a:r>
        </a:p>
      </dgm:t>
    </dgm:pt>
    <dgm:pt modelId="{99FB29D0-94A0-004B-8E78-1A9B4B810982}" type="parTrans" cxnId="{D4553E06-1CF0-0C4E-8D0B-1E6796B3F2C7}">
      <dgm:prSet/>
      <dgm:spPr/>
      <dgm:t>
        <a:bodyPr/>
        <a:lstStyle/>
        <a:p>
          <a:endParaRPr lang="nl-NL"/>
        </a:p>
      </dgm:t>
    </dgm:pt>
    <dgm:pt modelId="{BAB13FCA-B820-474E-BE7E-D2B71B431DAB}" type="sibTrans" cxnId="{D4553E06-1CF0-0C4E-8D0B-1E6796B3F2C7}">
      <dgm:prSet/>
      <dgm:spPr/>
      <dgm:t>
        <a:bodyPr/>
        <a:lstStyle/>
        <a:p>
          <a:endParaRPr lang="nl-NL"/>
        </a:p>
      </dgm:t>
    </dgm:pt>
    <dgm:pt modelId="{1326113A-76E1-A649-9996-5BBA4B2CC6E5}">
      <dgm:prSet phldrT="[Tekst]"/>
      <dgm:spPr/>
      <dgm:t>
        <a:bodyPr/>
        <a:lstStyle/>
        <a:p>
          <a:r>
            <a:rPr lang="nl-NL" b="1"/>
            <a:t>SUMMATIVE EVALUATION</a:t>
          </a:r>
        </a:p>
      </dgm:t>
    </dgm:pt>
    <dgm:pt modelId="{6FFAD565-5A75-E84A-9112-72C287B74D59}" type="parTrans" cxnId="{0F67EC1E-041A-4041-A41A-409E5BEFE4C9}">
      <dgm:prSet/>
      <dgm:spPr/>
      <dgm:t>
        <a:bodyPr/>
        <a:lstStyle/>
        <a:p>
          <a:endParaRPr lang="nl-NL"/>
        </a:p>
      </dgm:t>
    </dgm:pt>
    <dgm:pt modelId="{F4D8645C-9051-524C-A146-6DB4E7C4230E}" type="sibTrans" cxnId="{0F67EC1E-041A-4041-A41A-409E5BEFE4C9}">
      <dgm:prSet/>
      <dgm:spPr/>
      <dgm:t>
        <a:bodyPr/>
        <a:lstStyle/>
        <a:p>
          <a:endParaRPr lang="nl-NL"/>
        </a:p>
      </dgm:t>
    </dgm:pt>
    <dgm:pt modelId="{D8B426E6-4BAF-7C46-BE48-DBEF3CFF6772}">
      <dgm:prSet phldrT="[Tekst]"/>
      <dgm:spPr/>
      <dgm:t>
        <a:bodyPr/>
        <a:lstStyle/>
        <a:p>
          <a:r>
            <a:rPr lang="nl-NL"/>
            <a:t>assessment </a:t>
          </a:r>
          <a:br>
            <a:rPr lang="nl-NL"/>
          </a:br>
          <a:r>
            <a:rPr lang="nl-NL" b="1"/>
            <a:t>of</a:t>
          </a:r>
          <a:r>
            <a:rPr lang="nl-NL"/>
            <a:t> learning</a:t>
          </a:r>
        </a:p>
      </dgm:t>
    </dgm:pt>
    <dgm:pt modelId="{EA2C953C-E6B0-4041-AB3B-5E40EDC6CE22}" type="parTrans" cxnId="{17506637-8916-714F-890C-F2600CA43EF4}">
      <dgm:prSet/>
      <dgm:spPr/>
      <dgm:t>
        <a:bodyPr/>
        <a:lstStyle/>
        <a:p>
          <a:endParaRPr lang="nl-NL"/>
        </a:p>
      </dgm:t>
    </dgm:pt>
    <dgm:pt modelId="{95C0FB54-9C6E-DA4B-B998-AD1A33C0F7D7}" type="sibTrans" cxnId="{17506637-8916-714F-890C-F2600CA43EF4}">
      <dgm:prSet/>
      <dgm:spPr/>
      <dgm:t>
        <a:bodyPr/>
        <a:lstStyle/>
        <a:p>
          <a:endParaRPr lang="nl-NL"/>
        </a:p>
      </dgm:t>
    </dgm:pt>
    <dgm:pt modelId="{D6A3AD45-88A5-C049-A8BC-FEA2E7091551}" type="pres">
      <dgm:prSet presAssocID="{D6AEAEB4-B639-494D-BEB4-FABB875467E4}" presName="cycle" presStyleCnt="0">
        <dgm:presLayoutVars>
          <dgm:dir/>
          <dgm:resizeHandles val="exact"/>
        </dgm:presLayoutVars>
      </dgm:prSet>
      <dgm:spPr/>
    </dgm:pt>
    <dgm:pt modelId="{D328EAB1-3571-7B40-944B-757BA563A536}" type="pres">
      <dgm:prSet presAssocID="{9FD3E911-5B6E-5947-9EFC-D7B6DDAFD5F3}" presName="dummy" presStyleCnt="0"/>
      <dgm:spPr/>
    </dgm:pt>
    <dgm:pt modelId="{B3E5C97F-4029-A546-A901-FA713353B744}" type="pres">
      <dgm:prSet presAssocID="{9FD3E911-5B6E-5947-9EFC-D7B6DDAFD5F3}" presName="node" presStyleLbl="revTx" presStyleIdx="0" presStyleCnt="6">
        <dgm:presLayoutVars>
          <dgm:bulletEnabled val="1"/>
        </dgm:presLayoutVars>
      </dgm:prSet>
      <dgm:spPr/>
    </dgm:pt>
    <dgm:pt modelId="{77E718BB-C991-F047-8B51-82F826058EB4}" type="pres">
      <dgm:prSet presAssocID="{C03E791F-3A35-6A4A-9A11-3EE4A6BAE9C7}" presName="sibTrans" presStyleLbl="node1" presStyleIdx="0" presStyleCnt="6"/>
      <dgm:spPr/>
    </dgm:pt>
    <dgm:pt modelId="{CA9FA704-0AE4-9446-8D1C-F8BAB4E5FC6C}" type="pres">
      <dgm:prSet presAssocID="{741FE19A-C8B5-744D-A080-CF5B1B6960C1}" presName="dummy" presStyleCnt="0"/>
      <dgm:spPr/>
    </dgm:pt>
    <dgm:pt modelId="{D93EF649-1266-F546-89A2-91E2486E8EAF}" type="pres">
      <dgm:prSet presAssocID="{741FE19A-C8B5-744D-A080-CF5B1B6960C1}" presName="node" presStyleLbl="revTx" presStyleIdx="1" presStyleCnt="6">
        <dgm:presLayoutVars>
          <dgm:bulletEnabled val="1"/>
        </dgm:presLayoutVars>
      </dgm:prSet>
      <dgm:spPr/>
    </dgm:pt>
    <dgm:pt modelId="{BB086CA2-47E8-8C48-91D1-3F04C628A49E}" type="pres">
      <dgm:prSet presAssocID="{02B9FDBE-E38B-4848-B093-4EECFDD9BD8E}" presName="sibTrans" presStyleLbl="node1" presStyleIdx="1" presStyleCnt="6"/>
      <dgm:spPr/>
    </dgm:pt>
    <dgm:pt modelId="{BC3CAA02-AF1B-3746-906C-8EBEDD3A6EEF}" type="pres">
      <dgm:prSet presAssocID="{0E364FAE-2A4B-3D4C-B7F7-327D31C0EB13}" presName="dummy" presStyleCnt="0"/>
      <dgm:spPr/>
    </dgm:pt>
    <dgm:pt modelId="{EA998DA7-8F58-834A-B4D5-35EBC5B961F4}" type="pres">
      <dgm:prSet presAssocID="{0E364FAE-2A4B-3D4C-B7F7-327D31C0EB13}" presName="node" presStyleLbl="revTx" presStyleIdx="2" presStyleCnt="6">
        <dgm:presLayoutVars>
          <dgm:bulletEnabled val="1"/>
        </dgm:presLayoutVars>
      </dgm:prSet>
      <dgm:spPr/>
    </dgm:pt>
    <dgm:pt modelId="{CA968CC4-75D1-F64C-B609-B3068CC679BC}" type="pres">
      <dgm:prSet presAssocID="{ACC9BE5D-59CC-0047-8C95-91951A24D5D9}" presName="sibTrans" presStyleLbl="node1" presStyleIdx="2" presStyleCnt="6"/>
      <dgm:spPr/>
    </dgm:pt>
    <dgm:pt modelId="{0970CDEB-DA23-584C-8961-FAC746001E7C}" type="pres">
      <dgm:prSet presAssocID="{F6156253-3D6A-F941-A890-DBB10B139E78}" presName="dummy" presStyleCnt="0"/>
      <dgm:spPr/>
    </dgm:pt>
    <dgm:pt modelId="{4C3D2E23-D8E7-C246-84B7-78A85C1A7297}" type="pres">
      <dgm:prSet presAssocID="{F6156253-3D6A-F941-A890-DBB10B139E78}" presName="node" presStyleLbl="revTx" presStyleIdx="3" presStyleCnt="6">
        <dgm:presLayoutVars>
          <dgm:bulletEnabled val="1"/>
        </dgm:presLayoutVars>
      </dgm:prSet>
      <dgm:spPr/>
    </dgm:pt>
    <dgm:pt modelId="{18F56A36-71C9-B341-8936-1FA60796A68A}" type="pres">
      <dgm:prSet presAssocID="{BAB13FCA-B820-474E-BE7E-D2B71B431DAB}" presName="sibTrans" presStyleLbl="node1" presStyleIdx="3" presStyleCnt="6"/>
      <dgm:spPr/>
    </dgm:pt>
    <dgm:pt modelId="{3DA572C6-03C9-D843-9541-A513779BAA92}" type="pres">
      <dgm:prSet presAssocID="{1326113A-76E1-A649-9996-5BBA4B2CC6E5}" presName="dummy" presStyleCnt="0"/>
      <dgm:spPr/>
    </dgm:pt>
    <dgm:pt modelId="{EAA076E5-BDEA-AA4F-BF18-3EA0DA39BD93}" type="pres">
      <dgm:prSet presAssocID="{1326113A-76E1-A649-9996-5BBA4B2CC6E5}" presName="node" presStyleLbl="revTx" presStyleIdx="4" presStyleCnt="6">
        <dgm:presLayoutVars>
          <dgm:bulletEnabled val="1"/>
        </dgm:presLayoutVars>
      </dgm:prSet>
      <dgm:spPr/>
    </dgm:pt>
    <dgm:pt modelId="{C02BE850-CE72-D14B-A68A-9E046DBDCCEE}" type="pres">
      <dgm:prSet presAssocID="{F4D8645C-9051-524C-A146-6DB4E7C4230E}" presName="sibTrans" presStyleLbl="node1" presStyleIdx="4" presStyleCnt="6"/>
      <dgm:spPr/>
    </dgm:pt>
    <dgm:pt modelId="{206A740E-0720-8A41-A930-11273AC7AF95}" type="pres">
      <dgm:prSet presAssocID="{D8B426E6-4BAF-7C46-BE48-DBEF3CFF6772}" presName="dummy" presStyleCnt="0"/>
      <dgm:spPr/>
    </dgm:pt>
    <dgm:pt modelId="{16B48687-8A23-0643-A8E9-88909FD32B04}" type="pres">
      <dgm:prSet presAssocID="{D8B426E6-4BAF-7C46-BE48-DBEF3CFF6772}" presName="node" presStyleLbl="revTx" presStyleIdx="5" presStyleCnt="6">
        <dgm:presLayoutVars>
          <dgm:bulletEnabled val="1"/>
        </dgm:presLayoutVars>
      </dgm:prSet>
      <dgm:spPr/>
    </dgm:pt>
    <dgm:pt modelId="{4DD5D0A5-98C7-5C49-B8A9-82564C0EC76D}" type="pres">
      <dgm:prSet presAssocID="{95C0FB54-9C6E-DA4B-B998-AD1A33C0F7D7}" presName="sibTrans" presStyleLbl="node1" presStyleIdx="5" presStyleCnt="6"/>
      <dgm:spPr/>
    </dgm:pt>
  </dgm:ptLst>
  <dgm:cxnLst>
    <dgm:cxn modelId="{D4553E06-1CF0-0C4E-8D0B-1E6796B3F2C7}" srcId="{D6AEAEB4-B639-494D-BEB4-FABB875467E4}" destId="{F6156253-3D6A-F941-A890-DBB10B139E78}" srcOrd="3" destOrd="0" parTransId="{99FB29D0-94A0-004B-8E78-1A9B4B810982}" sibTransId="{BAB13FCA-B820-474E-BE7E-D2B71B431DAB}"/>
    <dgm:cxn modelId="{B78F0819-5114-B04D-8001-E607EC1CA9C4}" srcId="{D6AEAEB4-B639-494D-BEB4-FABB875467E4}" destId="{0E364FAE-2A4B-3D4C-B7F7-327D31C0EB13}" srcOrd="2" destOrd="0" parTransId="{1A5429C6-181F-3344-ADE8-ECF08047876A}" sibTransId="{ACC9BE5D-59CC-0047-8C95-91951A24D5D9}"/>
    <dgm:cxn modelId="{D05D511C-F17C-9149-BCD6-0356A3972BF8}" srcId="{D6AEAEB4-B639-494D-BEB4-FABB875467E4}" destId="{741FE19A-C8B5-744D-A080-CF5B1B6960C1}" srcOrd="1" destOrd="0" parTransId="{3F86E80E-9FB3-144C-8577-E8D42C35C96B}" sibTransId="{02B9FDBE-E38B-4848-B093-4EECFDD9BD8E}"/>
    <dgm:cxn modelId="{0F67EC1E-041A-4041-A41A-409E5BEFE4C9}" srcId="{D6AEAEB4-B639-494D-BEB4-FABB875467E4}" destId="{1326113A-76E1-A649-9996-5BBA4B2CC6E5}" srcOrd="4" destOrd="0" parTransId="{6FFAD565-5A75-E84A-9112-72C287B74D59}" sibTransId="{F4D8645C-9051-524C-A146-6DB4E7C4230E}"/>
    <dgm:cxn modelId="{ADFC3124-588C-1A42-8A4A-43709DC3473C}" type="presOf" srcId="{C03E791F-3A35-6A4A-9A11-3EE4A6BAE9C7}" destId="{77E718BB-C991-F047-8B51-82F826058EB4}" srcOrd="0" destOrd="0" presId="urn:microsoft.com/office/officeart/2005/8/layout/cycle1"/>
    <dgm:cxn modelId="{D989522C-9641-9A48-89B1-69394DA14327}" srcId="{D6AEAEB4-B639-494D-BEB4-FABB875467E4}" destId="{9FD3E911-5B6E-5947-9EFC-D7B6DDAFD5F3}" srcOrd="0" destOrd="0" parTransId="{126EEE1F-640E-F14F-8EE1-73BB45FA2257}" sibTransId="{C03E791F-3A35-6A4A-9A11-3EE4A6BAE9C7}"/>
    <dgm:cxn modelId="{17506637-8916-714F-890C-F2600CA43EF4}" srcId="{D6AEAEB4-B639-494D-BEB4-FABB875467E4}" destId="{D8B426E6-4BAF-7C46-BE48-DBEF3CFF6772}" srcOrd="5" destOrd="0" parTransId="{EA2C953C-E6B0-4041-AB3B-5E40EDC6CE22}" sibTransId="{95C0FB54-9C6E-DA4B-B998-AD1A33C0F7D7}"/>
    <dgm:cxn modelId="{E3051448-0984-7D42-B1C1-D3EE4B2CE705}" type="presOf" srcId="{F4D8645C-9051-524C-A146-6DB4E7C4230E}" destId="{C02BE850-CE72-D14B-A68A-9E046DBDCCEE}" srcOrd="0" destOrd="0" presId="urn:microsoft.com/office/officeart/2005/8/layout/cycle1"/>
    <dgm:cxn modelId="{F1EC6D58-341F-5341-9309-70A7FC6DC155}" type="presOf" srcId="{95C0FB54-9C6E-DA4B-B998-AD1A33C0F7D7}" destId="{4DD5D0A5-98C7-5C49-B8A9-82564C0EC76D}" srcOrd="0" destOrd="0" presId="urn:microsoft.com/office/officeart/2005/8/layout/cycle1"/>
    <dgm:cxn modelId="{B4585A61-8811-EF44-A3C4-25BC74D3A39B}" type="presOf" srcId="{9FD3E911-5B6E-5947-9EFC-D7B6DDAFD5F3}" destId="{B3E5C97F-4029-A546-A901-FA713353B744}" srcOrd="0" destOrd="0" presId="urn:microsoft.com/office/officeart/2005/8/layout/cycle1"/>
    <dgm:cxn modelId="{675E3E70-4076-3545-B6A7-EE7065162009}" type="presOf" srcId="{02B9FDBE-E38B-4848-B093-4EECFDD9BD8E}" destId="{BB086CA2-47E8-8C48-91D1-3F04C628A49E}" srcOrd="0" destOrd="0" presId="urn:microsoft.com/office/officeart/2005/8/layout/cycle1"/>
    <dgm:cxn modelId="{68049577-F358-5D42-89C9-E3ED1F9EEB51}" type="presOf" srcId="{F6156253-3D6A-F941-A890-DBB10B139E78}" destId="{4C3D2E23-D8E7-C246-84B7-78A85C1A7297}" srcOrd="0" destOrd="0" presId="urn:microsoft.com/office/officeart/2005/8/layout/cycle1"/>
    <dgm:cxn modelId="{CED43E87-37C5-594F-B2A9-6686BC2EA9F3}" type="presOf" srcId="{741FE19A-C8B5-744D-A080-CF5B1B6960C1}" destId="{D93EF649-1266-F546-89A2-91E2486E8EAF}" srcOrd="0" destOrd="0" presId="urn:microsoft.com/office/officeart/2005/8/layout/cycle1"/>
    <dgm:cxn modelId="{B81C7691-3E78-504C-8941-C2CA29A5924F}" type="presOf" srcId="{0E364FAE-2A4B-3D4C-B7F7-327D31C0EB13}" destId="{EA998DA7-8F58-834A-B4D5-35EBC5B961F4}" srcOrd="0" destOrd="0" presId="urn:microsoft.com/office/officeart/2005/8/layout/cycle1"/>
    <dgm:cxn modelId="{CDE2D1A2-E042-6647-93A4-3F7ABB7A2375}" type="presOf" srcId="{ACC9BE5D-59CC-0047-8C95-91951A24D5D9}" destId="{CA968CC4-75D1-F64C-B609-B3068CC679BC}" srcOrd="0" destOrd="0" presId="urn:microsoft.com/office/officeart/2005/8/layout/cycle1"/>
    <dgm:cxn modelId="{264EC7B1-F1B3-164F-8989-A879AF5D45FC}" type="presOf" srcId="{D8B426E6-4BAF-7C46-BE48-DBEF3CFF6772}" destId="{16B48687-8A23-0643-A8E9-88909FD32B04}" srcOrd="0" destOrd="0" presId="urn:microsoft.com/office/officeart/2005/8/layout/cycle1"/>
    <dgm:cxn modelId="{E97E65DF-C8F8-5C42-AF91-B90FD7FE3C03}" type="presOf" srcId="{1326113A-76E1-A649-9996-5BBA4B2CC6E5}" destId="{EAA076E5-BDEA-AA4F-BF18-3EA0DA39BD93}" srcOrd="0" destOrd="0" presId="urn:microsoft.com/office/officeart/2005/8/layout/cycle1"/>
    <dgm:cxn modelId="{7F7CBEE0-5335-844D-89DD-F47A7A19DB95}" type="presOf" srcId="{D6AEAEB4-B639-494D-BEB4-FABB875467E4}" destId="{D6A3AD45-88A5-C049-A8BC-FEA2E7091551}" srcOrd="0" destOrd="0" presId="urn:microsoft.com/office/officeart/2005/8/layout/cycle1"/>
    <dgm:cxn modelId="{FA5193F8-8753-E84F-B859-8D7F9469FD3D}" type="presOf" srcId="{BAB13FCA-B820-474E-BE7E-D2B71B431DAB}" destId="{18F56A36-71C9-B341-8936-1FA60796A68A}" srcOrd="0" destOrd="0" presId="urn:microsoft.com/office/officeart/2005/8/layout/cycle1"/>
    <dgm:cxn modelId="{DFDC3F08-220C-964B-B912-09410C6B24E9}" type="presParOf" srcId="{D6A3AD45-88A5-C049-A8BC-FEA2E7091551}" destId="{D328EAB1-3571-7B40-944B-757BA563A536}" srcOrd="0" destOrd="0" presId="urn:microsoft.com/office/officeart/2005/8/layout/cycle1"/>
    <dgm:cxn modelId="{8EFBAD4C-61C0-1742-AE27-210F7214B7E3}" type="presParOf" srcId="{D6A3AD45-88A5-C049-A8BC-FEA2E7091551}" destId="{B3E5C97F-4029-A546-A901-FA713353B744}" srcOrd="1" destOrd="0" presId="urn:microsoft.com/office/officeart/2005/8/layout/cycle1"/>
    <dgm:cxn modelId="{6271BC07-557E-7948-ABAE-CF8A7A06BF70}" type="presParOf" srcId="{D6A3AD45-88A5-C049-A8BC-FEA2E7091551}" destId="{77E718BB-C991-F047-8B51-82F826058EB4}" srcOrd="2" destOrd="0" presId="urn:microsoft.com/office/officeart/2005/8/layout/cycle1"/>
    <dgm:cxn modelId="{6BDF2C73-0D92-AF40-AFB3-E3D3F9A2B7C1}" type="presParOf" srcId="{D6A3AD45-88A5-C049-A8BC-FEA2E7091551}" destId="{CA9FA704-0AE4-9446-8D1C-F8BAB4E5FC6C}" srcOrd="3" destOrd="0" presId="urn:microsoft.com/office/officeart/2005/8/layout/cycle1"/>
    <dgm:cxn modelId="{4C921DF0-02F1-844B-9A50-02228EAF482B}" type="presParOf" srcId="{D6A3AD45-88A5-C049-A8BC-FEA2E7091551}" destId="{D93EF649-1266-F546-89A2-91E2486E8EAF}" srcOrd="4" destOrd="0" presId="urn:microsoft.com/office/officeart/2005/8/layout/cycle1"/>
    <dgm:cxn modelId="{B7CEF799-8ACB-8C4B-A178-911DB36AA445}" type="presParOf" srcId="{D6A3AD45-88A5-C049-A8BC-FEA2E7091551}" destId="{BB086CA2-47E8-8C48-91D1-3F04C628A49E}" srcOrd="5" destOrd="0" presId="urn:microsoft.com/office/officeart/2005/8/layout/cycle1"/>
    <dgm:cxn modelId="{31DE8C19-A5D5-9B4F-90E4-D9989188C826}" type="presParOf" srcId="{D6A3AD45-88A5-C049-A8BC-FEA2E7091551}" destId="{BC3CAA02-AF1B-3746-906C-8EBEDD3A6EEF}" srcOrd="6" destOrd="0" presId="urn:microsoft.com/office/officeart/2005/8/layout/cycle1"/>
    <dgm:cxn modelId="{FF11C5A3-D589-0749-B733-1DC1101BD642}" type="presParOf" srcId="{D6A3AD45-88A5-C049-A8BC-FEA2E7091551}" destId="{EA998DA7-8F58-834A-B4D5-35EBC5B961F4}" srcOrd="7" destOrd="0" presId="urn:microsoft.com/office/officeart/2005/8/layout/cycle1"/>
    <dgm:cxn modelId="{1B31BC2F-B767-874E-829E-713347B80B89}" type="presParOf" srcId="{D6A3AD45-88A5-C049-A8BC-FEA2E7091551}" destId="{CA968CC4-75D1-F64C-B609-B3068CC679BC}" srcOrd="8" destOrd="0" presId="urn:microsoft.com/office/officeart/2005/8/layout/cycle1"/>
    <dgm:cxn modelId="{6605789B-BE6D-BE45-B1A8-A4EC79F742E1}" type="presParOf" srcId="{D6A3AD45-88A5-C049-A8BC-FEA2E7091551}" destId="{0970CDEB-DA23-584C-8961-FAC746001E7C}" srcOrd="9" destOrd="0" presId="urn:microsoft.com/office/officeart/2005/8/layout/cycle1"/>
    <dgm:cxn modelId="{73607EFA-422E-CA46-AEDF-87C605300D7E}" type="presParOf" srcId="{D6A3AD45-88A5-C049-A8BC-FEA2E7091551}" destId="{4C3D2E23-D8E7-C246-84B7-78A85C1A7297}" srcOrd="10" destOrd="0" presId="urn:microsoft.com/office/officeart/2005/8/layout/cycle1"/>
    <dgm:cxn modelId="{93CABFCA-335A-A242-88BC-E9B27D48215E}" type="presParOf" srcId="{D6A3AD45-88A5-C049-A8BC-FEA2E7091551}" destId="{18F56A36-71C9-B341-8936-1FA60796A68A}" srcOrd="11" destOrd="0" presId="urn:microsoft.com/office/officeart/2005/8/layout/cycle1"/>
    <dgm:cxn modelId="{89F1D729-3577-2B41-B6E7-7AB7C343429E}" type="presParOf" srcId="{D6A3AD45-88A5-C049-A8BC-FEA2E7091551}" destId="{3DA572C6-03C9-D843-9541-A513779BAA92}" srcOrd="12" destOrd="0" presId="urn:microsoft.com/office/officeart/2005/8/layout/cycle1"/>
    <dgm:cxn modelId="{18132948-4FBE-AE40-BCC3-77DA745E8E4D}" type="presParOf" srcId="{D6A3AD45-88A5-C049-A8BC-FEA2E7091551}" destId="{EAA076E5-BDEA-AA4F-BF18-3EA0DA39BD93}" srcOrd="13" destOrd="0" presId="urn:microsoft.com/office/officeart/2005/8/layout/cycle1"/>
    <dgm:cxn modelId="{C0E0531D-A45C-A746-98B5-3A654A5FD412}" type="presParOf" srcId="{D6A3AD45-88A5-C049-A8BC-FEA2E7091551}" destId="{C02BE850-CE72-D14B-A68A-9E046DBDCCEE}" srcOrd="14" destOrd="0" presId="urn:microsoft.com/office/officeart/2005/8/layout/cycle1"/>
    <dgm:cxn modelId="{FD886DEC-9AE7-9840-BC7C-6692ED1D4667}" type="presParOf" srcId="{D6A3AD45-88A5-C049-A8BC-FEA2E7091551}" destId="{206A740E-0720-8A41-A930-11273AC7AF95}" srcOrd="15" destOrd="0" presId="urn:microsoft.com/office/officeart/2005/8/layout/cycle1"/>
    <dgm:cxn modelId="{D02AA88C-37D3-184C-8BC8-BDDA699D3A64}" type="presParOf" srcId="{D6A3AD45-88A5-C049-A8BC-FEA2E7091551}" destId="{16B48687-8A23-0643-A8E9-88909FD32B04}" srcOrd="16" destOrd="0" presId="urn:microsoft.com/office/officeart/2005/8/layout/cycle1"/>
    <dgm:cxn modelId="{FC0966EE-376D-E040-8F7E-123B44BD8D41}" type="presParOf" srcId="{D6A3AD45-88A5-C049-A8BC-FEA2E7091551}" destId="{4DD5D0A5-98C7-5C49-B8A9-82564C0EC76D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5C97F-4029-A546-A901-FA713353B744}">
      <dsp:nvSpPr>
        <dsp:cNvPr id="0" name=""/>
        <dsp:cNvSpPr/>
      </dsp:nvSpPr>
      <dsp:spPr>
        <a:xfrm>
          <a:off x="6959852" y="13583"/>
          <a:ext cx="1404937" cy="1404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/>
            <a:t>DIAGNOSTIC EVALUATION</a:t>
          </a:r>
        </a:p>
      </dsp:txBody>
      <dsp:txXfrm>
        <a:off x="6959852" y="13583"/>
        <a:ext cx="1404937" cy="1404937"/>
      </dsp:txXfrm>
    </dsp:sp>
    <dsp:sp modelId="{77E718BB-C991-F047-8B51-82F826058EB4}">
      <dsp:nvSpPr>
        <dsp:cNvPr id="0" name=""/>
        <dsp:cNvSpPr/>
      </dsp:nvSpPr>
      <dsp:spPr>
        <a:xfrm>
          <a:off x="2666564" y="-435"/>
          <a:ext cx="6858870" cy="6858870"/>
        </a:xfrm>
        <a:prstGeom prst="circularArrow">
          <a:avLst>
            <a:gd name="adj1" fmla="val 3994"/>
            <a:gd name="adj2" fmla="val 250593"/>
            <a:gd name="adj3" fmla="val 20571909"/>
            <a:gd name="adj4" fmla="val 18984348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EF649-1266-F546-89A2-91E2486E8EAF}">
      <dsp:nvSpPr>
        <dsp:cNvPr id="0" name=""/>
        <dsp:cNvSpPr/>
      </dsp:nvSpPr>
      <dsp:spPr>
        <a:xfrm>
          <a:off x="8526173" y="2726531"/>
          <a:ext cx="1404937" cy="1404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assessement</a:t>
          </a:r>
          <a:br>
            <a:rPr lang="nl-NL" sz="1600" kern="1200"/>
          </a:br>
          <a:r>
            <a:rPr lang="nl-NL" sz="1600" b="1" kern="1200"/>
            <a:t>for</a:t>
          </a:r>
          <a:r>
            <a:rPr lang="nl-NL" sz="1600" kern="1200"/>
            <a:t> learning</a:t>
          </a:r>
        </a:p>
      </dsp:txBody>
      <dsp:txXfrm>
        <a:off x="8526173" y="2726531"/>
        <a:ext cx="1404937" cy="1404937"/>
      </dsp:txXfrm>
    </dsp:sp>
    <dsp:sp modelId="{BB086CA2-47E8-8C48-91D1-3F04C628A49E}">
      <dsp:nvSpPr>
        <dsp:cNvPr id="0" name=""/>
        <dsp:cNvSpPr/>
      </dsp:nvSpPr>
      <dsp:spPr>
        <a:xfrm>
          <a:off x="2666564" y="-435"/>
          <a:ext cx="6858870" cy="6858870"/>
        </a:xfrm>
        <a:prstGeom prst="circularArrow">
          <a:avLst>
            <a:gd name="adj1" fmla="val 3994"/>
            <a:gd name="adj2" fmla="val 250593"/>
            <a:gd name="adj3" fmla="val 2365059"/>
            <a:gd name="adj4" fmla="val 777497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98DA7-8F58-834A-B4D5-35EBC5B961F4}">
      <dsp:nvSpPr>
        <dsp:cNvPr id="0" name=""/>
        <dsp:cNvSpPr/>
      </dsp:nvSpPr>
      <dsp:spPr>
        <a:xfrm>
          <a:off x="6959852" y="5439479"/>
          <a:ext cx="1404937" cy="1404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/>
            <a:t>FORMATIVE EVALUATION</a:t>
          </a:r>
        </a:p>
      </dsp:txBody>
      <dsp:txXfrm>
        <a:off x="6959852" y="5439479"/>
        <a:ext cx="1404937" cy="1404937"/>
      </dsp:txXfrm>
    </dsp:sp>
    <dsp:sp modelId="{CA968CC4-75D1-F64C-B609-B3068CC679BC}">
      <dsp:nvSpPr>
        <dsp:cNvPr id="0" name=""/>
        <dsp:cNvSpPr/>
      </dsp:nvSpPr>
      <dsp:spPr>
        <a:xfrm>
          <a:off x="2666564" y="-435"/>
          <a:ext cx="6858870" cy="6858870"/>
        </a:xfrm>
        <a:prstGeom prst="circularArrow">
          <a:avLst>
            <a:gd name="adj1" fmla="val 3994"/>
            <a:gd name="adj2" fmla="val 250593"/>
            <a:gd name="adj3" fmla="val 6109839"/>
            <a:gd name="adj4" fmla="val 4439567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D2E23-D8E7-C246-84B7-78A85C1A7297}">
      <dsp:nvSpPr>
        <dsp:cNvPr id="0" name=""/>
        <dsp:cNvSpPr/>
      </dsp:nvSpPr>
      <dsp:spPr>
        <a:xfrm>
          <a:off x="3827210" y="5439479"/>
          <a:ext cx="1404937" cy="1404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assessment </a:t>
          </a:r>
          <a:br>
            <a:rPr lang="nl-NL" sz="1600" kern="1200"/>
          </a:br>
          <a:r>
            <a:rPr lang="nl-NL" sz="1600" b="1" kern="1200"/>
            <a:t>as</a:t>
          </a:r>
          <a:r>
            <a:rPr lang="nl-NL" sz="1600" kern="1200"/>
            <a:t> learning</a:t>
          </a:r>
        </a:p>
      </dsp:txBody>
      <dsp:txXfrm>
        <a:off x="3827210" y="5439479"/>
        <a:ext cx="1404937" cy="1404937"/>
      </dsp:txXfrm>
    </dsp:sp>
    <dsp:sp modelId="{18F56A36-71C9-B341-8936-1FA60796A68A}">
      <dsp:nvSpPr>
        <dsp:cNvPr id="0" name=""/>
        <dsp:cNvSpPr/>
      </dsp:nvSpPr>
      <dsp:spPr>
        <a:xfrm>
          <a:off x="2666564" y="-435"/>
          <a:ext cx="6858870" cy="6858870"/>
        </a:xfrm>
        <a:prstGeom prst="circularArrow">
          <a:avLst>
            <a:gd name="adj1" fmla="val 3994"/>
            <a:gd name="adj2" fmla="val 250593"/>
            <a:gd name="adj3" fmla="val 9771909"/>
            <a:gd name="adj4" fmla="val 8184348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076E5-BDEA-AA4F-BF18-3EA0DA39BD93}">
      <dsp:nvSpPr>
        <dsp:cNvPr id="0" name=""/>
        <dsp:cNvSpPr/>
      </dsp:nvSpPr>
      <dsp:spPr>
        <a:xfrm>
          <a:off x="2260888" y="2726531"/>
          <a:ext cx="1404937" cy="1404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/>
            <a:t>SUMMATIVE EVALUATION</a:t>
          </a:r>
        </a:p>
      </dsp:txBody>
      <dsp:txXfrm>
        <a:off x="2260888" y="2726531"/>
        <a:ext cx="1404937" cy="1404937"/>
      </dsp:txXfrm>
    </dsp:sp>
    <dsp:sp modelId="{C02BE850-CE72-D14B-A68A-9E046DBDCCEE}">
      <dsp:nvSpPr>
        <dsp:cNvPr id="0" name=""/>
        <dsp:cNvSpPr/>
      </dsp:nvSpPr>
      <dsp:spPr>
        <a:xfrm>
          <a:off x="2666564" y="-435"/>
          <a:ext cx="6858870" cy="6858870"/>
        </a:xfrm>
        <a:prstGeom prst="circularArrow">
          <a:avLst>
            <a:gd name="adj1" fmla="val 3994"/>
            <a:gd name="adj2" fmla="val 250593"/>
            <a:gd name="adj3" fmla="val 13165059"/>
            <a:gd name="adj4" fmla="val 11577497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48687-8A23-0643-A8E9-88909FD32B04}">
      <dsp:nvSpPr>
        <dsp:cNvPr id="0" name=""/>
        <dsp:cNvSpPr/>
      </dsp:nvSpPr>
      <dsp:spPr>
        <a:xfrm>
          <a:off x="3827210" y="13583"/>
          <a:ext cx="1404937" cy="1404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assessment </a:t>
          </a:r>
          <a:br>
            <a:rPr lang="nl-NL" sz="1600" kern="1200"/>
          </a:br>
          <a:r>
            <a:rPr lang="nl-NL" sz="1600" b="1" kern="1200"/>
            <a:t>of</a:t>
          </a:r>
          <a:r>
            <a:rPr lang="nl-NL" sz="1600" kern="1200"/>
            <a:t> learning</a:t>
          </a:r>
        </a:p>
      </dsp:txBody>
      <dsp:txXfrm>
        <a:off x="3827210" y="13583"/>
        <a:ext cx="1404937" cy="1404937"/>
      </dsp:txXfrm>
    </dsp:sp>
    <dsp:sp modelId="{4DD5D0A5-98C7-5C49-B8A9-82564C0EC76D}">
      <dsp:nvSpPr>
        <dsp:cNvPr id="0" name=""/>
        <dsp:cNvSpPr/>
      </dsp:nvSpPr>
      <dsp:spPr>
        <a:xfrm>
          <a:off x="2666564" y="-435"/>
          <a:ext cx="6858870" cy="6858870"/>
        </a:xfrm>
        <a:prstGeom prst="circularArrow">
          <a:avLst>
            <a:gd name="adj1" fmla="val 3994"/>
            <a:gd name="adj2" fmla="val 250593"/>
            <a:gd name="adj3" fmla="val 16909839"/>
            <a:gd name="adj4" fmla="val 15239567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7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12/8/22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86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12/8/22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6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12/8/22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08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12/8/22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6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12/8/22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0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12/8/22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8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12/8/22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2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12/8/22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74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12/8/22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3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12/8/22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1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12/8/22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24" r:id="rId6"/>
    <p:sldLayoutId id="2147483719" r:id="rId7"/>
    <p:sldLayoutId id="2147483720" r:id="rId8"/>
    <p:sldLayoutId id="2147483721" r:id="rId9"/>
    <p:sldLayoutId id="2147483723" r:id="rId10"/>
    <p:sldLayoutId id="214748372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D3D6E1F-9FE0-47E6-B008-9634F0D0B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5" y="4724290"/>
            <a:ext cx="2222198" cy="2133710"/>
          </a:xfrm>
          <a:custGeom>
            <a:avLst/>
            <a:gdLst>
              <a:gd name="connsiteX0" fmla="*/ 0 w 2222198"/>
              <a:gd name="connsiteY0" fmla="*/ 0 h 2133710"/>
              <a:gd name="connsiteX1" fmla="*/ 44227 w 2222198"/>
              <a:gd name="connsiteY1" fmla="*/ 2234 h 2133710"/>
              <a:gd name="connsiteX2" fmla="*/ 2193454 w 2222198"/>
              <a:gd name="connsiteY2" fmla="*/ 1945372 h 2133710"/>
              <a:gd name="connsiteX3" fmla="*/ 2222198 w 2222198"/>
              <a:gd name="connsiteY3" fmla="*/ 2133710 h 2133710"/>
              <a:gd name="connsiteX4" fmla="*/ 1394653 w 2222198"/>
              <a:gd name="connsiteY4" fmla="*/ 2133710 h 2133710"/>
              <a:gd name="connsiteX5" fmla="*/ 1391100 w 2222198"/>
              <a:gd name="connsiteY5" fmla="*/ 2110427 h 2133710"/>
              <a:gd name="connsiteX6" fmla="*/ 122376 w 2222198"/>
              <a:gd name="connsiteY6" fmla="*/ 841704 h 2133710"/>
              <a:gd name="connsiteX7" fmla="*/ 0 w 2222198"/>
              <a:gd name="connsiteY7" fmla="*/ 823027 h 213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2198" h="2133710">
                <a:moveTo>
                  <a:pt x="0" y="0"/>
                </a:moveTo>
                <a:lnTo>
                  <a:pt x="44227" y="2234"/>
                </a:lnTo>
                <a:cubicBezTo>
                  <a:pt x="1114682" y="110944"/>
                  <a:pt x="1981368" y="908934"/>
                  <a:pt x="2193454" y="1945372"/>
                </a:cubicBezTo>
                <a:lnTo>
                  <a:pt x="2222198" y="2133710"/>
                </a:lnTo>
                <a:lnTo>
                  <a:pt x="1394653" y="2133710"/>
                </a:lnTo>
                <a:lnTo>
                  <a:pt x="1391100" y="2110427"/>
                </a:lnTo>
                <a:cubicBezTo>
                  <a:pt x="1260786" y="1473602"/>
                  <a:pt x="759202" y="972017"/>
                  <a:pt x="122376" y="841704"/>
                </a:cubicBezTo>
                <a:lnTo>
                  <a:pt x="0" y="823027"/>
                </a:lnTo>
                <a:close/>
              </a:path>
            </a:pathLst>
          </a:cu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4390B75-DAAC-C27B-B26A-7C999EF32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42" y="2954226"/>
            <a:ext cx="5555624" cy="2232199"/>
          </a:xfrm>
        </p:spPr>
        <p:txBody>
          <a:bodyPr anchor="t">
            <a:noAutofit/>
          </a:bodyPr>
          <a:lstStyle/>
          <a:p>
            <a:r>
              <a:rPr lang="nl-BE" sz="6000" b="1"/>
              <a:t>Types of assessment &amp; evaluation</a:t>
            </a:r>
            <a:br>
              <a:rPr lang="nl-BE"/>
            </a:br>
            <a:r>
              <a:rPr lang="nl-BE" sz="2800" i="1">
                <a:latin typeface="Calibri Light" panose="020F0302020204030204" pitchFamily="34" charset="0"/>
                <a:cs typeface="Calibri Light" panose="020F0302020204030204" pitchFamily="34" charset="0"/>
              </a:rPr>
              <a:t>(Prof. dr. Danny G.P. Mathysen)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094694D-C6C5-B8E3-3CBE-1FD5155F0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725465"/>
            <a:ext cx="5555624" cy="2063925"/>
          </a:xfrm>
        </p:spPr>
        <p:txBody>
          <a:bodyPr anchor="b">
            <a:normAutofit/>
          </a:bodyPr>
          <a:lstStyle/>
          <a:p>
            <a:r>
              <a:rPr lang="nl-BE" sz="3200" b="1">
                <a:latin typeface="+mj-lt"/>
              </a:rPr>
              <a:t>UEMS-CESMA Meeting</a:t>
            </a:r>
            <a:br>
              <a:rPr lang="nl-BE"/>
            </a:br>
            <a:r>
              <a:rPr lang="nl-BE" sz="2800" i="1">
                <a:latin typeface="Calibri Light" panose="020F0302020204030204" pitchFamily="34" charset="0"/>
                <a:cs typeface="Calibri Light" panose="020F0302020204030204" pitchFamily="34" charset="0"/>
              </a:rPr>
              <a:t>Brussels, Domus Medica</a:t>
            </a:r>
            <a:br>
              <a:rPr lang="nl-BE" sz="2800" i="1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BE" sz="2800" i="1">
                <a:latin typeface="Calibri Light" panose="020F0302020204030204" pitchFamily="34" charset="0"/>
                <a:cs typeface="Calibri Light" panose="020F0302020204030204" pitchFamily="34" charset="0"/>
              </a:rPr>
              <a:t>December 9</a:t>
            </a:r>
            <a:r>
              <a:rPr lang="nl-BE" sz="2800" i="1" baseline="30000"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nl-BE" sz="2800" i="1">
                <a:latin typeface="Calibri Light" panose="020F0302020204030204" pitchFamily="34" charset="0"/>
                <a:cs typeface="Calibri Light" panose="020F0302020204030204" pitchFamily="34" charset="0"/>
              </a:rPr>
              <a:t>-10</a:t>
            </a:r>
            <a:r>
              <a:rPr lang="nl-BE" sz="2800" i="1" baseline="30000"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nl-BE" sz="2800" i="1">
                <a:latin typeface="Calibri Light" panose="020F0302020204030204" pitchFamily="34" charset="0"/>
                <a:cs typeface="Calibri Light" panose="020F0302020204030204" pitchFamily="34" charset="0"/>
              </a:rPr>
              <a:t>, 2022</a:t>
            </a:r>
            <a:br>
              <a:rPr lang="nl-BE" sz="2800" i="1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l-BE" sz="2800" i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 descr="Kleurrijke potloden en boeken">
            <a:extLst>
              <a:ext uri="{FF2B5EF4-FFF2-40B4-BE49-F238E27FC236}">
                <a16:creationId xmlns:a16="http://schemas.microsoft.com/office/drawing/2014/main" id="{E4C4408A-4575-1DDC-FF74-A8888AF4CB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189156" y="-3439"/>
            <a:ext cx="6015813" cy="68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61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D8B26A-910D-EF33-2F51-24B2E9AD4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354586" cy="1325563"/>
          </a:xfrm>
        </p:spPr>
        <p:txBody>
          <a:bodyPr/>
          <a:lstStyle/>
          <a:p>
            <a:pPr algn="ctr"/>
            <a:r>
              <a:rPr lang="nl-BE" b="1"/>
              <a:t>Assessment and evaluation methods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EF04C1-4620-E332-06EA-94B6AC8E7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354586" cy="4351338"/>
          </a:xfrm>
        </p:spPr>
        <p:txBody>
          <a:bodyPr>
            <a:noAutofit/>
          </a:bodyPr>
          <a:lstStyle/>
          <a:p>
            <a:r>
              <a:rPr lang="nl-BE" b="1"/>
              <a:t>Short-answer questions</a:t>
            </a:r>
          </a:p>
          <a:p>
            <a:pPr marL="625475" lvl="1" indent="-261938"/>
            <a:r>
              <a:rPr lang="nl-BE" sz="2000"/>
              <a:t>easy to judge and grade</a:t>
            </a:r>
          </a:p>
          <a:p>
            <a:pPr marL="625475" lvl="1" indent="-261938"/>
            <a:r>
              <a:rPr lang="nl-BE" sz="2000"/>
              <a:t>testing </a:t>
            </a:r>
            <a:r>
              <a:rPr lang="nl-BE" sz="2000" b="1">
                <a:solidFill>
                  <a:srgbClr val="FFC000"/>
                </a:solidFill>
              </a:rPr>
              <a:t>recall of specific facts</a:t>
            </a:r>
            <a:endParaRPr lang="nl-BE" sz="2000">
              <a:solidFill>
                <a:srgbClr val="FFC000"/>
              </a:solidFill>
            </a:endParaRPr>
          </a:p>
          <a:p>
            <a:pPr marL="625475" lvl="1" indent="-261938"/>
            <a:endParaRPr lang="nl-BE" sz="2000"/>
          </a:p>
          <a:p>
            <a:r>
              <a:rPr lang="nl-BE" b="1"/>
              <a:t>Essay questions</a:t>
            </a:r>
          </a:p>
          <a:p>
            <a:pPr marL="625475" lvl="1" indent="-261938"/>
            <a:r>
              <a:rPr lang="nl-BE" sz="2000"/>
              <a:t>better assessment of </a:t>
            </a:r>
            <a:r>
              <a:rPr lang="nl-BE" sz="2000" b="1">
                <a:solidFill>
                  <a:srgbClr val="FFC000"/>
                </a:solidFill>
              </a:rPr>
              <a:t>understanding</a:t>
            </a:r>
            <a:r>
              <a:rPr lang="nl-BE" sz="2000"/>
              <a:t> and </a:t>
            </a:r>
            <a:r>
              <a:rPr lang="nl-BE" sz="2000" b="1">
                <a:solidFill>
                  <a:srgbClr val="FFC000"/>
                </a:solidFill>
              </a:rPr>
              <a:t>ability to apply knowledge</a:t>
            </a:r>
            <a:r>
              <a:rPr lang="nl-BE" sz="2000">
                <a:solidFill>
                  <a:srgbClr val="FFC000"/>
                </a:solidFill>
              </a:rPr>
              <a:t> </a:t>
            </a:r>
            <a:r>
              <a:rPr lang="nl-BE" sz="2000"/>
              <a:t>and do </a:t>
            </a:r>
            <a:r>
              <a:rPr lang="nl-BE" sz="2000" b="1">
                <a:solidFill>
                  <a:srgbClr val="FFC000"/>
                </a:solidFill>
              </a:rPr>
              <a:t>analysis</a:t>
            </a:r>
            <a:r>
              <a:rPr lang="nl-BE" sz="2000"/>
              <a:t>, </a:t>
            </a:r>
            <a:r>
              <a:rPr lang="nl-BE" sz="2000" b="1">
                <a:solidFill>
                  <a:srgbClr val="FFC000"/>
                </a:solidFill>
              </a:rPr>
              <a:t>comparison</a:t>
            </a:r>
            <a:r>
              <a:rPr lang="nl-BE" sz="2000"/>
              <a:t> and </a:t>
            </a:r>
            <a:r>
              <a:rPr lang="nl-BE" sz="2000" b="1">
                <a:solidFill>
                  <a:srgbClr val="FFC000"/>
                </a:solidFill>
              </a:rPr>
              <a:t>synthesis</a:t>
            </a:r>
            <a:endParaRPr lang="nl-BE" sz="2000">
              <a:solidFill>
                <a:srgbClr val="FFC000"/>
              </a:solidFill>
            </a:endParaRPr>
          </a:p>
          <a:p>
            <a:pPr marL="625475" lvl="1" indent="-261938"/>
            <a:endParaRPr lang="nl-BE" sz="2000"/>
          </a:p>
          <a:p>
            <a:pPr lvl="1">
              <a:spcBef>
                <a:spcPts val="1000"/>
              </a:spcBef>
            </a:pPr>
            <a:r>
              <a:rPr lang="nl-BE" sz="2800" b="1"/>
              <a:t>Open-book questions</a:t>
            </a:r>
          </a:p>
          <a:p>
            <a:pPr marL="625475" lvl="1" indent="-261938"/>
            <a:r>
              <a:rPr lang="nl-BE" sz="2000"/>
              <a:t>Helpful to test candidate’s </a:t>
            </a:r>
            <a:r>
              <a:rPr lang="nl-BE" sz="2000" b="1">
                <a:solidFill>
                  <a:srgbClr val="FFC000"/>
                </a:solidFill>
              </a:rPr>
              <a:t>understanding</a:t>
            </a:r>
            <a:r>
              <a:rPr lang="nl-BE" sz="2000"/>
              <a:t> and </a:t>
            </a:r>
            <a:r>
              <a:rPr lang="nl-BE" sz="2000" b="1">
                <a:solidFill>
                  <a:srgbClr val="FFC000"/>
                </a:solidFill>
              </a:rPr>
              <a:t>ability to apply knowledge</a:t>
            </a:r>
            <a:endParaRPr lang="nl-BE" sz="200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innen, vloer, muur, plafond&#10;&#10;Automatisch gegenereerde beschrijving">
            <a:extLst>
              <a:ext uri="{FF2B5EF4-FFF2-40B4-BE49-F238E27FC236}">
                <a16:creationId xmlns:a16="http://schemas.microsoft.com/office/drawing/2014/main" id="{3F108B4B-3993-AD80-5B0D-CDCBD427D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60" y="169552"/>
            <a:ext cx="6667500" cy="444500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F9C04815-9FEC-9986-AC38-100F7907A0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337"/>
          <a:stretch/>
        </p:blipFill>
        <p:spPr>
          <a:xfrm>
            <a:off x="7017831" y="2714921"/>
            <a:ext cx="4976009" cy="3954544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7BB4AAE6-9991-95DA-1786-CFC011A86D5D}"/>
              </a:ext>
            </a:extLst>
          </p:cNvPr>
          <p:cNvSpPr txBox="1"/>
          <p:nvPr/>
        </p:nvSpPr>
        <p:spPr>
          <a:xfrm>
            <a:off x="7017831" y="169552"/>
            <a:ext cx="49760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i="1">
                <a:solidFill>
                  <a:srgbClr val="FFC000"/>
                </a:solidFill>
              </a:rPr>
              <a:t>OSCE = Objective Structured Clinical Examination</a:t>
            </a:r>
            <a:br>
              <a:rPr lang="nl-BE" sz="2400" i="1">
                <a:solidFill>
                  <a:srgbClr val="FFC000"/>
                </a:solidFill>
              </a:rPr>
            </a:br>
            <a:r>
              <a:rPr lang="nl-BE" sz="2000" i="1">
                <a:solidFill>
                  <a:srgbClr val="FFC000"/>
                </a:solidFill>
              </a:rPr>
              <a:t>(Ronald Harden, Dundee Univ., 1975)</a:t>
            </a:r>
          </a:p>
        </p:txBody>
      </p:sp>
    </p:spTree>
    <p:extLst>
      <p:ext uri="{BB962C8B-B14F-4D97-AF65-F5344CB8AC3E}">
        <p14:creationId xmlns:p14="http://schemas.microsoft.com/office/powerpoint/2010/main" val="3508154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Flowchart: Document 8">
            <a:extLst>
              <a:ext uri="{FF2B5EF4-FFF2-40B4-BE49-F238E27FC236}">
                <a16:creationId xmlns:a16="http://schemas.microsoft.com/office/drawing/2014/main" id="{4BE5C09D-B3C1-42F3-B945-39AEDFD19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56098" y="97180"/>
            <a:ext cx="6867330" cy="66543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533399"/>
            <a:ext cx="12214827" cy="6858000"/>
            <a:chOff x="-6214" y="-1"/>
            <a:chExt cx="12214827" cy="6858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Afbeelding 2" descr="Afbeelding met podium&#10;&#10;Automatisch gegenereerde beschrijving">
            <a:extLst>
              <a:ext uri="{FF2B5EF4-FFF2-40B4-BE49-F238E27FC236}">
                <a16:creationId xmlns:a16="http://schemas.microsoft.com/office/drawing/2014/main" id="{B2EA727D-FED9-2222-A84C-8A36AC85FE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75917" y="168275"/>
            <a:ext cx="11863679" cy="653136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E0B1BA5-8C07-D0D9-3734-B78FDC5253D1}"/>
              </a:ext>
            </a:extLst>
          </p:cNvPr>
          <p:cNvSpPr txBox="1"/>
          <p:nvPr/>
        </p:nvSpPr>
        <p:spPr>
          <a:xfrm>
            <a:off x="7040074" y="187618"/>
            <a:ext cx="497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i="1">
                <a:solidFill>
                  <a:srgbClr val="FFC000"/>
                </a:solidFill>
              </a:rPr>
              <a:t>Simulator assessment</a:t>
            </a:r>
            <a:endParaRPr lang="nl-BE" sz="2000" i="1">
              <a:solidFill>
                <a:srgbClr val="FFC000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0330B08-D2E6-5E08-9B0F-1DC4CC8118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385"/>
          <a:stretch/>
        </p:blipFill>
        <p:spPr>
          <a:xfrm>
            <a:off x="6720576" y="1603735"/>
            <a:ext cx="5158673" cy="4911365"/>
          </a:xfrm>
          <a:prstGeom prst="rect">
            <a:avLst/>
          </a:prstGeom>
          <a:solidFill>
            <a:schemeClr val="bg1">
              <a:alpha val="70000"/>
            </a:schemeClr>
          </a:solidFill>
          <a:ln w="317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4811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095C3D9-BD0B-5A30-82B8-0B3D0CB298CE}"/>
              </a:ext>
            </a:extLst>
          </p:cNvPr>
          <p:cNvSpPr/>
          <p:nvPr/>
        </p:nvSpPr>
        <p:spPr>
          <a:xfrm>
            <a:off x="386500" y="942680"/>
            <a:ext cx="5420412" cy="5467547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658E2AD-C18E-CCC7-F9E2-2EABE0452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77" y="1112732"/>
            <a:ext cx="5043385" cy="5127441"/>
          </a:xfrm>
          <a:prstGeom prst="rect">
            <a:avLst/>
          </a:prstGeom>
          <a:ln w="31750">
            <a:noFill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32A7048-A2E2-D52E-4BCD-B3DBD22F3F8D}"/>
              </a:ext>
            </a:extLst>
          </p:cNvPr>
          <p:cNvSpPr txBox="1"/>
          <p:nvPr/>
        </p:nvSpPr>
        <p:spPr>
          <a:xfrm>
            <a:off x="5806912" y="106623"/>
            <a:ext cx="6297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i="1">
                <a:solidFill>
                  <a:srgbClr val="FFC000"/>
                </a:solidFill>
              </a:rPr>
              <a:t>360 degree (or 720 degree) assessment</a:t>
            </a:r>
            <a:endParaRPr lang="nl-BE" sz="2000" i="1">
              <a:solidFill>
                <a:srgbClr val="FFC000"/>
              </a:solidFill>
            </a:endParaRPr>
          </a:p>
        </p:txBody>
      </p:sp>
      <p:pic>
        <p:nvPicPr>
          <p:cNvPr id="8" name="Afbeelding 7" descr="Afbeelding met tekst, buiten, persoon, groep&#10;&#10;Automatisch gegenereerde beschrijving">
            <a:extLst>
              <a:ext uri="{FF2B5EF4-FFF2-40B4-BE49-F238E27FC236}">
                <a16:creationId xmlns:a16="http://schemas.microsoft.com/office/drawing/2014/main" id="{D04F380F-F89E-8357-6316-F04900549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019" y="942680"/>
            <a:ext cx="4222750" cy="275590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10" name="Afbeelding 9" descr="Afbeelding met buiten, persoon, groep, menigte&#10;&#10;Automatisch gegenereerde beschrijving">
            <a:extLst>
              <a:ext uri="{FF2B5EF4-FFF2-40B4-BE49-F238E27FC236}">
                <a16:creationId xmlns:a16="http://schemas.microsoft.com/office/drawing/2014/main" id="{07CEE5A6-271D-EE66-A8FB-2AD97B7F5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225827"/>
            <a:ext cx="3898900" cy="218440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065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95ACE0C-284A-0C32-DAE3-1C75956A67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03085"/>
            <a:ext cx="12192000" cy="2254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62DDE1E-FFD4-6150-2618-2E189D0FF6C2}"/>
              </a:ext>
            </a:extLst>
          </p:cNvPr>
          <p:cNvSpPr txBox="1">
            <a:spLocks/>
          </p:cNvSpPr>
          <p:nvPr/>
        </p:nvSpPr>
        <p:spPr>
          <a:xfrm>
            <a:off x="457200" y="365125"/>
            <a:ext cx="1135458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b="1"/>
              <a:t>Which assessment/evaluation</a:t>
            </a:r>
            <a:br>
              <a:rPr lang="nl-BE" b="1"/>
            </a:br>
            <a:r>
              <a:rPr lang="nl-BE" b="1"/>
              <a:t>method to choose?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79051DBF-5C28-65EF-A286-E9255B06FEC4}"/>
              </a:ext>
            </a:extLst>
          </p:cNvPr>
          <p:cNvSpPr txBox="1">
            <a:spLocks/>
          </p:cNvSpPr>
          <p:nvPr/>
        </p:nvSpPr>
        <p:spPr>
          <a:xfrm>
            <a:off x="457200" y="1825625"/>
            <a:ext cx="11354586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b="1"/>
              <a:t>Variety of examination methods is recommended</a:t>
            </a:r>
          </a:p>
          <a:p>
            <a:pPr marL="625475" lvl="1" indent="-261938"/>
            <a:r>
              <a:rPr lang="nl-BE" sz="2000" b="1">
                <a:solidFill>
                  <a:srgbClr val="FFC000"/>
                </a:solidFill>
              </a:rPr>
              <a:t>Diversification</a:t>
            </a:r>
            <a:r>
              <a:rPr lang="nl-BE" sz="2000"/>
              <a:t> of examination is beneficial</a:t>
            </a:r>
          </a:p>
          <a:p>
            <a:pPr marL="625475" lvl="1" indent="-261938"/>
            <a:r>
              <a:rPr lang="nl-BE" sz="2000"/>
              <a:t>Students have </a:t>
            </a:r>
            <a:r>
              <a:rPr lang="nl-BE" sz="2000" b="1">
                <a:solidFill>
                  <a:srgbClr val="FFC000"/>
                </a:solidFill>
              </a:rPr>
              <a:t>optimal opportunities</a:t>
            </a:r>
            <a:r>
              <a:rPr lang="nl-BE" sz="2000"/>
              <a:t> to display their knowledge and skills</a:t>
            </a:r>
          </a:p>
          <a:p>
            <a:pPr marL="625475" lvl="1" indent="-261938"/>
            <a:r>
              <a:rPr lang="nl-BE" sz="2000"/>
              <a:t>Extension of </a:t>
            </a:r>
            <a:r>
              <a:rPr lang="nl-BE" sz="2000" b="1">
                <a:solidFill>
                  <a:srgbClr val="FFC000"/>
                </a:solidFill>
              </a:rPr>
              <a:t>learning patterns</a:t>
            </a:r>
            <a:r>
              <a:rPr lang="nl-BE" sz="2000"/>
              <a:t> among candidates</a:t>
            </a:r>
          </a:p>
          <a:p>
            <a:pPr marL="625475" lvl="1" indent="-261938"/>
            <a:r>
              <a:rPr lang="nl-BE" sz="2000"/>
              <a:t>Better preparation for the </a:t>
            </a:r>
            <a:r>
              <a:rPr lang="nl-BE" sz="2000" b="1">
                <a:solidFill>
                  <a:srgbClr val="FFC000"/>
                </a:solidFill>
              </a:rPr>
              <a:t>professional career </a:t>
            </a:r>
            <a:r>
              <a:rPr lang="nl-BE" sz="2000"/>
              <a:t>of candidates</a:t>
            </a:r>
          </a:p>
          <a:p>
            <a:pPr marL="625475" lvl="1" indent="-261938"/>
            <a:endParaRPr lang="nl-BE" sz="2000"/>
          </a:p>
        </p:txBody>
      </p:sp>
    </p:spTree>
    <p:extLst>
      <p:ext uri="{BB962C8B-B14F-4D97-AF65-F5344CB8AC3E}">
        <p14:creationId xmlns:p14="http://schemas.microsoft.com/office/powerpoint/2010/main" val="6624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Flowchart: Document 8">
            <a:extLst>
              <a:ext uri="{FF2B5EF4-FFF2-40B4-BE49-F238E27FC236}">
                <a16:creationId xmlns:a16="http://schemas.microsoft.com/office/drawing/2014/main" id="{4BE5C09D-B3C1-42F3-B945-39AEDFD19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55928" y="287680"/>
            <a:ext cx="6848668" cy="62733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28E122F-BCB2-43BD-850B-48491CEEF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14FAAF8-31CB-4B07-B529-5A88EFF68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46BA361-B0A5-4ABB-A288-CFDE7BAEF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53021D8-E018-4408-8CCA-024F3FC31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B92D8BD-E859-46F2-89FC-FC259125D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731C846-C584-4E9F-872D-500B07D10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FD6636C-54CD-4310-9F2B-9A9CF3EC9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88113FA-166F-40E3-991C-33200E387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5DD2EA6-4E91-475D-B141-030955A02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77A4A45-7AB6-4608-9030-A70A5E3B3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8252ABC-9FDF-43E9-A030-94081E583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D5000E7-8B90-4C3E-9DA8-8A7DF0152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DD251B8-330C-4939-93B6-C4FEDF6AC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763F2D5-1D97-451F-9EE1-C959342FC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9B81618-BDA5-46C2-A54E-4448465A5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15D9E70-4AC3-46E9-93DB-07CB2B41E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5B884CB-61A3-4841-A661-215EE93E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1808844-2CD5-4FB3-B3F6-CE5B82F89A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FFDFB79-ADB0-49E8-919B-A0BB9190F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3AABDCA-76BB-4D33-8117-D688C0BF9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C3DC4D8-930D-4D21-A1D0-45FF81BA15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FC86F57-A8B2-4BA9-8751-CF0F43F25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6A34578-DE1C-4566-8856-1430B428B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DEE8827-9D87-4C09-9A85-FB043BFB0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FE11D9A-8DF5-4CD5-9B3C-4BBE69908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150C108-376E-4B3A-84BE-5288AC2D5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FBF9B4D-FC7D-4A99-9AD8-90C125364F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747BAB4-EE42-4FB9-ABB4-6ABF823F6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56D09A2-DE8A-4396-A490-AC84A387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7F35D0F-3113-4375-9BA7-093C9BC71A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1B20291A-7303-0B35-5CC0-F8CEDA9644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516" y="710831"/>
            <a:ext cx="9997826" cy="553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06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7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80879614-F39D-F747-CA29-6F4130817C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grpSp>
        <p:nvGrpSpPr>
          <p:cNvPr id="45" name="Group 11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6451FD75-E019-9062-04D6-8C94E5B602D0}"/>
              </a:ext>
            </a:extLst>
          </p:cNvPr>
          <p:cNvSpPr txBox="1"/>
          <p:nvPr/>
        </p:nvSpPr>
        <p:spPr>
          <a:xfrm>
            <a:off x="209123" y="5544012"/>
            <a:ext cx="11764474" cy="923330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>
                <a:solidFill>
                  <a:srgbClr val="FFFF00"/>
                </a:solidFill>
              </a:rPr>
              <a:t>This objective presentation is delivered in my capacity as </a:t>
            </a:r>
            <a:r>
              <a:rPr lang="nl-BE" b="1"/>
              <a:t>UEMS-CESMA liaison officer for Appraisals</a:t>
            </a:r>
            <a:r>
              <a:rPr lang="nl-BE"/>
              <a:t> </a:t>
            </a:r>
            <a:br>
              <a:rPr lang="nl-BE"/>
            </a:br>
            <a:r>
              <a:rPr lang="nl-BE">
                <a:solidFill>
                  <a:srgbClr val="FFFF00"/>
                </a:solidFill>
              </a:rPr>
              <a:t>and is not influenced by my appointment at the </a:t>
            </a:r>
            <a:r>
              <a:rPr lang="nl-BE" i="1">
                <a:solidFill>
                  <a:srgbClr val="FFFF00"/>
                </a:solidFill>
              </a:rPr>
              <a:t>University of Antwerp </a:t>
            </a:r>
            <a:r>
              <a:rPr lang="nl-BE">
                <a:solidFill>
                  <a:srgbClr val="FFFF00"/>
                </a:solidFill>
              </a:rPr>
              <a:t>and at the </a:t>
            </a:r>
            <a:r>
              <a:rPr lang="nl-BE" i="1">
                <a:solidFill>
                  <a:srgbClr val="FFFF00"/>
                </a:solidFill>
              </a:rPr>
              <a:t>Antwerp University Hospital</a:t>
            </a:r>
            <a:r>
              <a:rPr lang="nl-BE">
                <a:solidFill>
                  <a:srgbClr val="FFFF00"/>
                </a:solidFill>
              </a:rPr>
              <a:t>,</a:t>
            </a:r>
            <a:br>
              <a:rPr lang="nl-BE">
                <a:solidFill>
                  <a:srgbClr val="FFFF00"/>
                </a:solidFill>
              </a:rPr>
            </a:br>
            <a:r>
              <a:rPr lang="nl-BE">
                <a:solidFill>
                  <a:srgbClr val="FFFF00"/>
                </a:solidFill>
              </a:rPr>
              <a:t>nor is it influenced by my psychometric consultancy activity for the </a:t>
            </a:r>
            <a:r>
              <a:rPr lang="nl-BE" i="1">
                <a:solidFill>
                  <a:srgbClr val="FFFF00"/>
                </a:solidFill>
              </a:rPr>
              <a:t>European Society of Cardiology</a:t>
            </a:r>
            <a:r>
              <a:rPr lang="nl-BE">
                <a:solidFill>
                  <a:srgbClr val="FFFF00"/>
                </a:solidFill>
              </a:rPr>
              <a:t> (ESC)</a:t>
            </a:r>
          </a:p>
        </p:txBody>
      </p:sp>
    </p:spTree>
    <p:extLst>
      <p:ext uri="{BB962C8B-B14F-4D97-AF65-F5344CB8AC3E}">
        <p14:creationId xmlns:p14="http://schemas.microsoft.com/office/powerpoint/2010/main" val="888412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53CC8E-E0C4-33B1-6EF0-30503088C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/>
              <a:t>Assessment or evaluation?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FD95A0-E61A-B883-54B4-5A908D2654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3600" b="1"/>
              <a:t>Evaluation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44F6FA-0C14-8135-9E85-DC20DDE582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/>
          </a:p>
          <a:p>
            <a:r>
              <a:rPr lang="nl-BE"/>
              <a:t>One moment in time</a:t>
            </a:r>
          </a:p>
          <a:p>
            <a:endParaRPr lang="nl-BE"/>
          </a:p>
          <a:p>
            <a:pPr marL="0" indent="0" algn="ctr">
              <a:buNone/>
            </a:pPr>
            <a:r>
              <a:rPr lang="nl-BE"/>
              <a:t>Purpose is to </a:t>
            </a:r>
            <a:r>
              <a:rPr lang="nl-BE" b="1">
                <a:solidFill>
                  <a:srgbClr val="FFC000"/>
                </a:solidFill>
              </a:rPr>
              <a:t>judge</a:t>
            </a:r>
            <a:r>
              <a:rPr lang="nl-BE"/>
              <a:t> quality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2A382AD-B49B-AEF9-F267-15C419FF33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3600" b="1"/>
              <a:t>Assessment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C34373D-9314-42F0-7EB3-197581B192E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BE"/>
              <a:t>Systematic process</a:t>
            </a:r>
          </a:p>
          <a:p>
            <a:r>
              <a:rPr lang="nl-BE"/>
              <a:t>On-going process</a:t>
            </a:r>
          </a:p>
          <a:p>
            <a:endParaRPr lang="nl-BE"/>
          </a:p>
          <a:p>
            <a:pPr marL="0" indent="0" algn="ctr">
              <a:buNone/>
            </a:pPr>
            <a:r>
              <a:rPr lang="nl-BE"/>
              <a:t>Purpose is to </a:t>
            </a:r>
            <a:r>
              <a:rPr lang="nl-BE" b="1">
                <a:solidFill>
                  <a:srgbClr val="FFC000"/>
                </a:solidFill>
              </a:rPr>
              <a:t>increase</a:t>
            </a:r>
            <a:r>
              <a:rPr lang="nl-BE"/>
              <a:t> quality</a:t>
            </a:r>
          </a:p>
        </p:txBody>
      </p:sp>
    </p:spTree>
    <p:extLst>
      <p:ext uri="{BB962C8B-B14F-4D97-AF65-F5344CB8AC3E}">
        <p14:creationId xmlns:p14="http://schemas.microsoft.com/office/powerpoint/2010/main" val="3360965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DAD1CD2-7272-16F8-0166-7751D8F4B4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052483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5-puntige ster 2">
            <a:extLst>
              <a:ext uri="{FF2B5EF4-FFF2-40B4-BE49-F238E27FC236}">
                <a16:creationId xmlns:a16="http://schemas.microsoft.com/office/drawing/2014/main" id="{4D888083-5642-0118-049D-D67681213704}"/>
              </a:ext>
            </a:extLst>
          </p:cNvPr>
          <p:cNvSpPr/>
          <p:nvPr/>
        </p:nvSpPr>
        <p:spPr>
          <a:xfrm>
            <a:off x="4746000" y="2079000"/>
            <a:ext cx="2700000" cy="2700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528776A-EB73-BCC4-8ECC-737C54B9F8E5}"/>
              </a:ext>
            </a:extLst>
          </p:cNvPr>
          <p:cNvSpPr txBox="1"/>
          <p:nvPr/>
        </p:nvSpPr>
        <p:spPr>
          <a:xfrm>
            <a:off x="4649096" y="3198167"/>
            <a:ext cx="2893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/>
              <a:t>EDUCATION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09A4EAB-A0BF-5575-9BC8-48F9391E6C80}"/>
              </a:ext>
            </a:extLst>
          </p:cNvPr>
          <p:cNvSpPr txBox="1"/>
          <p:nvPr/>
        </p:nvSpPr>
        <p:spPr>
          <a:xfrm>
            <a:off x="6594437" y="1709667"/>
            <a:ext cx="1549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i="1">
                <a:solidFill>
                  <a:srgbClr val="FFC000"/>
                </a:solidFill>
              </a:rPr>
              <a:t>BEFORE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CBC5C88-0353-8DE0-0A83-928CDBB9AC9E}"/>
              </a:ext>
            </a:extLst>
          </p:cNvPr>
          <p:cNvSpPr txBox="1"/>
          <p:nvPr/>
        </p:nvSpPr>
        <p:spPr>
          <a:xfrm>
            <a:off x="6768352" y="5148333"/>
            <a:ext cx="1549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i="1">
                <a:solidFill>
                  <a:srgbClr val="FFC000"/>
                </a:solidFill>
              </a:rPr>
              <a:t>DURING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6CC9D4C-030C-9909-F701-74009E3E91CB}"/>
              </a:ext>
            </a:extLst>
          </p:cNvPr>
          <p:cNvSpPr txBox="1"/>
          <p:nvPr/>
        </p:nvSpPr>
        <p:spPr>
          <a:xfrm>
            <a:off x="3756212" y="3311403"/>
            <a:ext cx="1549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i="1">
                <a:solidFill>
                  <a:srgbClr val="FFC000"/>
                </a:solidFill>
              </a:rPr>
              <a:t>AFTER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B497AC86-AFE7-8924-C737-B719B3DB376D}"/>
              </a:ext>
            </a:extLst>
          </p:cNvPr>
          <p:cNvSpPr/>
          <p:nvPr/>
        </p:nvSpPr>
        <p:spPr>
          <a:xfrm>
            <a:off x="3756212" y="3122006"/>
            <a:ext cx="886525" cy="6139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0165B20-2F14-EB5A-77C8-5B53445DB04A}"/>
              </a:ext>
            </a:extLst>
          </p:cNvPr>
          <p:cNvSpPr/>
          <p:nvPr/>
        </p:nvSpPr>
        <p:spPr>
          <a:xfrm>
            <a:off x="6464982" y="1705025"/>
            <a:ext cx="1259009" cy="6139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D8F9D5E8-7BD0-DC33-9BCE-E49E01549AE6}"/>
              </a:ext>
            </a:extLst>
          </p:cNvPr>
          <p:cNvSpPr/>
          <p:nvPr/>
        </p:nvSpPr>
        <p:spPr>
          <a:xfrm>
            <a:off x="6656377" y="4897522"/>
            <a:ext cx="1259009" cy="6139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A7BCA299-B159-8F06-4F19-F6345CBD55F9}"/>
              </a:ext>
            </a:extLst>
          </p:cNvPr>
          <p:cNvSpPr/>
          <p:nvPr/>
        </p:nvSpPr>
        <p:spPr>
          <a:xfrm>
            <a:off x="2232659" y="3160730"/>
            <a:ext cx="1471921" cy="6139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695512E8-3364-AFEF-CABB-C4B9B0DE66E5}"/>
              </a:ext>
            </a:extLst>
          </p:cNvPr>
          <p:cNvSpPr/>
          <p:nvPr/>
        </p:nvSpPr>
        <p:spPr>
          <a:xfrm>
            <a:off x="6983694" y="5803833"/>
            <a:ext cx="1637360" cy="6139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06EB0A2C-323C-15A8-3672-577736D3AED1}"/>
              </a:ext>
            </a:extLst>
          </p:cNvPr>
          <p:cNvSpPr/>
          <p:nvPr/>
        </p:nvSpPr>
        <p:spPr>
          <a:xfrm>
            <a:off x="6983694" y="467335"/>
            <a:ext cx="1495311" cy="6139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B1C3824E-E098-4A71-A0CE-75140F419241}"/>
              </a:ext>
            </a:extLst>
          </p:cNvPr>
          <p:cNvSpPr/>
          <p:nvPr/>
        </p:nvSpPr>
        <p:spPr>
          <a:xfrm>
            <a:off x="3659309" y="399796"/>
            <a:ext cx="1495311" cy="6139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5695DE3D-96C4-A269-5FFC-0443CCFCB8B9}"/>
              </a:ext>
            </a:extLst>
          </p:cNvPr>
          <p:cNvSpPr/>
          <p:nvPr/>
        </p:nvSpPr>
        <p:spPr>
          <a:xfrm>
            <a:off x="8509301" y="3115714"/>
            <a:ext cx="1495311" cy="6139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5382AEB-4878-B4EA-F17F-529F6998496B}"/>
              </a:ext>
            </a:extLst>
          </p:cNvPr>
          <p:cNvSpPr/>
          <p:nvPr/>
        </p:nvSpPr>
        <p:spPr>
          <a:xfrm>
            <a:off x="3658226" y="5827684"/>
            <a:ext cx="1495311" cy="6139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EA0ECC9E-83E6-B686-45AE-5D6E305F78C8}"/>
              </a:ext>
            </a:extLst>
          </p:cNvPr>
          <p:cNvSpPr txBox="1"/>
          <p:nvPr/>
        </p:nvSpPr>
        <p:spPr>
          <a:xfrm>
            <a:off x="131780" y="2967333"/>
            <a:ext cx="1516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>
                <a:solidFill>
                  <a:srgbClr val="FFC000"/>
                </a:solidFill>
              </a:rPr>
              <a:t>UEMS-CESMA appraisals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A130C2C-E5E6-1F21-5E1A-FB05E27ECC9A}"/>
              </a:ext>
            </a:extLst>
          </p:cNvPr>
          <p:cNvSpPr txBox="1"/>
          <p:nvPr/>
        </p:nvSpPr>
        <p:spPr>
          <a:xfrm>
            <a:off x="9602672" y="5743494"/>
            <a:ext cx="1516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i="1">
                <a:solidFill>
                  <a:srgbClr val="FFC000"/>
                </a:solidFill>
              </a:rPr>
              <a:t>UEMS-CESMA appraisals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75CF83F0-DF80-16E4-6AA9-20089402CE61}"/>
              </a:ext>
            </a:extLst>
          </p:cNvPr>
          <p:cNvCxnSpPr/>
          <p:nvPr/>
        </p:nvCxnSpPr>
        <p:spPr>
          <a:xfrm flipH="1">
            <a:off x="2337847" y="6152489"/>
            <a:ext cx="119720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50E1EC88-85DB-34CE-D21F-2E17FA84715D}"/>
              </a:ext>
            </a:extLst>
          </p:cNvPr>
          <p:cNvSpPr txBox="1"/>
          <p:nvPr/>
        </p:nvSpPr>
        <p:spPr>
          <a:xfrm>
            <a:off x="131780" y="5674936"/>
            <a:ext cx="2055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/>
              <a:t>ipsative assessments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/>
              <a:t>norm-referenced assessments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/>
              <a:t>criterion-referenced assessments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88F4B2ED-FA9B-79B1-4900-BD255EBF7810}"/>
              </a:ext>
            </a:extLst>
          </p:cNvPr>
          <p:cNvSpPr txBox="1"/>
          <p:nvPr/>
        </p:nvSpPr>
        <p:spPr>
          <a:xfrm>
            <a:off x="9030923" y="106623"/>
            <a:ext cx="3073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i="1">
                <a:solidFill>
                  <a:srgbClr val="FFC000"/>
                </a:solidFill>
              </a:rPr>
              <a:t>Types of evaluation</a:t>
            </a:r>
            <a:br>
              <a:rPr lang="nl-BE" sz="2400" i="1">
                <a:solidFill>
                  <a:srgbClr val="FFC000"/>
                </a:solidFill>
              </a:rPr>
            </a:br>
            <a:r>
              <a:rPr lang="nl-BE" sz="2400" i="1">
                <a:solidFill>
                  <a:srgbClr val="FFC000"/>
                </a:solidFill>
              </a:rPr>
              <a:t>in terms of </a:t>
            </a:r>
            <a:r>
              <a:rPr lang="nl-BE" sz="2400" b="1" i="1">
                <a:solidFill>
                  <a:srgbClr val="FFC000"/>
                </a:solidFill>
              </a:rPr>
              <a:t>time</a:t>
            </a:r>
            <a:br>
              <a:rPr lang="nl-BE" sz="2400" b="1" i="1">
                <a:solidFill>
                  <a:srgbClr val="FFC000"/>
                </a:solidFill>
              </a:rPr>
            </a:br>
            <a:r>
              <a:rPr lang="nl-BE" sz="2400" i="1">
                <a:solidFill>
                  <a:srgbClr val="FFC000"/>
                </a:solidFill>
              </a:rPr>
              <a:t>and </a:t>
            </a:r>
            <a:r>
              <a:rPr lang="nl-BE" sz="2400" b="1" i="1">
                <a:solidFill>
                  <a:srgbClr val="FFC000"/>
                </a:solidFill>
              </a:rPr>
              <a:t>purpose</a:t>
            </a:r>
            <a:endParaRPr lang="nl-BE" sz="2400" i="1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3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5" grpId="0"/>
      <p:bldP spid="2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AD374E-E6EB-4F34-968E-2D6FA466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533399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Afbeelding 2" descr="Afbeelding met binnen, vloer, plafond, muur&#10;&#10;Automatisch gegenereerde beschrijving">
            <a:extLst>
              <a:ext uri="{FF2B5EF4-FFF2-40B4-BE49-F238E27FC236}">
                <a16:creationId xmlns:a16="http://schemas.microsoft.com/office/drawing/2014/main" id="{9F593983-7EC3-E760-C356-6C2A441D0F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" y="0"/>
            <a:ext cx="12188952" cy="6424896"/>
          </a:xfrm>
          <a:custGeom>
            <a:avLst/>
            <a:gdLst/>
            <a:ahLst/>
            <a:cxnLst/>
            <a:rect l="l" t="t" r="r" b="b"/>
            <a:pathLst>
              <a:path w="12205236" h="6424896">
                <a:moveTo>
                  <a:pt x="0" y="0"/>
                </a:moveTo>
                <a:lnTo>
                  <a:pt x="12205236" y="0"/>
                </a:lnTo>
                <a:lnTo>
                  <a:pt x="12205236" y="5218929"/>
                </a:lnTo>
                <a:cubicBezTo>
                  <a:pt x="6290213" y="5218929"/>
                  <a:pt x="6105369" y="7085096"/>
                  <a:pt x="548482" y="6174545"/>
                </a:cubicBezTo>
                <a:lnTo>
                  <a:pt x="0" y="6078725"/>
                </a:lnTo>
                <a:close/>
              </a:path>
            </a:pathLst>
          </a:cu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AE5D2FB-FBEB-16D2-C5C1-58C99C60AFAE}"/>
              </a:ext>
            </a:extLst>
          </p:cNvPr>
          <p:cNvSpPr txBox="1"/>
          <p:nvPr/>
        </p:nvSpPr>
        <p:spPr>
          <a:xfrm>
            <a:off x="8920120" y="5472846"/>
            <a:ext cx="3073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i="1">
                <a:solidFill>
                  <a:srgbClr val="FFC000"/>
                </a:solidFill>
              </a:rPr>
              <a:t>Types of evaluation</a:t>
            </a:r>
            <a:br>
              <a:rPr lang="nl-BE" sz="2400" i="1">
                <a:solidFill>
                  <a:srgbClr val="FFC000"/>
                </a:solidFill>
              </a:rPr>
            </a:br>
            <a:r>
              <a:rPr lang="nl-BE" sz="2400" i="1">
                <a:solidFill>
                  <a:srgbClr val="FFC000"/>
                </a:solidFill>
              </a:rPr>
              <a:t>in terms of</a:t>
            </a:r>
            <a:br>
              <a:rPr lang="nl-BE" sz="2400" i="1">
                <a:solidFill>
                  <a:srgbClr val="FFC000"/>
                </a:solidFill>
              </a:rPr>
            </a:br>
            <a:r>
              <a:rPr lang="nl-BE" sz="2400" b="1" i="1">
                <a:solidFill>
                  <a:srgbClr val="FFC000"/>
                </a:solidFill>
              </a:rPr>
              <a:t>delivery method</a:t>
            </a:r>
            <a:endParaRPr lang="nl-BE" sz="2400" i="1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853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1E606BA-8FE7-03AB-EF83-FBAFA9C777F9}"/>
              </a:ext>
            </a:extLst>
          </p:cNvPr>
          <p:cNvSpPr txBox="1"/>
          <p:nvPr/>
        </p:nvSpPr>
        <p:spPr>
          <a:xfrm>
            <a:off x="7633699" y="106623"/>
            <a:ext cx="4470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i="1">
                <a:solidFill>
                  <a:srgbClr val="FFC000"/>
                </a:solidFill>
              </a:rPr>
              <a:t>Bloom’s  revised taxonomy</a:t>
            </a:r>
            <a:br>
              <a:rPr lang="nl-BE" sz="2400" i="1">
                <a:solidFill>
                  <a:srgbClr val="FFC000"/>
                </a:solidFill>
              </a:rPr>
            </a:br>
            <a:r>
              <a:rPr lang="nl-BE" sz="2000" i="1">
                <a:solidFill>
                  <a:srgbClr val="FFC000"/>
                </a:solidFill>
              </a:rPr>
              <a:t>(Anderson &amp; Krathwohl, 2001)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B4E3609-E5C1-C31D-0AB8-2E14C8F67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49"/>
          <a:stretch/>
        </p:blipFill>
        <p:spPr>
          <a:xfrm>
            <a:off x="1410426" y="1190432"/>
            <a:ext cx="9371148" cy="5035707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6B50E69-91AF-F590-449D-06C61C350E44}"/>
              </a:ext>
            </a:extLst>
          </p:cNvPr>
          <p:cNvSpPr txBox="1"/>
          <p:nvPr/>
        </p:nvSpPr>
        <p:spPr>
          <a:xfrm>
            <a:off x="87939" y="106623"/>
            <a:ext cx="718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Anderson, L. W. and Krathwohl, D. R., et al (Eds..) (2001) A Taxonomy for Learning, Teaching, and Assessing: A Revision of Bloom’s Taxonomy of Educational Objectives. Allyn &amp; Bacon. Boston, MA (Pearson Education Group)</a:t>
            </a:r>
            <a:endParaRPr lang="nl-BE" sz="160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006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1E606BA-8FE7-03AB-EF83-FBAFA9C777F9}"/>
              </a:ext>
            </a:extLst>
          </p:cNvPr>
          <p:cNvSpPr txBox="1"/>
          <p:nvPr/>
        </p:nvSpPr>
        <p:spPr>
          <a:xfrm>
            <a:off x="8267307" y="106623"/>
            <a:ext cx="3836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i="1">
                <a:solidFill>
                  <a:srgbClr val="FFC000"/>
                </a:solidFill>
              </a:rPr>
              <a:t>Miller’s prism of clinical competence </a:t>
            </a:r>
            <a:r>
              <a:rPr lang="nl-BE" sz="2000" i="1">
                <a:solidFill>
                  <a:srgbClr val="FFC000"/>
                </a:solidFill>
              </a:rPr>
              <a:t>(1990)</a:t>
            </a:r>
          </a:p>
        </p:txBody>
      </p:sp>
      <p:pic>
        <p:nvPicPr>
          <p:cNvPr id="5" name="Afbeelding 4" descr="Afbeelding met tekst, visitekaartje, schermafbeelding&#10;&#10;Automatisch gegenereerde beschrijving">
            <a:extLst>
              <a:ext uri="{FF2B5EF4-FFF2-40B4-BE49-F238E27FC236}">
                <a16:creationId xmlns:a16="http://schemas.microsoft.com/office/drawing/2014/main" id="{666D42FE-BAAA-F3F6-21C9-31A4B84AD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69" y="1245396"/>
            <a:ext cx="9311661" cy="527040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4A4D67A-1EBF-757B-7E3C-7D74EC28E220}"/>
              </a:ext>
            </a:extLst>
          </p:cNvPr>
          <p:cNvSpPr txBox="1"/>
          <p:nvPr/>
        </p:nvSpPr>
        <p:spPr>
          <a:xfrm>
            <a:off x="1659118" y="2262432"/>
            <a:ext cx="5561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>
                <a:solidFill>
                  <a:srgbClr val="FF0000"/>
                </a:solidFill>
              </a:rPr>
              <a:t>!!! Examination methods influence learning !!!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9ACF9F4-6D1D-EDDD-1F7E-4913AF5C61F7}"/>
              </a:ext>
            </a:extLst>
          </p:cNvPr>
          <p:cNvSpPr txBox="1"/>
          <p:nvPr/>
        </p:nvSpPr>
        <p:spPr>
          <a:xfrm>
            <a:off x="-76659" y="4689274"/>
            <a:ext cx="1516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>
                <a:solidFill>
                  <a:srgbClr val="FFC000"/>
                </a:solidFill>
              </a:rPr>
              <a:t>UEMS-CESMA appraisals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8F83DF4-0641-E13F-0142-A6EB226431DF}"/>
              </a:ext>
            </a:extLst>
          </p:cNvPr>
          <p:cNvSpPr txBox="1"/>
          <p:nvPr/>
        </p:nvSpPr>
        <p:spPr>
          <a:xfrm>
            <a:off x="87939" y="106623"/>
            <a:ext cx="767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>
                <a:latin typeface="Calibri Light" panose="020F0302020204030204" pitchFamily="34" charset="0"/>
                <a:cs typeface="Calibri Light" panose="020F0302020204030204" pitchFamily="34" charset="0"/>
              </a:rPr>
              <a:t>Miller, G.E. The assessment of clinical skills/competence/performance. </a:t>
            </a:r>
            <a:br>
              <a:rPr lang="nl-BE" sz="16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BE" sz="1600">
                <a:latin typeface="Calibri Light" panose="020F0302020204030204" pitchFamily="34" charset="0"/>
                <a:cs typeface="Calibri Light" panose="020F0302020204030204" pitchFamily="34" charset="0"/>
              </a:rPr>
              <a:t>Acad. Med. 1990, 65 (Suppl. 9), S63–S67</a:t>
            </a:r>
          </a:p>
        </p:txBody>
      </p:sp>
    </p:spTree>
    <p:extLst>
      <p:ext uri="{BB962C8B-B14F-4D97-AF65-F5344CB8AC3E}">
        <p14:creationId xmlns:p14="http://schemas.microsoft.com/office/powerpoint/2010/main" val="152660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D8B26A-910D-EF33-2F51-24B2E9AD4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354586" cy="1325563"/>
          </a:xfrm>
        </p:spPr>
        <p:txBody>
          <a:bodyPr/>
          <a:lstStyle/>
          <a:p>
            <a:pPr algn="ctr"/>
            <a:r>
              <a:rPr lang="nl-BE" b="1"/>
              <a:t>Assessment and evaluation methods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EF04C1-4620-E332-06EA-94B6AC8E7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354586" cy="4351338"/>
          </a:xfrm>
        </p:spPr>
        <p:txBody>
          <a:bodyPr>
            <a:noAutofit/>
          </a:bodyPr>
          <a:lstStyle/>
          <a:p>
            <a:r>
              <a:rPr lang="nl-BE" b="1"/>
              <a:t>Multiple-choice questions</a:t>
            </a:r>
          </a:p>
          <a:p>
            <a:pPr marL="625475" lvl="1" indent="-261938"/>
            <a:r>
              <a:rPr lang="nl-BE" sz="2000"/>
              <a:t>easy to judge and grade</a:t>
            </a:r>
          </a:p>
          <a:p>
            <a:pPr marL="625475" lvl="1" indent="-261938"/>
            <a:r>
              <a:rPr lang="nl-BE" sz="2000"/>
              <a:t>predominant focus on </a:t>
            </a:r>
            <a:r>
              <a:rPr lang="nl-BE" sz="2000" b="1">
                <a:solidFill>
                  <a:srgbClr val="FFC000"/>
                </a:solidFill>
              </a:rPr>
              <a:t>detailed knowledge</a:t>
            </a:r>
            <a:endParaRPr lang="nl-BE" sz="2000">
              <a:solidFill>
                <a:srgbClr val="FFC000"/>
              </a:solidFill>
            </a:endParaRPr>
          </a:p>
          <a:p>
            <a:pPr marL="625475" lvl="1" indent="-261938"/>
            <a:r>
              <a:rPr lang="nl-BE" sz="2000"/>
              <a:t>not very effective at </a:t>
            </a:r>
            <a:r>
              <a:rPr lang="nl-BE" sz="2000" b="1">
                <a:solidFill>
                  <a:srgbClr val="FFC000"/>
                </a:solidFill>
              </a:rPr>
              <a:t>measuring</a:t>
            </a:r>
            <a:r>
              <a:rPr lang="nl-BE" sz="2000"/>
              <a:t> and </a:t>
            </a:r>
            <a:r>
              <a:rPr lang="nl-BE" sz="2000" b="1">
                <a:solidFill>
                  <a:srgbClr val="FFC000"/>
                </a:solidFill>
              </a:rPr>
              <a:t>stimulating learning for understanding</a:t>
            </a:r>
            <a:r>
              <a:rPr lang="nl-BE" sz="2000"/>
              <a:t>, </a:t>
            </a:r>
            <a:r>
              <a:rPr lang="nl-BE" sz="2000" b="1">
                <a:solidFill>
                  <a:srgbClr val="FFC000"/>
                </a:solidFill>
              </a:rPr>
              <a:t>analysis</a:t>
            </a:r>
            <a:r>
              <a:rPr lang="nl-BE" sz="2000"/>
              <a:t>, </a:t>
            </a:r>
            <a:r>
              <a:rPr lang="nl-BE" sz="2000" b="1">
                <a:solidFill>
                  <a:srgbClr val="FFC000"/>
                </a:solidFill>
              </a:rPr>
              <a:t>synthesis</a:t>
            </a:r>
            <a:r>
              <a:rPr lang="nl-BE" sz="2000"/>
              <a:t> and </a:t>
            </a:r>
            <a:r>
              <a:rPr lang="nl-BE" sz="2000" b="1">
                <a:solidFill>
                  <a:srgbClr val="FFC000"/>
                </a:solidFill>
              </a:rPr>
              <a:t>application of knowledge</a:t>
            </a:r>
            <a:endParaRPr lang="nl-BE" sz="2000">
              <a:solidFill>
                <a:srgbClr val="FFC000"/>
              </a:solidFill>
            </a:endParaRPr>
          </a:p>
          <a:p>
            <a:pPr marL="625475" lvl="1" indent="-261938"/>
            <a:r>
              <a:rPr lang="nl-BE" sz="2000"/>
              <a:t>construction of </a:t>
            </a:r>
            <a:r>
              <a:rPr lang="nl-BE" sz="2000" b="1">
                <a:solidFill>
                  <a:srgbClr val="FFC000"/>
                </a:solidFill>
              </a:rPr>
              <a:t>good MCQ questions with realistic alternatives</a:t>
            </a:r>
            <a:r>
              <a:rPr lang="nl-BE" sz="2000">
                <a:solidFill>
                  <a:srgbClr val="FFC000"/>
                </a:solidFill>
              </a:rPr>
              <a:t> </a:t>
            </a:r>
            <a:r>
              <a:rPr lang="nl-BE" sz="2000"/>
              <a:t>is difficult and</a:t>
            </a:r>
            <a:br>
              <a:rPr lang="nl-BE" sz="2000"/>
            </a:br>
            <a:r>
              <a:rPr lang="nl-BE" sz="2000"/>
              <a:t>time-consuming</a:t>
            </a:r>
          </a:p>
          <a:p>
            <a:pPr marL="625475" lvl="1" indent="-261938"/>
            <a:r>
              <a:rPr lang="nl-BE" sz="2000"/>
              <a:t>useful in </a:t>
            </a:r>
            <a:r>
              <a:rPr lang="nl-BE" sz="2000" b="1">
                <a:solidFill>
                  <a:srgbClr val="FFC000"/>
                </a:solidFill>
              </a:rPr>
              <a:t>very large groups </a:t>
            </a:r>
            <a:r>
              <a:rPr lang="nl-BE" sz="2000"/>
              <a:t>of candidates</a:t>
            </a:r>
          </a:p>
          <a:p>
            <a:pPr marL="625475" lvl="1" indent="-261938"/>
            <a:r>
              <a:rPr lang="nl-BE" sz="2000"/>
              <a:t>should be </a:t>
            </a:r>
            <a:r>
              <a:rPr lang="nl-BE" sz="2000" b="1">
                <a:solidFill>
                  <a:srgbClr val="FFC000"/>
                </a:solidFill>
              </a:rPr>
              <a:t>combined</a:t>
            </a:r>
            <a:r>
              <a:rPr lang="nl-BE" sz="2000"/>
              <a:t> with other examination methods</a:t>
            </a:r>
          </a:p>
          <a:p>
            <a:pPr marL="625475" lvl="1" indent="-261938"/>
            <a:r>
              <a:rPr lang="nl-BE" sz="2000"/>
              <a:t>possibility to evolve to </a:t>
            </a:r>
            <a:r>
              <a:rPr lang="nl-BE" sz="2000" b="1">
                <a:solidFill>
                  <a:srgbClr val="FFC000"/>
                </a:solidFill>
              </a:rPr>
              <a:t>extended matching questions</a:t>
            </a:r>
            <a:r>
              <a:rPr lang="nl-BE" sz="2000">
                <a:solidFill>
                  <a:srgbClr val="FFC000"/>
                </a:solidFill>
              </a:rPr>
              <a:t> </a:t>
            </a:r>
            <a:r>
              <a:rPr lang="nl-BE" sz="2000"/>
              <a:t>to assess </a:t>
            </a:r>
            <a:r>
              <a:rPr lang="nl-BE" sz="2000" b="1">
                <a:solidFill>
                  <a:srgbClr val="FFC000"/>
                </a:solidFill>
              </a:rPr>
              <a:t>application of theoretical knowledge</a:t>
            </a:r>
            <a:endParaRPr lang="nl-BE" sz="2000">
              <a:solidFill>
                <a:srgbClr val="FFC000"/>
              </a:solidFill>
            </a:endParaRPr>
          </a:p>
          <a:p>
            <a:pPr marL="625475" lvl="1" indent="-261938"/>
            <a:endParaRPr lang="nl-BE" sz="2000"/>
          </a:p>
        </p:txBody>
      </p:sp>
    </p:spTree>
    <p:extLst>
      <p:ext uri="{BB962C8B-B14F-4D97-AF65-F5344CB8AC3E}">
        <p14:creationId xmlns:p14="http://schemas.microsoft.com/office/powerpoint/2010/main" val="220923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D8B26A-910D-EF33-2F51-24B2E9AD4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354586" cy="1325563"/>
          </a:xfrm>
        </p:spPr>
        <p:txBody>
          <a:bodyPr/>
          <a:lstStyle/>
          <a:p>
            <a:pPr algn="ctr"/>
            <a:r>
              <a:rPr lang="nl-BE" b="1"/>
              <a:t>Assessment and evaluation methods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EF04C1-4620-E332-06EA-94B6AC8E7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354586" cy="4351338"/>
          </a:xfrm>
        </p:spPr>
        <p:txBody>
          <a:bodyPr>
            <a:noAutofit/>
          </a:bodyPr>
          <a:lstStyle/>
          <a:p>
            <a:r>
              <a:rPr lang="nl-BE" b="1"/>
              <a:t>Oral examination (viva’s)</a:t>
            </a:r>
          </a:p>
          <a:p>
            <a:pPr marL="625475" lvl="1" indent="-261938"/>
            <a:r>
              <a:rPr lang="nl-BE" sz="2000"/>
              <a:t>aim is to </a:t>
            </a:r>
            <a:r>
              <a:rPr lang="nl-BE" sz="2000" b="1">
                <a:solidFill>
                  <a:srgbClr val="FFC000"/>
                </a:solidFill>
              </a:rPr>
              <a:t>test the ability</a:t>
            </a:r>
            <a:r>
              <a:rPr lang="nl-BE" sz="2000">
                <a:solidFill>
                  <a:srgbClr val="FFC000"/>
                </a:solidFill>
              </a:rPr>
              <a:t> </a:t>
            </a:r>
            <a:r>
              <a:rPr lang="nl-BE" sz="2000"/>
              <a:t>of candidates to </a:t>
            </a:r>
            <a:r>
              <a:rPr lang="nl-BE" sz="2000" b="1">
                <a:solidFill>
                  <a:srgbClr val="FFC000"/>
                </a:solidFill>
              </a:rPr>
              <a:t>assess a specific medical condition</a:t>
            </a:r>
            <a:endParaRPr lang="nl-BE" sz="2000">
              <a:solidFill>
                <a:srgbClr val="FFC000"/>
              </a:solidFill>
            </a:endParaRPr>
          </a:p>
          <a:p>
            <a:pPr marL="625475" lvl="1" indent="-261938"/>
            <a:r>
              <a:rPr lang="nl-BE" sz="2000" b="1">
                <a:solidFill>
                  <a:srgbClr val="FFC000"/>
                </a:solidFill>
              </a:rPr>
              <a:t>Expectations</a:t>
            </a:r>
            <a:r>
              <a:rPr lang="nl-BE" sz="2000"/>
              <a:t> need to be well described</a:t>
            </a:r>
            <a:br>
              <a:rPr lang="nl-BE" sz="2000"/>
            </a:br>
            <a:r>
              <a:rPr lang="nl-BE" sz="2000"/>
              <a:t>- anamnesis</a:t>
            </a:r>
            <a:br>
              <a:rPr lang="nl-BE" sz="2000"/>
            </a:br>
            <a:r>
              <a:rPr lang="nl-BE" sz="2000"/>
              <a:t>- interpretation</a:t>
            </a:r>
            <a:br>
              <a:rPr lang="nl-BE" sz="2000"/>
            </a:br>
            <a:r>
              <a:rPr lang="nl-BE" sz="2000"/>
              <a:t>- differential diagnosis</a:t>
            </a:r>
            <a:br>
              <a:rPr lang="nl-BE" sz="2000"/>
            </a:br>
            <a:r>
              <a:rPr lang="nl-BE" sz="2000"/>
              <a:t>- expected treatment and outcome</a:t>
            </a:r>
          </a:p>
          <a:p>
            <a:pPr marL="625475" lvl="1" indent="-261938"/>
            <a:r>
              <a:rPr lang="nl-BE" sz="2000" b="1">
                <a:solidFill>
                  <a:srgbClr val="FFC000"/>
                </a:solidFill>
              </a:rPr>
              <a:t>Structured answers</a:t>
            </a:r>
            <a:r>
              <a:rPr lang="nl-BE" sz="2000"/>
              <a:t> and </a:t>
            </a:r>
            <a:r>
              <a:rPr lang="nl-BE" sz="2000" b="1">
                <a:solidFill>
                  <a:srgbClr val="FFC000"/>
                </a:solidFill>
              </a:rPr>
              <a:t>objective scoring algorythms</a:t>
            </a:r>
            <a:r>
              <a:rPr lang="nl-BE" sz="2000"/>
              <a:t> are highly recommended</a:t>
            </a:r>
          </a:p>
          <a:p>
            <a:pPr marL="625475" lvl="1" indent="-261938"/>
            <a:endParaRPr lang="nl-BE" sz="2000"/>
          </a:p>
        </p:txBody>
      </p:sp>
    </p:spTree>
    <p:extLst>
      <p:ext uri="{BB962C8B-B14F-4D97-AF65-F5344CB8AC3E}">
        <p14:creationId xmlns:p14="http://schemas.microsoft.com/office/powerpoint/2010/main" val="120316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SineVTI">
  <a:themeElements>
    <a:clrScheme name="Diepblauw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516</Words>
  <Application>Microsoft Macintosh PowerPoint</Application>
  <PresentationFormat>Breedbeeld</PresentationFormat>
  <Paragraphs>70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Avenir Next LT Pro</vt:lpstr>
      <vt:lpstr>Calibri Light</vt:lpstr>
      <vt:lpstr>Posterama</vt:lpstr>
      <vt:lpstr>SineVTI</vt:lpstr>
      <vt:lpstr>Types of assessment &amp; evaluation (Prof. dr. Danny G.P. Mathysen)</vt:lpstr>
      <vt:lpstr>PowerPoint-presentatie</vt:lpstr>
      <vt:lpstr>Assessment or evaluation?</vt:lpstr>
      <vt:lpstr>PowerPoint-presentatie</vt:lpstr>
      <vt:lpstr>PowerPoint-presentatie</vt:lpstr>
      <vt:lpstr>PowerPoint-presentatie</vt:lpstr>
      <vt:lpstr>PowerPoint-presentatie</vt:lpstr>
      <vt:lpstr>Assessment and evaluation methods</vt:lpstr>
      <vt:lpstr>Assessment and evaluation methods</vt:lpstr>
      <vt:lpstr>Assessment and evaluation methods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assessment (Prof. dr. Danny G.P. Mathysen)</dc:title>
  <dc:creator>Danny Mathysen</dc:creator>
  <cp:lastModifiedBy>Danny Mathysen</cp:lastModifiedBy>
  <cp:revision>11</cp:revision>
  <dcterms:created xsi:type="dcterms:W3CDTF">2022-11-29T08:28:48Z</dcterms:created>
  <dcterms:modified xsi:type="dcterms:W3CDTF">2022-12-08T13:54:41Z</dcterms:modified>
</cp:coreProperties>
</file>