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7" r:id="rId3"/>
    <p:sldId id="257" r:id="rId4"/>
    <p:sldId id="266" r:id="rId5"/>
    <p:sldId id="274" r:id="rId6"/>
    <p:sldId id="258" r:id="rId7"/>
    <p:sldId id="273" r:id="rId8"/>
    <p:sldId id="267" r:id="rId9"/>
    <p:sldId id="261" r:id="rId10"/>
    <p:sldId id="271" r:id="rId11"/>
    <p:sldId id="262" r:id="rId12"/>
    <p:sldId id="263" r:id="rId13"/>
    <p:sldId id="276" r:id="rId14"/>
    <p:sldId id="264" r:id="rId15"/>
    <p:sldId id="265" r:id="rId16"/>
    <p:sldId id="269" r:id="rId17"/>
    <p:sldId id="268" r:id="rId18"/>
    <p:sldId id="27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Stijl, licht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229"/>
    <p:restoredTop sz="94613"/>
  </p:normalViewPr>
  <p:slideViewPr>
    <p:cSldViewPr snapToGrid="0" snapToObjects="1">
      <p:cViewPr varScale="1">
        <p:scale>
          <a:sx n="83" d="100"/>
          <a:sy n="83" d="100"/>
        </p:scale>
        <p:origin x="232" y="1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18637C-B263-4240-845F-0E8ACC2F696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04BB287-0D6D-420C-B216-DF49C3C5AFFF}">
      <dgm:prSet/>
      <dgm:spPr/>
      <dgm:t>
        <a:bodyPr/>
        <a:lstStyle/>
        <a:p>
          <a:r>
            <a:rPr lang="en-US"/>
            <a:t>Unifying curriculum</a:t>
          </a:r>
        </a:p>
      </dgm:t>
    </dgm:pt>
    <dgm:pt modelId="{B07D9716-8AA6-4AF1-96F7-9E2C9C3936D9}" type="parTrans" cxnId="{A9840804-F109-4D89-91A4-70445D4118C9}">
      <dgm:prSet/>
      <dgm:spPr/>
      <dgm:t>
        <a:bodyPr/>
        <a:lstStyle/>
        <a:p>
          <a:endParaRPr lang="en-US"/>
        </a:p>
      </dgm:t>
    </dgm:pt>
    <dgm:pt modelId="{1E347B4F-B12C-4C9A-93FC-C54A8382092D}" type="sibTrans" cxnId="{A9840804-F109-4D89-91A4-70445D4118C9}">
      <dgm:prSet/>
      <dgm:spPr/>
      <dgm:t>
        <a:bodyPr/>
        <a:lstStyle/>
        <a:p>
          <a:endParaRPr lang="en-US"/>
        </a:p>
      </dgm:t>
    </dgm:pt>
    <dgm:pt modelId="{AC91D362-86B2-4B9B-93F9-0C2EAF4800A6}">
      <dgm:prSet/>
      <dgm:spPr/>
      <dgm:t>
        <a:bodyPr/>
        <a:lstStyle/>
        <a:p>
          <a:r>
            <a:rPr lang="en-US"/>
            <a:t>Framework for individual countries</a:t>
          </a:r>
        </a:p>
      </dgm:t>
    </dgm:pt>
    <dgm:pt modelId="{90B009E1-846C-4B59-A32F-2E493E8FBD00}" type="parTrans" cxnId="{542DD2BC-5EE2-44EF-9FB4-BFB508769C5B}">
      <dgm:prSet/>
      <dgm:spPr/>
      <dgm:t>
        <a:bodyPr/>
        <a:lstStyle/>
        <a:p>
          <a:endParaRPr lang="en-US"/>
        </a:p>
      </dgm:t>
    </dgm:pt>
    <dgm:pt modelId="{5E761E00-27B3-40EC-B5F9-FB9F6C7E655E}" type="sibTrans" cxnId="{542DD2BC-5EE2-44EF-9FB4-BFB508769C5B}">
      <dgm:prSet/>
      <dgm:spPr/>
      <dgm:t>
        <a:bodyPr/>
        <a:lstStyle/>
        <a:p>
          <a:endParaRPr lang="en-US"/>
        </a:p>
      </dgm:t>
    </dgm:pt>
    <dgm:pt modelId="{C112E5C4-C7AB-49BC-8412-0D141917E731}">
      <dgm:prSet/>
      <dgm:spPr/>
      <dgm:t>
        <a:bodyPr/>
        <a:lstStyle/>
        <a:p>
          <a:r>
            <a:rPr lang="en-US"/>
            <a:t>Curriculum to complement FEBNS Examination</a:t>
          </a:r>
        </a:p>
      </dgm:t>
    </dgm:pt>
    <dgm:pt modelId="{56FA4667-AA9C-4650-A9E4-1C69D733D194}" type="parTrans" cxnId="{721351C9-2556-4994-93B9-2D1F7652703E}">
      <dgm:prSet/>
      <dgm:spPr/>
      <dgm:t>
        <a:bodyPr/>
        <a:lstStyle/>
        <a:p>
          <a:endParaRPr lang="en-US"/>
        </a:p>
      </dgm:t>
    </dgm:pt>
    <dgm:pt modelId="{AD0B6B08-3814-4E2B-A364-53937CE9C7EC}" type="sibTrans" cxnId="{721351C9-2556-4994-93B9-2D1F7652703E}">
      <dgm:prSet/>
      <dgm:spPr/>
      <dgm:t>
        <a:bodyPr/>
        <a:lstStyle/>
        <a:p>
          <a:endParaRPr lang="en-US"/>
        </a:p>
      </dgm:t>
    </dgm:pt>
    <dgm:pt modelId="{D48A81CD-4E13-4D20-BCB7-DEE782E4441B}">
      <dgm:prSet/>
      <dgm:spPr/>
      <dgm:t>
        <a:bodyPr/>
        <a:lstStyle/>
        <a:p>
          <a:r>
            <a:rPr lang="en-US"/>
            <a:t>Outcomes based – entrustable professional activities (EPAs)</a:t>
          </a:r>
        </a:p>
      </dgm:t>
    </dgm:pt>
    <dgm:pt modelId="{634FC335-67E8-49D0-9E39-4A0D85534034}" type="parTrans" cxnId="{2E5F4189-A4DF-4FE1-B997-1869D6BD36CC}">
      <dgm:prSet/>
      <dgm:spPr/>
      <dgm:t>
        <a:bodyPr/>
        <a:lstStyle/>
        <a:p>
          <a:endParaRPr lang="en-US"/>
        </a:p>
      </dgm:t>
    </dgm:pt>
    <dgm:pt modelId="{CC4B7FA0-FFE0-4A0D-84E4-28C52E8819BF}" type="sibTrans" cxnId="{2E5F4189-A4DF-4FE1-B997-1869D6BD36CC}">
      <dgm:prSet/>
      <dgm:spPr/>
      <dgm:t>
        <a:bodyPr/>
        <a:lstStyle/>
        <a:p>
          <a:endParaRPr lang="en-US"/>
        </a:p>
      </dgm:t>
    </dgm:pt>
    <dgm:pt modelId="{4EA57F9E-FDF9-4912-83A8-799B98B98C39}">
      <dgm:prSet/>
      <dgm:spPr/>
      <dgm:t>
        <a:bodyPr/>
        <a:lstStyle/>
        <a:p>
          <a:r>
            <a:rPr lang="en-US"/>
            <a:t>Indicative period of training 5 – 8 years</a:t>
          </a:r>
        </a:p>
      </dgm:t>
    </dgm:pt>
    <dgm:pt modelId="{EF46E7DC-91A6-4C32-9A5C-2E7BFD475B69}" type="parTrans" cxnId="{A149DBDF-39A3-45C7-BFB7-F6D51DA902B5}">
      <dgm:prSet/>
      <dgm:spPr/>
      <dgm:t>
        <a:bodyPr/>
        <a:lstStyle/>
        <a:p>
          <a:endParaRPr lang="en-US"/>
        </a:p>
      </dgm:t>
    </dgm:pt>
    <dgm:pt modelId="{C1143038-D070-42A1-A552-6CFBD306323B}" type="sibTrans" cxnId="{A149DBDF-39A3-45C7-BFB7-F6D51DA902B5}">
      <dgm:prSet/>
      <dgm:spPr/>
      <dgm:t>
        <a:bodyPr/>
        <a:lstStyle/>
        <a:p>
          <a:endParaRPr lang="en-US"/>
        </a:p>
      </dgm:t>
    </dgm:pt>
    <dgm:pt modelId="{B37F3910-7C01-C344-9744-76DB099111BE}" type="pres">
      <dgm:prSet presAssocID="{9018637C-B263-4240-845F-0E8ACC2F696E}" presName="linear" presStyleCnt="0">
        <dgm:presLayoutVars>
          <dgm:animLvl val="lvl"/>
          <dgm:resizeHandles val="exact"/>
        </dgm:presLayoutVars>
      </dgm:prSet>
      <dgm:spPr/>
    </dgm:pt>
    <dgm:pt modelId="{34A728C7-E8CA-2949-B129-27D6418697FC}" type="pres">
      <dgm:prSet presAssocID="{D04BB287-0D6D-420C-B216-DF49C3C5AFF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D4AC45-D595-8744-8AB7-0E1E9294F1A1}" type="pres">
      <dgm:prSet presAssocID="{1E347B4F-B12C-4C9A-93FC-C54A8382092D}" presName="spacer" presStyleCnt="0"/>
      <dgm:spPr/>
    </dgm:pt>
    <dgm:pt modelId="{F9075E5C-245C-0942-82B7-59981B02B36B}" type="pres">
      <dgm:prSet presAssocID="{AC91D362-86B2-4B9B-93F9-0C2EAF4800A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ED7497A-D524-324F-84B3-E5CD375AD152}" type="pres">
      <dgm:prSet presAssocID="{5E761E00-27B3-40EC-B5F9-FB9F6C7E655E}" presName="spacer" presStyleCnt="0"/>
      <dgm:spPr/>
    </dgm:pt>
    <dgm:pt modelId="{E0931B6F-F2A4-1B4D-96BD-723575DB0E9C}" type="pres">
      <dgm:prSet presAssocID="{C112E5C4-C7AB-49BC-8412-0D141917E73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B8B9F5F-C4B9-7A42-AB86-4D404ADC891A}" type="pres">
      <dgm:prSet presAssocID="{AD0B6B08-3814-4E2B-A364-53937CE9C7EC}" presName="spacer" presStyleCnt="0"/>
      <dgm:spPr/>
    </dgm:pt>
    <dgm:pt modelId="{15CB83FE-DC83-7342-9CD4-523F29DDCC7F}" type="pres">
      <dgm:prSet presAssocID="{D48A81CD-4E13-4D20-BCB7-DEE782E4441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616DB2-C436-C944-93CC-E967E3C7D862}" type="pres">
      <dgm:prSet presAssocID="{CC4B7FA0-FFE0-4A0D-84E4-28C52E8819BF}" presName="spacer" presStyleCnt="0"/>
      <dgm:spPr/>
    </dgm:pt>
    <dgm:pt modelId="{F6C2EC42-E541-194C-9ED2-B1B24748A5B4}" type="pres">
      <dgm:prSet presAssocID="{4EA57F9E-FDF9-4912-83A8-799B98B98C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9840804-F109-4D89-91A4-70445D4118C9}" srcId="{9018637C-B263-4240-845F-0E8ACC2F696E}" destId="{D04BB287-0D6D-420C-B216-DF49C3C5AFFF}" srcOrd="0" destOrd="0" parTransId="{B07D9716-8AA6-4AF1-96F7-9E2C9C3936D9}" sibTransId="{1E347B4F-B12C-4C9A-93FC-C54A8382092D}"/>
    <dgm:cxn modelId="{8291621E-7103-3E4D-9F39-1C3421CFA6A6}" type="presOf" srcId="{D04BB287-0D6D-420C-B216-DF49C3C5AFFF}" destId="{34A728C7-E8CA-2949-B129-27D6418697FC}" srcOrd="0" destOrd="0" presId="urn:microsoft.com/office/officeart/2005/8/layout/vList2"/>
    <dgm:cxn modelId="{B8387F35-5416-A948-A076-C4BEDC7277AB}" type="presOf" srcId="{4EA57F9E-FDF9-4912-83A8-799B98B98C39}" destId="{F6C2EC42-E541-194C-9ED2-B1B24748A5B4}" srcOrd="0" destOrd="0" presId="urn:microsoft.com/office/officeart/2005/8/layout/vList2"/>
    <dgm:cxn modelId="{334EAB76-0F73-A14E-8609-D6B0839F5E1C}" type="presOf" srcId="{C112E5C4-C7AB-49BC-8412-0D141917E731}" destId="{E0931B6F-F2A4-1B4D-96BD-723575DB0E9C}" srcOrd="0" destOrd="0" presId="urn:microsoft.com/office/officeart/2005/8/layout/vList2"/>
    <dgm:cxn modelId="{EE0D2B79-FF49-974C-9204-2198CAF16887}" type="presOf" srcId="{D48A81CD-4E13-4D20-BCB7-DEE782E4441B}" destId="{15CB83FE-DC83-7342-9CD4-523F29DDCC7F}" srcOrd="0" destOrd="0" presId="urn:microsoft.com/office/officeart/2005/8/layout/vList2"/>
    <dgm:cxn modelId="{2E5F4189-A4DF-4FE1-B997-1869D6BD36CC}" srcId="{9018637C-B263-4240-845F-0E8ACC2F696E}" destId="{D48A81CD-4E13-4D20-BCB7-DEE782E4441B}" srcOrd="3" destOrd="0" parTransId="{634FC335-67E8-49D0-9E39-4A0D85534034}" sibTransId="{CC4B7FA0-FFE0-4A0D-84E4-28C52E8819BF}"/>
    <dgm:cxn modelId="{106E7C8F-02C4-C84E-A297-E39E380A51DC}" type="presOf" srcId="{AC91D362-86B2-4B9B-93F9-0C2EAF4800A6}" destId="{F9075E5C-245C-0942-82B7-59981B02B36B}" srcOrd="0" destOrd="0" presId="urn:microsoft.com/office/officeart/2005/8/layout/vList2"/>
    <dgm:cxn modelId="{293FFAB4-FBE5-A246-A490-058A6EA166F4}" type="presOf" srcId="{9018637C-B263-4240-845F-0E8ACC2F696E}" destId="{B37F3910-7C01-C344-9744-76DB099111BE}" srcOrd="0" destOrd="0" presId="urn:microsoft.com/office/officeart/2005/8/layout/vList2"/>
    <dgm:cxn modelId="{542DD2BC-5EE2-44EF-9FB4-BFB508769C5B}" srcId="{9018637C-B263-4240-845F-0E8ACC2F696E}" destId="{AC91D362-86B2-4B9B-93F9-0C2EAF4800A6}" srcOrd="1" destOrd="0" parTransId="{90B009E1-846C-4B59-A32F-2E493E8FBD00}" sibTransId="{5E761E00-27B3-40EC-B5F9-FB9F6C7E655E}"/>
    <dgm:cxn modelId="{721351C9-2556-4994-93B9-2D1F7652703E}" srcId="{9018637C-B263-4240-845F-0E8ACC2F696E}" destId="{C112E5C4-C7AB-49BC-8412-0D141917E731}" srcOrd="2" destOrd="0" parTransId="{56FA4667-AA9C-4650-A9E4-1C69D733D194}" sibTransId="{AD0B6B08-3814-4E2B-A364-53937CE9C7EC}"/>
    <dgm:cxn modelId="{A149DBDF-39A3-45C7-BFB7-F6D51DA902B5}" srcId="{9018637C-B263-4240-845F-0E8ACC2F696E}" destId="{4EA57F9E-FDF9-4912-83A8-799B98B98C39}" srcOrd="4" destOrd="0" parTransId="{EF46E7DC-91A6-4C32-9A5C-2E7BFD475B69}" sibTransId="{C1143038-D070-42A1-A552-6CFBD306323B}"/>
    <dgm:cxn modelId="{FBD0275A-88F4-BF4D-A37B-7515BD5F33E4}" type="presParOf" srcId="{B37F3910-7C01-C344-9744-76DB099111BE}" destId="{34A728C7-E8CA-2949-B129-27D6418697FC}" srcOrd="0" destOrd="0" presId="urn:microsoft.com/office/officeart/2005/8/layout/vList2"/>
    <dgm:cxn modelId="{87E6A4F6-7BAC-7447-BEC9-2A6A4AB08DF6}" type="presParOf" srcId="{B37F3910-7C01-C344-9744-76DB099111BE}" destId="{7AD4AC45-D595-8744-8AB7-0E1E9294F1A1}" srcOrd="1" destOrd="0" presId="urn:microsoft.com/office/officeart/2005/8/layout/vList2"/>
    <dgm:cxn modelId="{F4E03554-A517-254D-A4DA-32671B1BCEAD}" type="presParOf" srcId="{B37F3910-7C01-C344-9744-76DB099111BE}" destId="{F9075E5C-245C-0942-82B7-59981B02B36B}" srcOrd="2" destOrd="0" presId="urn:microsoft.com/office/officeart/2005/8/layout/vList2"/>
    <dgm:cxn modelId="{6157D78D-53D6-8E42-A0D0-7D68F0FCCE97}" type="presParOf" srcId="{B37F3910-7C01-C344-9744-76DB099111BE}" destId="{2ED7497A-D524-324F-84B3-E5CD375AD152}" srcOrd="3" destOrd="0" presId="urn:microsoft.com/office/officeart/2005/8/layout/vList2"/>
    <dgm:cxn modelId="{274E2CF6-0638-F74A-B2ED-AFC2F3D04764}" type="presParOf" srcId="{B37F3910-7C01-C344-9744-76DB099111BE}" destId="{E0931B6F-F2A4-1B4D-96BD-723575DB0E9C}" srcOrd="4" destOrd="0" presId="urn:microsoft.com/office/officeart/2005/8/layout/vList2"/>
    <dgm:cxn modelId="{9C95BE95-0FC2-A94F-8A41-018EB6A0D25D}" type="presParOf" srcId="{B37F3910-7C01-C344-9744-76DB099111BE}" destId="{9B8B9F5F-C4B9-7A42-AB86-4D404ADC891A}" srcOrd="5" destOrd="0" presId="urn:microsoft.com/office/officeart/2005/8/layout/vList2"/>
    <dgm:cxn modelId="{3E3CBD52-2632-6645-BEBB-F246612F24DE}" type="presParOf" srcId="{B37F3910-7C01-C344-9744-76DB099111BE}" destId="{15CB83FE-DC83-7342-9CD4-523F29DDCC7F}" srcOrd="6" destOrd="0" presId="urn:microsoft.com/office/officeart/2005/8/layout/vList2"/>
    <dgm:cxn modelId="{3EABADB5-3B9C-664D-8BCB-64CB4925F3EC}" type="presParOf" srcId="{B37F3910-7C01-C344-9744-76DB099111BE}" destId="{58616DB2-C436-C944-93CC-E967E3C7D862}" srcOrd="7" destOrd="0" presId="urn:microsoft.com/office/officeart/2005/8/layout/vList2"/>
    <dgm:cxn modelId="{B698CFC8-57EE-6E49-B144-7BF832DFEDD0}" type="presParOf" srcId="{B37F3910-7C01-C344-9744-76DB099111BE}" destId="{F6C2EC42-E541-194C-9ED2-B1B24748A5B4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158A8F-8E77-43DD-A95F-BB8EC7F3399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4922C9-A7FF-41DB-BE99-8640A0F761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800" b="1" dirty="0"/>
            <a:t>Outpatient neurosurgical care</a:t>
          </a:r>
        </a:p>
      </dgm:t>
    </dgm:pt>
    <dgm:pt modelId="{2A4E69CE-1F8B-486F-89D8-70121495468B}" type="parTrans" cxnId="{2305F782-7591-4FE0-9020-F40D11FB5763}">
      <dgm:prSet/>
      <dgm:spPr/>
      <dgm:t>
        <a:bodyPr/>
        <a:lstStyle/>
        <a:p>
          <a:endParaRPr lang="en-US"/>
        </a:p>
      </dgm:t>
    </dgm:pt>
    <dgm:pt modelId="{161BD4CB-6F68-4DAF-9F6D-7300280E00AD}" type="sibTrans" cxnId="{2305F782-7591-4FE0-9020-F40D11FB5763}">
      <dgm:prSet/>
      <dgm:spPr/>
      <dgm:t>
        <a:bodyPr/>
        <a:lstStyle/>
        <a:p>
          <a:endParaRPr lang="en-US"/>
        </a:p>
      </dgm:t>
    </dgm:pt>
    <dgm:pt modelId="{BD36DDE8-E40A-4347-955F-1456A87A172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Inpatient neurosurgical care (including elective) </a:t>
          </a:r>
        </a:p>
      </dgm:t>
    </dgm:pt>
    <dgm:pt modelId="{C35C1900-4679-4C8C-94E5-2E6289B33DE4}" type="parTrans" cxnId="{CF233A22-7ACD-4059-A0F8-10081489AF0D}">
      <dgm:prSet/>
      <dgm:spPr/>
      <dgm:t>
        <a:bodyPr/>
        <a:lstStyle/>
        <a:p>
          <a:endParaRPr lang="en-US"/>
        </a:p>
      </dgm:t>
    </dgm:pt>
    <dgm:pt modelId="{7AFFCD7E-10A0-49D0-8657-E9C5C994D233}" type="sibTrans" cxnId="{CF233A22-7ACD-4059-A0F8-10081489AF0D}">
      <dgm:prSet/>
      <dgm:spPr/>
      <dgm:t>
        <a:bodyPr/>
        <a:lstStyle/>
        <a:p>
          <a:endParaRPr lang="en-US"/>
        </a:p>
      </dgm:t>
    </dgm:pt>
    <dgm:pt modelId="{8E1A5605-B63C-4976-938A-FC53235D335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On-call neurosurgical care</a:t>
          </a:r>
        </a:p>
      </dgm:t>
    </dgm:pt>
    <dgm:pt modelId="{A5D32A84-54A9-44FC-9B35-8F69F0246B26}" type="parTrans" cxnId="{6492C59F-3663-4EF1-94AF-EECE6621C1C2}">
      <dgm:prSet/>
      <dgm:spPr/>
      <dgm:t>
        <a:bodyPr/>
        <a:lstStyle/>
        <a:p>
          <a:endParaRPr lang="en-US"/>
        </a:p>
      </dgm:t>
    </dgm:pt>
    <dgm:pt modelId="{C1BA317A-5B08-49D4-9DB7-308DD1D26E2C}" type="sibTrans" cxnId="{6492C59F-3663-4EF1-94AF-EECE6621C1C2}">
      <dgm:prSet/>
      <dgm:spPr/>
      <dgm:t>
        <a:bodyPr/>
        <a:lstStyle/>
        <a:p>
          <a:endParaRPr lang="en-US"/>
        </a:p>
      </dgm:t>
    </dgm:pt>
    <dgm:pt modelId="{A293C617-D3C7-44E3-99AA-1FB0FC493C7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Elective operating (including one or two specialty interest areas)</a:t>
          </a:r>
        </a:p>
      </dgm:t>
    </dgm:pt>
    <dgm:pt modelId="{F3391B15-2BAD-42D8-A666-F91AC2A49D0F}" type="parTrans" cxnId="{E448780B-3E45-4B1F-B54F-BB9CBEF2F879}">
      <dgm:prSet/>
      <dgm:spPr/>
      <dgm:t>
        <a:bodyPr/>
        <a:lstStyle/>
        <a:p>
          <a:endParaRPr lang="en-US"/>
        </a:p>
      </dgm:t>
    </dgm:pt>
    <dgm:pt modelId="{EE8AE06F-425C-4026-9E4B-6613A0D6E8EB}" type="sibTrans" cxnId="{E448780B-3E45-4B1F-B54F-BB9CBEF2F879}">
      <dgm:prSet/>
      <dgm:spPr/>
      <dgm:t>
        <a:bodyPr/>
        <a:lstStyle/>
        <a:p>
          <a:endParaRPr lang="en-US"/>
        </a:p>
      </dgm:t>
    </dgm:pt>
    <dgm:pt modelId="{B2D2CB5F-F4B3-470D-88F9-10DDCCDB123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/>
            <a:t>Multidisciplinary team working</a:t>
          </a:r>
        </a:p>
      </dgm:t>
    </dgm:pt>
    <dgm:pt modelId="{03A91FDB-7407-441F-A6E5-C368993F8EAD}" type="parTrans" cxnId="{65F414DC-52EF-4FDC-AED4-09C9B060454C}">
      <dgm:prSet/>
      <dgm:spPr/>
      <dgm:t>
        <a:bodyPr/>
        <a:lstStyle/>
        <a:p>
          <a:endParaRPr lang="en-US"/>
        </a:p>
      </dgm:t>
    </dgm:pt>
    <dgm:pt modelId="{EA8DDE4F-3A15-49BE-B3C5-A85EBEB15ECA}" type="sibTrans" cxnId="{65F414DC-52EF-4FDC-AED4-09C9B060454C}">
      <dgm:prSet/>
      <dgm:spPr/>
      <dgm:t>
        <a:bodyPr/>
        <a:lstStyle/>
        <a:p>
          <a:endParaRPr lang="en-US"/>
        </a:p>
      </dgm:t>
    </dgm:pt>
    <dgm:pt modelId="{C92588E7-17FC-49F7-8BA6-845BDF4F6FA0}" type="pres">
      <dgm:prSet presAssocID="{DF158A8F-8E77-43DD-A95F-BB8EC7F3399B}" presName="root" presStyleCnt="0">
        <dgm:presLayoutVars>
          <dgm:dir/>
          <dgm:resizeHandles val="exact"/>
        </dgm:presLayoutVars>
      </dgm:prSet>
      <dgm:spPr/>
    </dgm:pt>
    <dgm:pt modelId="{18A183B5-2C60-48CD-AA23-E75B8963163F}" type="pres">
      <dgm:prSet presAssocID="{294922C9-A7FF-41DB-BE99-8640A0F761A1}" presName="compNode" presStyleCnt="0"/>
      <dgm:spPr/>
    </dgm:pt>
    <dgm:pt modelId="{4EC5C1ED-801B-4FB8-9C3C-802AD6ED7736}" type="pres">
      <dgm:prSet presAssocID="{294922C9-A7FF-41DB-BE99-8640A0F761A1}" presName="bgRect" presStyleLbl="bgShp" presStyleIdx="0" presStyleCnt="5"/>
      <dgm:spPr/>
    </dgm:pt>
    <dgm:pt modelId="{1392CA3A-EDA0-47D3-9E32-2ADAD074AB1D}" type="pres">
      <dgm:prSet presAssocID="{294922C9-A7FF-41DB-BE99-8640A0F761A1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op"/>
        </a:ext>
      </dgm:extLst>
    </dgm:pt>
    <dgm:pt modelId="{0950C229-52CF-4C7F-B065-F94A5540FBF9}" type="pres">
      <dgm:prSet presAssocID="{294922C9-A7FF-41DB-BE99-8640A0F761A1}" presName="spaceRect" presStyleCnt="0"/>
      <dgm:spPr/>
    </dgm:pt>
    <dgm:pt modelId="{CD92E7DE-36AE-4E5A-9C9B-5B7260C0E44D}" type="pres">
      <dgm:prSet presAssocID="{294922C9-A7FF-41DB-BE99-8640A0F761A1}" presName="parTx" presStyleLbl="revTx" presStyleIdx="0" presStyleCnt="5">
        <dgm:presLayoutVars>
          <dgm:chMax val="0"/>
          <dgm:chPref val="0"/>
        </dgm:presLayoutVars>
      </dgm:prSet>
      <dgm:spPr/>
    </dgm:pt>
    <dgm:pt modelId="{2B5636E4-1E01-4E10-9741-C216014F5141}" type="pres">
      <dgm:prSet presAssocID="{161BD4CB-6F68-4DAF-9F6D-7300280E00AD}" presName="sibTrans" presStyleCnt="0"/>
      <dgm:spPr/>
    </dgm:pt>
    <dgm:pt modelId="{604D701F-A498-4DBD-BB48-84DDE351B242}" type="pres">
      <dgm:prSet presAssocID="{BD36DDE8-E40A-4347-955F-1456A87A1720}" presName="compNode" presStyleCnt="0"/>
      <dgm:spPr/>
    </dgm:pt>
    <dgm:pt modelId="{B597F930-C929-4329-A251-82DF52003ECD}" type="pres">
      <dgm:prSet presAssocID="{BD36DDE8-E40A-4347-955F-1456A87A1720}" presName="bgRect" presStyleLbl="bgShp" presStyleIdx="1" presStyleCnt="5"/>
      <dgm:spPr/>
    </dgm:pt>
    <dgm:pt modelId="{987327D9-BA1B-4713-A0D2-83BFC4A8737B}" type="pres">
      <dgm:prSet presAssocID="{BD36DDE8-E40A-4347-955F-1456A87A172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Ziekenhuis"/>
        </a:ext>
      </dgm:extLst>
    </dgm:pt>
    <dgm:pt modelId="{46EA54B4-48D1-4A35-B399-A44475E07601}" type="pres">
      <dgm:prSet presAssocID="{BD36DDE8-E40A-4347-955F-1456A87A1720}" presName="spaceRect" presStyleCnt="0"/>
      <dgm:spPr/>
    </dgm:pt>
    <dgm:pt modelId="{6603172E-13D6-4259-969B-E35F7326435F}" type="pres">
      <dgm:prSet presAssocID="{BD36DDE8-E40A-4347-955F-1456A87A1720}" presName="parTx" presStyleLbl="revTx" presStyleIdx="1" presStyleCnt="5">
        <dgm:presLayoutVars>
          <dgm:chMax val="0"/>
          <dgm:chPref val="0"/>
        </dgm:presLayoutVars>
      </dgm:prSet>
      <dgm:spPr/>
    </dgm:pt>
    <dgm:pt modelId="{5A8D37C0-CE71-4E1B-976D-1D6CA6218114}" type="pres">
      <dgm:prSet presAssocID="{7AFFCD7E-10A0-49D0-8657-E9C5C994D233}" presName="sibTrans" presStyleCnt="0"/>
      <dgm:spPr/>
    </dgm:pt>
    <dgm:pt modelId="{E516B093-DBD6-45E3-97EB-112B406F1893}" type="pres">
      <dgm:prSet presAssocID="{8E1A5605-B63C-4976-938A-FC53235D3355}" presName="compNode" presStyleCnt="0"/>
      <dgm:spPr/>
    </dgm:pt>
    <dgm:pt modelId="{09B4C2A0-6702-4B77-810A-9E39725125FD}" type="pres">
      <dgm:prSet presAssocID="{8E1A5605-B63C-4976-938A-FC53235D3355}" presName="bgRect" presStyleLbl="bgShp" presStyleIdx="2" presStyleCnt="5"/>
      <dgm:spPr/>
    </dgm:pt>
    <dgm:pt modelId="{4DA684D0-89EA-4DE8-B83C-65B86319BBE4}" type="pres">
      <dgm:prSet presAssocID="{8E1A5605-B63C-4976-938A-FC53235D3355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ntvanger"/>
        </a:ext>
      </dgm:extLst>
    </dgm:pt>
    <dgm:pt modelId="{0809E3CC-155F-452D-9C0E-4C3904D9C58E}" type="pres">
      <dgm:prSet presAssocID="{8E1A5605-B63C-4976-938A-FC53235D3355}" presName="spaceRect" presStyleCnt="0"/>
      <dgm:spPr/>
    </dgm:pt>
    <dgm:pt modelId="{959447B8-3EB6-4515-8F73-778410F0C6B1}" type="pres">
      <dgm:prSet presAssocID="{8E1A5605-B63C-4976-938A-FC53235D3355}" presName="parTx" presStyleLbl="revTx" presStyleIdx="2" presStyleCnt="5">
        <dgm:presLayoutVars>
          <dgm:chMax val="0"/>
          <dgm:chPref val="0"/>
        </dgm:presLayoutVars>
      </dgm:prSet>
      <dgm:spPr/>
    </dgm:pt>
    <dgm:pt modelId="{9A36E618-ED03-4873-8570-16E439EF39A1}" type="pres">
      <dgm:prSet presAssocID="{C1BA317A-5B08-49D4-9DB7-308DD1D26E2C}" presName="sibTrans" presStyleCnt="0"/>
      <dgm:spPr/>
    </dgm:pt>
    <dgm:pt modelId="{FB2304AD-738F-4244-94E4-53451E79FDC5}" type="pres">
      <dgm:prSet presAssocID="{A293C617-D3C7-44E3-99AA-1FB0FC493C7D}" presName="compNode" presStyleCnt="0"/>
      <dgm:spPr/>
    </dgm:pt>
    <dgm:pt modelId="{F75EEBEB-74BC-4B66-ACC9-94911A848441}" type="pres">
      <dgm:prSet presAssocID="{A293C617-D3C7-44E3-99AA-1FB0FC493C7D}" presName="bgRect" presStyleLbl="bgShp" presStyleIdx="3" presStyleCnt="5"/>
      <dgm:spPr/>
    </dgm:pt>
    <dgm:pt modelId="{15AB3C4D-51F4-4B36-829C-098A3DE869B4}" type="pres">
      <dgm:prSet presAssocID="{A293C617-D3C7-44E3-99AA-1FB0FC493C7D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rk scene"/>
        </a:ext>
      </dgm:extLst>
    </dgm:pt>
    <dgm:pt modelId="{5601E492-2EDA-4FE4-BABA-A830824860CB}" type="pres">
      <dgm:prSet presAssocID="{A293C617-D3C7-44E3-99AA-1FB0FC493C7D}" presName="spaceRect" presStyleCnt="0"/>
      <dgm:spPr/>
    </dgm:pt>
    <dgm:pt modelId="{F7BCB312-6AFE-4292-BFED-9E259EA2B62D}" type="pres">
      <dgm:prSet presAssocID="{A293C617-D3C7-44E3-99AA-1FB0FC493C7D}" presName="parTx" presStyleLbl="revTx" presStyleIdx="3" presStyleCnt="5">
        <dgm:presLayoutVars>
          <dgm:chMax val="0"/>
          <dgm:chPref val="0"/>
        </dgm:presLayoutVars>
      </dgm:prSet>
      <dgm:spPr/>
    </dgm:pt>
    <dgm:pt modelId="{93E6A556-D935-4BEC-9A25-08869AB65DC0}" type="pres">
      <dgm:prSet presAssocID="{EE8AE06F-425C-4026-9E4B-6613A0D6E8EB}" presName="sibTrans" presStyleCnt="0"/>
      <dgm:spPr/>
    </dgm:pt>
    <dgm:pt modelId="{EA4BC80C-7DE1-4B49-8660-79657A698257}" type="pres">
      <dgm:prSet presAssocID="{B2D2CB5F-F4B3-470D-88F9-10DDCCDB1233}" presName="compNode" presStyleCnt="0"/>
      <dgm:spPr/>
    </dgm:pt>
    <dgm:pt modelId="{DB58724E-F4C7-4C67-ACE9-E11EBC59AD09}" type="pres">
      <dgm:prSet presAssocID="{B2D2CB5F-F4B3-470D-88F9-10DDCCDB1233}" presName="bgRect" presStyleLbl="bgShp" presStyleIdx="4" presStyleCnt="5"/>
      <dgm:spPr/>
    </dgm:pt>
    <dgm:pt modelId="{DD6FA819-623E-488F-9086-D6B7F6831890}" type="pres">
      <dgm:prSet presAssocID="{B2D2CB5F-F4B3-470D-88F9-10DDCCDB1233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bruikers"/>
        </a:ext>
      </dgm:extLst>
    </dgm:pt>
    <dgm:pt modelId="{18AEAD73-6436-4F5F-8B8E-741CFF9EB1BE}" type="pres">
      <dgm:prSet presAssocID="{B2D2CB5F-F4B3-470D-88F9-10DDCCDB1233}" presName="spaceRect" presStyleCnt="0"/>
      <dgm:spPr/>
    </dgm:pt>
    <dgm:pt modelId="{E24F0B66-0122-4F12-AF11-EFB52B9E6BE7}" type="pres">
      <dgm:prSet presAssocID="{B2D2CB5F-F4B3-470D-88F9-10DDCCDB1233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E448780B-3E45-4B1F-B54F-BB9CBEF2F879}" srcId="{DF158A8F-8E77-43DD-A95F-BB8EC7F3399B}" destId="{A293C617-D3C7-44E3-99AA-1FB0FC493C7D}" srcOrd="3" destOrd="0" parTransId="{F3391B15-2BAD-42D8-A666-F91AC2A49D0F}" sibTransId="{EE8AE06F-425C-4026-9E4B-6613A0D6E8EB}"/>
    <dgm:cxn modelId="{CF233A22-7ACD-4059-A0F8-10081489AF0D}" srcId="{DF158A8F-8E77-43DD-A95F-BB8EC7F3399B}" destId="{BD36DDE8-E40A-4347-955F-1456A87A1720}" srcOrd="1" destOrd="0" parTransId="{C35C1900-4679-4C8C-94E5-2E6289B33DE4}" sibTransId="{7AFFCD7E-10A0-49D0-8657-E9C5C994D233}"/>
    <dgm:cxn modelId="{75B8A62E-CAB0-1B4E-A7CB-E119BD77C0CB}" type="presOf" srcId="{294922C9-A7FF-41DB-BE99-8640A0F761A1}" destId="{CD92E7DE-36AE-4E5A-9C9B-5B7260C0E44D}" srcOrd="0" destOrd="0" presId="urn:microsoft.com/office/officeart/2018/2/layout/IconVerticalSolidList"/>
    <dgm:cxn modelId="{BE422F3F-AF15-5E4F-8514-19F1291B4428}" type="presOf" srcId="{8E1A5605-B63C-4976-938A-FC53235D3355}" destId="{959447B8-3EB6-4515-8F73-778410F0C6B1}" srcOrd="0" destOrd="0" presId="urn:microsoft.com/office/officeart/2018/2/layout/IconVerticalSolidList"/>
    <dgm:cxn modelId="{2FCA0156-753E-0B4B-8324-1BF7C25A8E45}" type="presOf" srcId="{DF158A8F-8E77-43DD-A95F-BB8EC7F3399B}" destId="{C92588E7-17FC-49F7-8BA6-845BDF4F6FA0}" srcOrd="0" destOrd="0" presId="urn:microsoft.com/office/officeart/2018/2/layout/IconVerticalSolidList"/>
    <dgm:cxn modelId="{A90BA977-E2E0-9E46-A288-C8D2BFE4CC3C}" type="presOf" srcId="{A293C617-D3C7-44E3-99AA-1FB0FC493C7D}" destId="{F7BCB312-6AFE-4292-BFED-9E259EA2B62D}" srcOrd="0" destOrd="0" presId="urn:microsoft.com/office/officeart/2018/2/layout/IconVerticalSolidList"/>
    <dgm:cxn modelId="{2305F782-7591-4FE0-9020-F40D11FB5763}" srcId="{DF158A8F-8E77-43DD-A95F-BB8EC7F3399B}" destId="{294922C9-A7FF-41DB-BE99-8640A0F761A1}" srcOrd="0" destOrd="0" parTransId="{2A4E69CE-1F8B-486F-89D8-70121495468B}" sibTransId="{161BD4CB-6F68-4DAF-9F6D-7300280E00AD}"/>
    <dgm:cxn modelId="{6492C59F-3663-4EF1-94AF-EECE6621C1C2}" srcId="{DF158A8F-8E77-43DD-A95F-BB8EC7F3399B}" destId="{8E1A5605-B63C-4976-938A-FC53235D3355}" srcOrd="2" destOrd="0" parTransId="{A5D32A84-54A9-44FC-9B35-8F69F0246B26}" sibTransId="{C1BA317A-5B08-49D4-9DB7-308DD1D26E2C}"/>
    <dgm:cxn modelId="{D445ACBC-E887-FE47-85F7-203A3D24D422}" type="presOf" srcId="{BD36DDE8-E40A-4347-955F-1456A87A1720}" destId="{6603172E-13D6-4259-969B-E35F7326435F}" srcOrd="0" destOrd="0" presId="urn:microsoft.com/office/officeart/2018/2/layout/IconVerticalSolidList"/>
    <dgm:cxn modelId="{65F414DC-52EF-4FDC-AED4-09C9B060454C}" srcId="{DF158A8F-8E77-43DD-A95F-BB8EC7F3399B}" destId="{B2D2CB5F-F4B3-470D-88F9-10DDCCDB1233}" srcOrd="4" destOrd="0" parTransId="{03A91FDB-7407-441F-A6E5-C368993F8EAD}" sibTransId="{EA8DDE4F-3A15-49BE-B3C5-A85EBEB15ECA}"/>
    <dgm:cxn modelId="{2D3B81FD-5AC2-EA4D-9D50-DC3894A5DA35}" type="presOf" srcId="{B2D2CB5F-F4B3-470D-88F9-10DDCCDB1233}" destId="{E24F0B66-0122-4F12-AF11-EFB52B9E6BE7}" srcOrd="0" destOrd="0" presId="urn:microsoft.com/office/officeart/2018/2/layout/IconVerticalSolidList"/>
    <dgm:cxn modelId="{6A95B455-6CB6-BF48-A70B-9B7163849D99}" type="presParOf" srcId="{C92588E7-17FC-49F7-8BA6-845BDF4F6FA0}" destId="{18A183B5-2C60-48CD-AA23-E75B8963163F}" srcOrd="0" destOrd="0" presId="urn:microsoft.com/office/officeart/2018/2/layout/IconVerticalSolidList"/>
    <dgm:cxn modelId="{03290E41-D843-D249-A29E-C6E38F7B2124}" type="presParOf" srcId="{18A183B5-2C60-48CD-AA23-E75B8963163F}" destId="{4EC5C1ED-801B-4FB8-9C3C-802AD6ED7736}" srcOrd="0" destOrd="0" presId="urn:microsoft.com/office/officeart/2018/2/layout/IconVerticalSolidList"/>
    <dgm:cxn modelId="{A32701AD-3FC5-DE44-9ED4-B7BA42BB2BFA}" type="presParOf" srcId="{18A183B5-2C60-48CD-AA23-E75B8963163F}" destId="{1392CA3A-EDA0-47D3-9E32-2ADAD074AB1D}" srcOrd="1" destOrd="0" presId="urn:microsoft.com/office/officeart/2018/2/layout/IconVerticalSolidList"/>
    <dgm:cxn modelId="{779AEE7E-CF4E-F848-A71A-832373FF968D}" type="presParOf" srcId="{18A183B5-2C60-48CD-AA23-E75B8963163F}" destId="{0950C229-52CF-4C7F-B065-F94A5540FBF9}" srcOrd="2" destOrd="0" presId="urn:microsoft.com/office/officeart/2018/2/layout/IconVerticalSolidList"/>
    <dgm:cxn modelId="{2ABE5B7A-0BC4-3B4E-B6A6-91052F42632D}" type="presParOf" srcId="{18A183B5-2C60-48CD-AA23-E75B8963163F}" destId="{CD92E7DE-36AE-4E5A-9C9B-5B7260C0E44D}" srcOrd="3" destOrd="0" presId="urn:microsoft.com/office/officeart/2018/2/layout/IconVerticalSolidList"/>
    <dgm:cxn modelId="{F56CB796-1178-3C4F-92B5-DE3D349A0E58}" type="presParOf" srcId="{C92588E7-17FC-49F7-8BA6-845BDF4F6FA0}" destId="{2B5636E4-1E01-4E10-9741-C216014F5141}" srcOrd="1" destOrd="0" presId="urn:microsoft.com/office/officeart/2018/2/layout/IconVerticalSolidList"/>
    <dgm:cxn modelId="{E8B99784-1D7E-4E41-A872-F994E3850A8E}" type="presParOf" srcId="{C92588E7-17FC-49F7-8BA6-845BDF4F6FA0}" destId="{604D701F-A498-4DBD-BB48-84DDE351B242}" srcOrd="2" destOrd="0" presId="urn:microsoft.com/office/officeart/2018/2/layout/IconVerticalSolidList"/>
    <dgm:cxn modelId="{5D07153F-A5F4-1E43-A486-FFFA488404CF}" type="presParOf" srcId="{604D701F-A498-4DBD-BB48-84DDE351B242}" destId="{B597F930-C929-4329-A251-82DF52003ECD}" srcOrd="0" destOrd="0" presId="urn:microsoft.com/office/officeart/2018/2/layout/IconVerticalSolidList"/>
    <dgm:cxn modelId="{17779092-7FA6-0447-8693-2462E01EB5A9}" type="presParOf" srcId="{604D701F-A498-4DBD-BB48-84DDE351B242}" destId="{987327D9-BA1B-4713-A0D2-83BFC4A8737B}" srcOrd="1" destOrd="0" presId="urn:microsoft.com/office/officeart/2018/2/layout/IconVerticalSolidList"/>
    <dgm:cxn modelId="{185B5F77-6B70-AD4E-9B3B-C3DE280DFEA6}" type="presParOf" srcId="{604D701F-A498-4DBD-BB48-84DDE351B242}" destId="{46EA54B4-48D1-4A35-B399-A44475E07601}" srcOrd="2" destOrd="0" presId="urn:microsoft.com/office/officeart/2018/2/layout/IconVerticalSolidList"/>
    <dgm:cxn modelId="{C825C0F3-1F0E-FF40-A819-D66E88A35574}" type="presParOf" srcId="{604D701F-A498-4DBD-BB48-84DDE351B242}" destId="{6603172E-13D6-4259-969B-E35F7326435F}" srcOrd="3" destOrd="0" presId="urn:microsoft.com/office/officeart/2018/2/layout/IconVerticalSolidList"/>
    <dgm:cxn modelId="{430EB00B-ECF7-1546-97B0-E5BA65DACED3}" type="presParOf" srcId="{C92588E7-17FC-49F7-8BA6-845BDF4F6FA0}" destId="{5A8D37C0-CE71-4E1B-976D-1D6CA6218114}" srcOrd="3" destOrd="0" presId="urn:microsoft.com/office/officeart/2018/2/layout/IconVerticalSolidList"/>
    <dgm:cxn modelId="{5C272353-B8E1-704F-B05C-BB632F27ECF4}" type="presParOf" srcId="{C92588E7-17FC-49F7-8BA6-845BDF4F6FA0}" destId="{E516B093-DBD6-45E3-97EB-112B406F1893}" srcOrd="4" destOrd="0" presId="urn:microsoft.com/office/officeart/2018/2/layout/IconVerticalSolidList"/>
    <dgm:cxn modelId="{6252BA47-0CA3-D940-84AA-C702B8DC6D47}" type="presParOf" srcId="{E516B093-DBD6-45E3-97EB-112B406F1893}" destId="{09B4C2A0-6702-4B77-810A-9E39725125FD}" srcOrd="0" destOrd="0" presId="urn:microsoft.com/office/officeart/2018/2/layout/IconVerticalSolidList"/>
    <dgm:cxn modelId="{1D70EACB-67F5-764D-A5D9-BA83FF9FFD3D}" type="presParOf" srcId="{E516B093-DBD6-45E3-97EB-112B406F1893}" destId="{4DA684D0-89EA-4DE8-B83C-65B86319BBE4}" srcOrd="1" destOrd="0" presId="urn:microsoft.com/office/officeart/2018/2/layout/IconVerticalSolidList"/>
    <dgm:cxn modelId="{546941F2-BCC7-B040-AF29-735BC076D140}" type="presParOf" srcId="{E516B093-DBD6-45E3-97EB-112B406F1893}" destId="{0809E3CC-155F-452D-9C0E-4C3904D9C58E}" srcOrd="2" destOrd="0" presId="urn:microsoft.com/office/officeart/2018/2/layout/IconVerticalSolidList"/>
    <dgm:cxn modelId="{400B9CC7-B067-F44C-B570-6CBE79254D34}" type="presParOf" srcId="{E516B093-DBD6-45E3-97EB-112B406F1893}" destId="{959447B8-3EB6-4515-8F73-778410F0C6B1}" srcOrd="3" destOrd="0" presId="urn:microsoft.com/office/officeart/2018/2/layout/IconVerticalSolidList"/>
    <dgm:cxn modelId="{19C3F1F1-0F4F-EE40-8272-DCCD0EF4A28F}" type="presParOf" srcId="{C92588E7-17FC-49F7-8BA6-845BDF4F6FA0}" destId="{9A36E618-ED03-4873-8570-16E439EF39A1}" srcOrd="5" destOrd="0" presId="urn:microsoft.com/office/officeart/2018/2/layout/IconVerticalSolidList"/>
    <dgm:cxn modelId="{B4B7942F-1850-F44D-8132-595FB5521490}" type="presParOf" srcId="{C92588E7-17FC-49F7-8BA6-845BDF4F6FA0}" destId="{FB2304AD-738F-4244-94E4-53451E79FDC5}" srcOrd="6" destOrd="0" presId="urn:microsoft.com/office/officeart/2018/2/layout/IconVerticalSolidList"/>
    <dgm:cxn modelId="{55FA42AA-CE79-974D-B4DA-5988A2E860D1}" type="presParOf" srcId="{FB2304AD-738F-4244-94E4-53451E79FDC5}" destId="{F75EEBEB-74BC-4B66-ACC9-94911A848441}" srcOrd="0" destOrd="0" presId="urn:microsoft.com/office/officeart/2018/2/layout/IconVerticalSolidList"/>
    <dgm:cxn modelId="{CF643B49-780E-C648-8613-FF1D2DE0AF89}" type="presParOf" srcId="{FB2304AD-738F-4244-94E4-53451E79FDC5}" destId="{15AB3C4D-51F4-4B36-829C-098A3DE869B4}" srcOrd="1" destOrd="0" presId="urn:microsoft.com/office/officeart/2018/2/layout/IconVerticalSolidList"/>
    <dgm:cxn modelId="{395DA5B7-CF54-3442-964A-28C8D09695AD}" type="presParOf" srcId="{FB2304AD-738F-4244-94E4-53451E79FDC5}" destId="{5601E492-2EDA-4FE4-BABA-A830824860CB}" srcOrd="2" destOrd="0" presId="urn:microsoft.com/office/officeart/2018/2/layout/IconVerticalSolidList"/>
    <dgm:cxn modelId="{65022620-3B9D-514D-AC05-1445B15191A8}" type="presParOf" srcId="{FB2304AD-738F-4244-94E4-53451E79FDC5}" destId="{F7BCB312-6AFE-4292-BFED-9E259EA2B62D}" srcOrd="3" destOrd="0" presId="urn:microsoft.com/office/officeart/2018/2/layout/IconVerticalSolidList"/>
    <dgm:cxn modelId="{C896BCA5-2116-384D-8D4D-30DC6E27FF52}" type="presParOf" srcId="{C92588E7-17FC-49F7-8BA6-845BDF4F6FA0}" destId="{93E6A556-D935-4BEC-9A25-08869AB65DC0}" srcOrd="7" destOrd="0" presId="urn:microsoft.com/office/officeart/2018/2/layout/IconVerticalSolidList"/>
    <dgm:cxn modelId="{B74F9BE6-4C9B-264E-8366-3A7CAE838ADA}" type="presParOf" srcId="{C92588E7-17FC-49F7-8BA6-845BDF4F6FA0}" destId="{EA4BC80C-7DE1-4B49-8660-79657A698257}" srcOrd="8" destOrd="0" presId="urn:microsoft.com/office/officeart/2018/2/layout/IconVerticalSolidList"/>
    <dgm:cxn modelId="{5BE57ABF-D0BF-DA4A-8AD2-F08EEA1B3937}" type="presParOf" srcId="{EA4BC80C-7DE1-4B49-8660-79657A698257}" destId="{DB58724E-F4C7-4C67-ACE9-E11EBC59AD09}" srcOrd="0" destOrd="0" presId="urn:microsoft.com/office/officeart/2018/2/layout/IconVerticalSolidList"/>
    <dgm:cxn modelId="{2AAA84AA-8907-BE41-8800-9768B5972BB1}" type="presParOf" srcId="{EA4BC80C-7DE1-4B49-8660-79657A698257}" destId="{DD6FA819-623E-488F-9086-D6B7F6831890}" srcOrd="1" destOrd="0" presId="urn:microsoft.com/office/officeart/2018/2/layout/IconVerticalSolidList"/>
    <dgm:cxn modelId="{5FFDFB79-87E5-3247-8DAE-356348799FD5}" type="presParOf" srcId="{EA4BC80C-7DE1-4B49-8660-79657A698257}" destId="{18AEAD73-6436-4F5F-8B8E-741CFF9EB1BE}" srcOrd="2" destOrd="0" presId="urn:microsoft.com/office/officeart/2018/2/layout/IconVerticalSolidList"/>
    <dgm:cxn modelId="{310FA943-E61F-D049-AF18-B0281A99ADD1}" type="presParOf" srcId="{EA4BC80C-7DE1-4B49-8660-79657A698257}" destId="{E24F0B66-0122-4F12-AF11-EFB52B9E6BE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A728C7-E8CA-2949-B129-27D6418697FC}">
      <dsp:nvSpPr>
        <dsp:cNvPr id="0" name=""/>
        <dsp:cNvSpPr/>
      </dsp:nvSpPr>
      <dsp:spPr>
        <a:xfrm>
          <a:off x="0" y="104531"/>
          <a:ext cx="6489509" cy="95340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Unifying curriculum</a:t>
          </a:r>
        </a:p>
      </dsp:txBody>
      <dsp:txXfrm>
        <a:off x="46541" y="151072"/>
        <a:ext cx="6396427" cy="860321"/>
      </dsp:txXfrm>
    </dsp:sp>
    <dsp:sp modelId="{F9075E5C-245C-0942-82B7-59981B02B36B}">
      <dsp:nvSpPr>
        <dsp:cNvPr id="0" name=""/>
        <dsp:cNvSpPr/>
      </dsp:nvSpPr>
      <dsp:spPr>
        <a:xfrm>
          <a:off x="0" y="1127054"/>
          <a:ext cx="6489509" cy="95340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Framework for individual countries</a:t>
          </a:r>
        </a:p>
      </dsp:txBody>
      <dsp:txXfrm>
        <a:off x="46541" y="1173595"/>
        <a:ext cx="6396427" cy="860321"/>
      </dsp:txXfrm>
    </dsp:sp>
    <dsp:sp modelId="{E0931B6F-F2A4-1B4D-96BD-723575DB0E9C}">
      <dsp:nvSpPr>
        <dsp:cNvPr id="0" name=""/>
        <dsp:cNvSpPr/>
      </dsp:nvSpPr>
      <dsp:spPr>
        <a:xfrm>
          <a:off x="0" y="2149578"/>
          <a:ext cx="6489509" cy="95340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Curriculum to complement FEBNS Examination</a:t>
          </a:r>
        </a:p>
      </dsp:txBody>
      <dsp:txXfrm>
        <a:off x="46541" y="2196119"/>
        <a:ext cx="6396427" cy="860321"/>
      </dsp:txXfrm>
    </dsp:sp>
    <dsp:sp modelId="{15CB83FE-DC83-7342-9CD4-523F29DDCC7F}">
      <dsp:nvSpPr>
        <dsp:cNvPr id="0" name=""/>
        <dsp:cNvSpPr/>
      </dsp:nvSpPr>
      <dsp:spPr>
        <a:xfrm>
          <a:off x="0" y="3172102"/>
          <a:ext cx="6489509" cy="95340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Outcomes based – entrustable professional activities (EPAs)</a:t>
          </a:r>
        </a:p>
      </dsp:txBody>
      <dsp:txXfrm>
        <a:off x="46541" y="3218643"/>
        <a:ext cx="6396427" cy="860321"/>
      </dsp:txXfrm>
    </dsp:sp>
    <dsp:sp modelId="{F6C2EC42-E541-194C-9ED2-B1B24748A5B4}">
      <dsp:nvSpPr>
        <dsp:cNvPr id="0" name=""/>
        <dsp:cNvSpPr/>
      </dsp:nvSpPr>
      <dsp:spPr>
        <a:xfrm>
          <a:off x="0" y="4194626"/>
          <a:ext cx="6489509" cy="95340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Indicative period of training 5 – 8 years</a:t>
          </a:r>
        </a:p>
      </dsp:txBody>
      <dsp:txXfrm>
        <a:off x="46541" y="4241167"/>
        <a:ext cx="6396427" cy="8603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5C1ED-801B-4FB8-9C3C-802AD6ED7736}">
      <dsp:nvSpPr>
        <dsp:cNvPr id="0" name=""/>
        <dsp:cNvSpPr/>
      </dsp:nvSpPr>
      <dsp:spPr>
        <a:xfrm>
          <a:off x="0" y="3399"/>
          <a:ext cx="5181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92CA3A-EDA0-47D3-9E32-2ADAD074AB1D}">
      <dsp:nvSpPr>
        <dsp:cNvPr id="0" name=""/>
        <dsp:cNvSpPr/>
      </dsp:nvSpPr>
      <dsp:spPr>
        <a:xfrm>
          <a:off x="219037" y="166319"/>
          <a:ext cx="398249" cy="3982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92E7DE-36AE-4E5A-9C9B-5B7260C0E44D}">
      <dsp:nvSpPr>
        <dsp:cNvPr id="0" name=""/>
        <dsp:cNvSpPr/>
      </dsp:nvSpPr>
      <dsp:spPr>
        <a:xfrm>
          <a:off x="836323" y="3399"/>
          <a:ext cx="4345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Outpatient neurosurgical care</a:t>
          </a:r>
        </a:p>
      </dsp:txBody>
      <dsp:txXfrm>
        <a:off x="836323" y="3399"/>
        <a:ext cx="4345276" cy="724089"/>
      </dsp:txXfrm>
    </dsp:sp>
    <dsp:sp modelId="{B597F930-C929-4329-A251-82DF52003ECD}">
      <dsp:nvSpPr>
        <dsp:cNvPr id="0" name=""/>
        <dsp:cNvSpPr/>
      </dsp:nvSpPr>
      <dsp:spPr>
        <a:xfrm>
          <a:off x="0" y="908511"/>
          <a:ext cx="5181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7327D9-BA1B-4713-A0D2-83BFC4A8737B}">
      <dsp:nvSpPr>
        <dsp:cNvPr id="0" name=""/>
        <dsp:cNvSpPr/>
      </dsp:nvSpPr>
      <dsp:spPr>
        <a:xfrm>
          <a:off x="219037" y="1071431"/>
          <a:ext cx="398249" cy="39824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3172E-13D6-4259-969B-E35F7326435F}">
      <dsp:nvSpPr>
        <dsp:cNvPr id="0" name=""/>
        <dsp:cNvSpPr/>
      </dsp:nvSpPr>
      <dsp:spPr>
        <a:xfrm>
          <a:off x="836323" y="908511"/>
          <a:ext cx="4345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Inpatient neurosurgical care (including elective) </a:t>
          </a:r>
        </a:p>
      </dsp:txBody>
      <dsp:txXfrm>
        <a:off x="836323" y="908511"/>
        <a:ext cx="4345276" cy="724089"/>
      </dsp:txXfrm>
    </dsp:sp>
    <dsp:sp modelId="{09B4C2A0-6702-4B77-810A-9E39725125FD}">
      <dsp:nvSpPr>
        <dsp:cNvPr id="0" name=""/>
        <dsp:cNvSpPr/>
      </dsp:nvSpPr>
      <dsp:spPr>
        <a:xfrm>
          <a:off x="0" y="1813624"/>
          <a:ext cx="5181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A684D0-89EA-4DE8-B83C-65B86319BBE4}">
      <dsp:nvSpPr>
        <dsp:cNvPr id="0" name=""/>
        <dsp:cNvSpPr/>
      </dsp:nvSpPr>
      <dsp:spPr>
        <a:xfrm>
          <a:off x="219037" y="1976544"/>
          <a:ext cx="398249" cy="39824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9447B8-3EB6-4515-8F73-778410F0C6B1}">
      <dsp:nvSpPr>
        <dsp:cNvPr id="0" name=""/>
        <dsp:cNvSpPr/>
      </dsp:nvSpPr>
      <dsp:spPr>
        <a:xfrm>
          <a:off x="836323" y="1813624"/>
          <a:ext cx="4345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On-call neurosurgical care</a:t>
          </a:r>
        </a:p>
      </dsp:txBody>
      <dsp:txXfrm>
        <a:off x="836323" y="1813624"/>
        <a:ext cx="4345276" cy="724089"/>
      </dsp:txXfrm>
    </dsp:sp>
    <dsp:sp modelId="{F75EEBEB-74BC-4B66-ACC9-94911A848441}">
      <dsp:nvSpPr>
        <dsp:cNvPr id="0" name=""/>
        <dsp:cNvSpPr/>
      </dsp:nvSpPr>
      <dsp:spPr>
        <a:xfrm>
          <a:off x="0" y="2718736"/>
          <a:ext cx="5181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AB3C4D-51F4-4B36-829C-098A3DE869B4}">
      <dsp:nvSpPr>
        <dsp:cNvPr id="0" name=""/>
        <dsp:cNvSpPr/>
      </dsp:nvSpPr>
      <dsp:spPr>
        <a:xfrm>
          <a:off x="219037" y="2881656"/>
          <a:ext cx="398249" cy="39824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CB312-6AFE-4292-BFED-9E259EA2B62D}">
      <dsp:nvSpPr>
        <dsp:cNvPr id="0" name=""/>
        <dsp:cNvSpPr/>
      </dsp:nvSpPr>
      <dsp:spPr>
        <a:xfrm>
          <a:off x="836323" y="2718736"/>
          <a:ext cx="4345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Elective operating (including one or two specialty interest areas)</a:t>
          </a:r>
        </a:p>
      </dsp:txBody>
      <dsp:txXfrm>
        <a:off x="836323" y="2718736"/>
        <a:ext cx="4345276" cy="724089"/>
      </dsp:txXfrm>
    </dsp:sp>
    <dsp:sp modelId="{DB58724E-F4C7-4C67-ACE9-E11EBC59AD09}">
      <dsp:nvSpPr>
        <dsp:cNvPr id="0" name=""/>
        <dsp:cNvSpPr/>
      </dsp:nvSpPr>
      <dsp:spPr>
        <a:xfrm>
          <a:off x="0" y="3623848"/>
          <a:ext cx="5181600" cy="724089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6FA819-623E-488F-9086-D6B7F6831890}">
      <dsp:nvSpPr>
        <dsp:cNvPr id="0" name=""/>
        <dsp:cNvSpPr/>
      </dsp:nvSpPr>
      <dsp:spPr>
        <a:xfrm>
          <a:off x="219037" y="3786768"/>
          <a:ext cx="398249" cy="398249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4F0B66-0122-4F12-AF11-EFB52B9E6BE7}">
      <dsp:nvSpPr>
        <dsp:cNvPr id="0" name=""/>
        <dsp:cNvSpPr/>
      </dsp:nvSpPr>
      <dsp:spPr>
        <a:xfrm>
          <a:off x="836323" y="3623848"/>
          <a:ext cx="4345276" cy="724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633" tIns="76633" rIns="76633" bIns="76633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Multidisciplinary team working</a:t>
          </a:r>
        </a:p>
      </dsp:txBody>
      <dsp:txXfrm>
        <a:off x="836323" y="3623848"/>
        <a:ext cx="4345276" cy="724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BC10C-EBE8-094A-959B-B63AB3AE5E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42AC76-8EB3-F843-8BF9-34C1CD69B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7CE41-09A5-D546-8CCE-E6A3D4794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53DBF-F870-B54B-ACB0-3D08EB14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44C0C-EA71-4F44-8455-292E8B39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031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18C39-9C9B-9949-9F33-B7C1BE6BB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3803F0-B0CD-8044-ADA9-905C5895B1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2D1E3A-55EC-3F48-95C7-141BF4644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5B4182-E4A5-D84E-8F29-88E472F1C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E1A25-E17C-1646-AD3A-86768F364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63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BEF87-6FF3-4D4E-A15B-089FB3005C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7D0077-6270-F042-8F47-B84489919E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C7D42-D6A6-574A-869A-B577F30F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DC26F-FD4F-224B-919F-F3397656B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F06456-6E3B-9145-9E78-10F8838D1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628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7E518-7E96-3C4F-A867-37F33BA1F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E543E-A972-1345-BA6B-0E87118910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A5874-25EC-5343-9E90-454E8018A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79676-31AF-904F-9AB1-AA9EEAE9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AC35F-CB59-4044-87BE-B3771DA7C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7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15EB9-9EAD-DB43-9536-4F8718B98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E08762-EC8E-3F4A-BB42-A82DF781A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C075DB-C39B-984B-B3DC-86ADCA41A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14FFB5-019B-E94E-8E9E-FA76DC4EA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B96C5-B6FC-A541-B954-8BC6532B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83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722A7-75D0-1349-B718-D5F74548C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DE6B0-D884-AE4C-A14A-8F0776B36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FEA7E-6455-4E47-AECC-69A99F3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8874E9-2C70-EC41-BCF2-28FA2C23E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9D7BDD-9510-AC46-A345-8BBACACDF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704C2-4663-0F49-9B53-85E927A351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85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861B6-BA26-FF4E-9019-D8CEE8094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ACB81-A32A-B04C-BD1B-A9857D02B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5E7F7-4277-B240-9ACA-A27C52D30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85B0B6-5AB6-0445-BF4E-789031C16E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45EB6A-EBF1-D54D-94CA-3B5E6C7FFA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0B5AE0-05A1-BF41-A122-13DAA3897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569F08-CC15-2B4A-A0FD-1AE56E2BF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66679-0A11-EF4B-B986-873F3E8E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820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BD40E-9B39-1042-8D00-888C251F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EB1ABE-141B-CC47-8A98-31FD9F518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4152F-B7CE-014E-AD4B-67DB6FB2E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89126-5990-EE4B-B13B-60B19C5C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44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034999-A571-FA4B-9D56-FDE0C3CD8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71BAF2-EFBA-674A-98DB-FC663E27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FF6475-34EA-274A-9D35-94D076C25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8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7DA7-A450-E84C-88E8-1E7C72A77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7DC22-9AA6-2744-8275-402D57703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CAA581-4E94-2F42-B48B-40BF131F70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0F6ED0-870C-8A43-8479-0FDBBEA66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13854-60CD-3C4B-B4C7-0BBFBAA27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B023A-CDB6-7B40-91E2-7EE042A45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243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016CF-6339-854C-B3BD-9A3520D52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64C4A7-8651-E14F-9B5D-59760426DC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4FB9C-E4A8-2B42-BDCA-B7F214097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2FDD2C-D70E-4842-816C-31FA18A78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8FD75-EDEC-7E4C-99DA-4DF7BC3A6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979D05-6C5F-4E44-923C-0B1149ACA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14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1D8E39-FFF4-A847-B22A-5525016AD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957161-7B43-D646-929E-DE693AE55D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FD4945-EA07-E24D-B025-5EFF3F923C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1D1C8-0595-724A-90BB-275E990D06FC}" type="datetimeFigureOut">
              <a:rPr lang="en-US" smtClean="0"/>
              <a:t>10/20/21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1E714-C4C3-0B43-9DF7-2D5D25CA82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1F01DC-AC13-7E44-9DFE-3E46973923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E6985-B9F3-6E42-B5C1-C0FF0F865A4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81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72BC1CF5-415C-4DAE-B2C2-A8BF9A1D5A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5">
            <a:extLst>
              <a:ext uri="{FF2B5EF4-FFF2-40B4-BE49-F238E27FC236}">
                <a16:creationId xmlns:a16="http://schemas.microsoft.com/office/drawing/2014/main" id="{6C651D0D-A2E7-46B3-BEEA-71161FCA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9CBEA7DB-1BAC-4A39-817B-82928B7F8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" name="Freeform 7">
            <a:extLst>
              <a:ext uri="{FF2B5EF4-FFF2-40B4-BE49-F238E27FC236}">
                <a16:creationId xmlns:a16="http://schemas.microsoft.com/office/drawing/2014/main" id="{EADF9EA0-3A2A-4F0A-9C86-FBAB53E9C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6" name="Rectangle 8">
            <a:extLst>
              <a:ext uri="{FF2B5EF4-FFF2-40B4-BE49-F238E27FC236}">
                <a16:creationId xmlns:a16="http://schemas.microsoft.com/office/drawing/2014/main" id="{A30A2C81-7CE8-4A85-9E15-548E7F466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58859" y="1118007"/>
            <a:ext cx="5634295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15AC5F-2EA4-004C-8F6B-D3EE66994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455" y="1426969"/>
            <a:ext cx="5158973" cy="3005883"/>
          </a:xfrm>
        </p:spPr>
        <p:txBody>
          <a:bodyPr>
            <a:normAutofit/>
          </a:bodyPr>
          <a:lstStyle/>
          <a:p>
            <a:pPr algn="l"/>
            <a:r>
              <a:rPr lang="en-US" sz="4800">
                <a:solidFill>
                  <a:srgbClr val="FFFFFF"/>
                </a:solidFill>
              </a:rPr>
              <a:t>UEMS-ETR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Neurological </a:t>
            </a:r>
            <a:r>
              <a:rPr lang="en-US" sz="4800" dirty="0">
                <a:solidFill>
                  <a:srgbClr val="FFFFFF"/>
                </a:solidFill>
              </a:rPr>
              <a:t>Surgery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32B2FB-451E-E24E-ACDA-B74201DFCF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32" y="4624553"/>
            <a:ext cx="6297081" cy="1621489"/>
          </a:xfrm>
        </p:spPr>
        <p:txBody>
          <a:bodyPr>
            <a:noAutofit/>
          </a:bodyPr>
          <a:lstStyle/>
          <a:p>
            <a:pPr algn="r"/>
            <a:r>
              <a:rPr lang="en-US" sz="1600" dirty="0"/>
              <a:t>Wilco Peul (NL), UEMS section Neurosurgery</a:t>
            </a:r>
          </a:p>
          <a:p>
            <a:pPr algn="r"/>
            <a:r>
              <a:rPr lang="en-US" sz="1600" dirty="0"/>
              <a:t>Manfred </a:t>
            </a:r>
            <a:r>
              <a:rPr lang="en-US" sz="1600" dirty="0" err="1"/>
              <a:t>Muelhbauer</a:t>
            </a:r>
            <a:r>
              <a:rPr lang="en-US" sz="1600" dirty="0"/>
              <a:t> (Austria) , secretary</a:t>
            </a:r>
          </a:p>
          <a:p>
            <a:pPr algn="r"/>
            <a:r>
              <a:rPr lang="en-US" sz="1600" b="1" dirty="0"/>
              <a:t>Peter Whitfield (UK) , Chair European Board of Neurological Surgery </a:t>
            </a:r>
            <a:endParaRPr lang="en-US" sz="1600" dirty="0"/>
          </a:p>
          <a:p>
            <a:pPr algn="r"/>
            <a:r>
              <a:rPr lang="en-US" sz="1600" dirty="0" err="1"/>
              <a:t>Vakis</a:t>
            </a:r>
            <a:r>
              <a:rPr lang="en-US" sz="1600" dirty="0"/>
              <a:t> </a:t>
            </a:r>
            <a:r>
              <a:rPr lang="en-US" sz="1600" dirty="0" err="1"/>
              <a:t>Papanastassiou</a:t>
            </a:r>
            <a:r>
              <a:rPr lang="en-US" sz="1600" dirty="0"/>
              <a:t> (Cyprus), Chair EANS Training Committee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14412DAA-3894-634B-842D-EEF821C8DC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1" r="-4" b="482"/>
          <a:stretch/>
        </p:blipFill>
        <p:spPr>
          <a:xfrm>
            <a:off x="8458814" y="1285482"/>
            <a:ext cx="2722925" cy="336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62F0BFC-FAF6-7B4D-9203-32AFBC0F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Stage 2 – Key conditions and Index procedures</a:t>
            </a:r>
            <a:endParaRPr lang="en-US" sz="4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16E867D7-2B4C-1545-9C3E-27D976CE9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268"/>
          <a:stretch/>
        </p:blipFill>
        <p:spPr>
          <a:xfrm>
            <a:off x="6307811" y="2498094"/>
            <a:ext cx="5244004" cy="410418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830CDCFE-C8F9-2D46-B929-5E92847857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909" y="2812887"/>
            <a:ext cx="4468003" cy="392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6637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9C63-E764-6E49-B7C8-8CA1DC77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Stage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ACDF-7431-3142-B2F0-15C0FB71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 lnSpcReduction="10000"/>
          </a:bodyPr>
          <a:lstStyle/>
          <a:p>
            <a:pPr lvl="0"/>
            <a:r>
              <a:rPr lang="en-GB" dirty="0"/>
              <a:t>Indicative duration 1-2 Years</a:t>
            </a:r>
          </a:p>
          <a:p>
            <a:pPr lvl="0"/>
            <a:r>
              <a:rPr lang="en-GB" dirty="0"/>
              <a:t>Specialty Interest skills</a:t>
            </a:r>
          </a:p>
          <a:p>
            <a:pPr lvl="0"/>
            <a:r>
              <a:rPr lang="en-GB" dirty="0"/>
              <a:t>Competence in inpatient care, outpatient care, multidisciplinary team working, elective and emergency care</a:t>
            </a:r>
          </a:p>
          <a:p>
            <a:pPr lvl="0"/>
            <a:r>
              <a:rPr lang="en-GB" dirty="0"/>
              <a:t>Competency at the level of a Day 1 Specialist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AFD47-7A31-4B9B-882C-9E289D04A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94" r="1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5204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DD38EE57-B708-47C9-A4A4-E25F09FAB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A28182-58A5-4DBB-8F64-BD944BCA8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E4A9080E-7BA6-45FC-8677-8B9D5F4DA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2163D516-75D4-4DE0-AC27-63719125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E74A26A5-C23A-46D4-B0FF-155FB38346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08E0243F-1062-43C6-AD04-130DFF6684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4C5517B-1B0F-47AA-93A5-367189969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C62F0BFC-FAF6-7B4D-9203-32AFBC0FA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Stage 3 – Key conditions and Index procedures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B84AA5-7772-594B-BDAC-ECAF1C19C0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24904" y="2494450"/>
            <a:ext cx="4053545" cy="356315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Neuro Oncology</a:t>
            </a:r>
          </a:p>
          <a:p>
            <a:r>
              <a:rPr lang="en-US" sz="2200"/>
              <a:t>Skull base</a:t>
            </a:r>
          </a:p>
          <a:p>
            <a:r>
              <a:rPr lang="en-US" sz="2200"/>
              <a:t>Pituitary</a:t>
            </a:r>
          </a:p>
          <a:p>
            <a:r>
              <a:rPr lang="en-US" sz="2200"/>
              <a:t>Neurovascular</a:t>
            </a:r>
          </a:p>
          <a:p>
            <a:r>
              <a:rPr lang="en-US" sz="2200"/>
              <a:t>Pain, epilepsy, functional</a:t>
            </a:r>
          </a:p>
          <a:p>
            <a:r>
              <a:rPr lang="en-US" sz="2200"/>
              <a:t>Peripheral nerve</a:t>
            </a:r>
          </a:p>
          <a:p>
            <a:r>
              <a:rPr lang="en-US" sz="2200"/>
              <a:t>Spinal</a:t>
            </a:r>
          </a:p>
          <a:p>
            <a:r>
              <a:rPr lang="en-US" sz="2200"/>
              <a:t>Paediatric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FCF9FDE-A85C-F04F-A59B-9C19157092F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16999275"/>
              </p:ext>
            </p:extLst>
          </p:nvPr>
        </p:nvGraphicFramePr>
        <p:xfrm>
          <a:off x="5784031" y="2492376"/>
          <a:ext cx="4981107" cy="3563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5833">
                  <a:extLst>
                    <a:ext uri="{9D8B030D-6E8A-4147-A177-3AD203B41FA5}">
                      <a16:colId xmlns:a16="http://schemas.microsoft.com/office/drawing/2014/main" val="3655426899"/>
                    </a:ext>
                  </a:extLst>
                </a:gridCol>
                <a:gridCol w="2135274">
                  <a:extLst>
                    <a:ext uri="{9D8B030D-6E8A-4147-A177-3AD203B41FA5}">
                      <a16:colId xmlns:a16="http://schemas.microsoft.com/office/drawing/2014/main" val="595670111"/>
                    </a:ext>
                  </a:extLst>
                </a:gridCol>
              </a:tblGrid>
              <a:tr h="508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b="1">
                          <a:effectLst/>
                        </a:rPr>
                        <a:t>Index procedure (end of Stage 3)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b="1">
                          <a:effectLst/>
                        </a:rPr>
                        <a:t>Indicative skill level required </a:t>
                      </a:r>
                      <a:endParaRPr lang="en-GB" sz="1600" b="1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798857593"/>
                  </a:ext>
                </a:extLst>
              </a:tr>
              <a:tr h="25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Advanced adult supratentorial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4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1766726808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Endoscopic and transsphenoidal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2 (4 if pituitary specialty interest)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286633443"/>
                  </a:ext>
                </a:extLst>
              </a:tr>
              <a:tr h="25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Convexity and falcine meningiomas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446927028"/>
                  </a:ext>
                </a:extLst>
              </a:tr>
              <a:tr h="25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Advanced adult infratentorial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4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1069575219"/>
                  </a:ext>
                </a:extLst>
              </a:tr>
              <a:tr h="25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Intradural spine (extramedullary)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4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4228502990"/>
                  </a:ext>
                </a:extLst>
              </a:tr>
              <a:tr h="25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Complex spinal fusion 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3 (4 if spine special interest)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353870497"/>
                  </a:ext>
                </a:extLst>
              </a:tr>
              <a:tr h="50857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dirty="0">
                          <a:effectLst/>
                        </a:rPr>
                        <a:t>Advanced paediatric supratentorial 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2 (3 if paediatric special interest)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3853646325"/>
                  </a:ext>
                </a:extLst>
              </a:tr>
              <a:tr h="76203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Advanced paediatric infratentorial </a:t>
                      </a:r>
                      <a:endParaRPr lang="en-GB" sz="16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>
                          <a:effectLst/>
                        </a:rPr>
                        <a:t>Non-complex peripheral nerve surgery (where available)</a:t>
                      </a:r>
                      <a:endParaRPr lang="en-GB" sz="16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dirty="0">
                          <a:effectLst/>
                        </a:rPr>
                        <a:t>2 (3 if paediatric special interest)</a:t>
                      </a:r>
                      <a:endParaRPr lang="en-GB" sz="16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GB" sz="1100" dirty="0">
                          <a:effectLst/>
                        </a:rPr>
                        <a:t>3 (4 if special interest)</a:t>
                      </a:r>
                      <a:endParaRPr lang="en-GB" sz="16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orbel" panose="020B0503020204020204" pitchFamily="34" charset="0"/>
                      </a:endParaRPr>
                    </a:p>
                  </a:txBody>
                  <a:tcPr marL="54313" marR="54313" marT="0" marB="0"/>
                </a:tc>
                <a:extLst>
                  <a:ext uri="{0D108BD9-81ED-4DB2-BD59-A6C34878D82A}">
                    <a16:rowId xmlns:a16="http://schemas.microsoft.com/office/drawing/2014/main" val="1562717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8201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541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F1567F-DB0D-7F4D-B7E8-3D9F8404C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860" y="643467"/>
            <a:ext cx="586428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3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3A674-5D13-7846-BD41-1C9D36943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8377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Multifaceted evaluation of performance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29D12-562D-0D44-90B2-D7D6E8B6B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1700" dirty="0"/>
              <a:t>Work based assessments</a:t>
            </a:r>
          </a:p>
          <a:p>
            <a:pPr lvl="1"/>
            <a:r>
              <a:rPr lang="en-US" sz="1700" dirty="0"/>
              <a:t>Case based discussion</a:t>
            </a:r>
          </a:p>
          <a:p>
            <a:pPr lvl="1"/>
            <a:r>
              <a:rPr lang="en-US" sz="1700" dirty="0"/>
              <a:t>Clinical evaluation exercise</a:t>
            </a:r>
          </a:p>
          <a:p>
            <a:pPr lvl="1"/>
            <a:r>
              <a:rPr lang="en-US" sz="1700" dirty="0"/>
              <a:t>Practical based procedure</a:t>
            </a:r>
          </a:p>
          <a:p>
            <a:r>
              <a:rPr lang="en-US" sz="1700" dirty="0"/>
              <a:t>Multiple specialist reports</a:t>
            </a:r>
          </a:p>
          <a:p>
            <a:r>
              <a:rPr lang="en-US" sz="1700" dirty="0"/>
              <a:t>Multisource feedback</a:t>
            </a:r>
          </a:p>
          <a:p>
            <a:r>
              <a:rPr lang="en-US" sz="1700" dirty="0"/>
              <a:t>Reflections</a:t>
            </a:r>
          </a:p>
          <a:p>
            <a:r>
              <a:rPr lang="en-US" sz="1700" dirty="0"/>
              <a:t>Logbook</a:t>
            </a:r>
          </a:p>
          <a:p>
            <a:r>
              <a:rPr lang="en-US" sz="1700" dirty="0"/>
              <a:t>Educational supervisor report</a:t>
            </a:r>
          </a:p>
          <a:p>
            <a:r>
              <a:rPr lang="en-US" sz="1700" dirty="0"/>
              <a:t>Annual review by Programme Director/ Panel</a:t>
            </a:r>
          </a:p>
          <a:p>
            <a:r>
              <a:rPr lang="en-US" sz="1700" dirty="0"/>
              <a:t>Examination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75045-1610-BC4B-A068-0C9AA8E049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1900"/>
              <a:t>Professionalism</a:t>
            </a:r>
          </a:p>
          <a:p>
            <a:pPr lvl="1"/>
            <a:r>
              <a:rPr lang="en-US" sz="1900"/>
              <a:t>Communication</a:t>
            </a:r>
          </a:p>
          <a:p>
            <a:pPr lvl="1"/>
            <a:r>
              <a:rPr lang="en-US" sz="1900"/>
              <a:t>Integrity</a:t>
            </a:r>
          </a:p>
          <a:p>
            <a:pPr lvl="1"/>
            <a:r>
              <a:rPr lang="en-US" sz="1900"/>
              <a:t>Improvement - CPD</a:t>
            </a:r>
          </a:p>
          <a:p>
            <a:r>
              <a:rPr lang="en-US" sz="1900"/>
              <a:t>Ethical Practice</a:t>
            </a:r>
          </a:p>
          <a:p>
            <a:pPr lvl="1"/>
            <a:r>
              <a:rPr lang="en-US" sz="1900"/>
              <a:t>Capacity</a:t>
            </a:r>
          </a:p>
          <a:p>
            <a:pPr lvl="1"/>
            <a:r>
              <a:rPr lang="en-US" sz="1900"/>
              <a:t>Consent</a:t>
            </a:r>
          </a:p>
          <a:p>
            <a:pPr lvl="1"/>
            <a:r>
              <a:rPr lang="en-US" sz="1900"/>
              <a:t>End of life care</a:t>
            </a:r>
          </a:p>
          <a:p>
            <a:pPr lvl="1"/>
            <a:r>
              <a:rPr lang="en-US" sz="1900"/>
              <a:t>Use of human tissue</a:t>
            </a:r>
          </a:p>
          <a:p>
            <a:pPr lvl="1"/>
            <a:r>
              <a:rPr lang="en-US" sz="1900"/>
              <a:t>Research ethics</a:t>
            </a:r>
          </a:p>
          <a:p>
            <a:pPr lvl="1"/>
            <a:r>
              <a:rPr lang="en-US" sz="1900"/>
              <a:t>Data storage</a:t>
            </a:r>
          </a:p>
        </p:txBody>
      </p:sp>
    </p:spTree>
    <p:extLst>
      <p:ext uri="{BB962C8B-B14F-4D97-AF65-F5344CB8AC3E}">
        <p14:creationId xmlns:p14="http://schemas.microsoft.com/office/powerpoint/2010/main" val="414708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A0F6B-84A6-1C40-B32A-833C85E30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Completion of training</a:t>
            </a:r>
            <a:br>
              <a:rPr lang="en-US" dirty="0"/>
            </a:br>
            <a:r>
              <a:rPr lang="en-US" sz="3100" dirty="0" err="1"/>
              <a:t>Entrustable</a:t>
            </a:r>
            <a:r>
              <a:rPr lang="en-US" sz="3100" dirty="0"/>
              <a:t> Professional Activities and evidence of good practice</a:t>
            </a:r>
            <a:endParaRPr lang="en-US" dirty="0"/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0C0944B-04BD-4888-94DA-9BAB805CDA04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212380308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A36731-11DA-8840-B5C6-71AEF24A5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60198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Attainment of key condition competencies</a:t>
            </a:r>
          </a:p>
          <a:p>
            <a:r>
              <a:rPr lang="en-US" dirty="0"/>
              <a:t>Attainment of index case competencies</a:t>
            </a:r>
          </a:p>
          <a:p>
            <a:r>
              <a:rPr lang="en-US" dirty="0"/>
              <a:t>Completion of training programme</a:t>
            </a:r>
          </a:p>
          <a:p>
            <a:r>
              <a:rPr lang="en-US" dirty="0"/>
              <a:t>Ethical practice</a:t>
            </a:r>
          </a:p>
          <a:p>
            <a:r>
              <a:rPr lang="en-US" dirty="0"/>
              <a:t>CPD</a:t>
            </a:r>
          </a:p>
          <a:p>
            <a:r>
              <a:rPr lang="en-US" dirty="0"/>
              <a:t>Willing to seek help/ support when appropriate</a:t>
            </a:r>
          </a:p>
          <a:p>
            <a:r>
              <a:rPr lang="en-US" dirty="0"/>
              <a:t>Quality improvement</a:t>
            </a:r>
          </a:p>
          <a:p>
            <a:r>
              <a:rPr lang="en-US" dirty="0"/>
              <a:t>Principles of research</a:t>
            </a:r>
          </a:p>
          <a:p>
            <a:r>
              <a:rPr lang="en-US" dirty="0"/>
              <a:t>Leadership activities</a:t>
            </a:r>
          </a:p>
        </p:txBody>
      </p:sp>
    </p:spTree>
    <p:extLst>
      <p:ext uri="{BB962C8B-B14F-4D97-AF65-F5344CB8AC3E}">
        <p14:creationId xmlns:p14="http://schemas.microsoft.com/office/powerpoint/2010/main" val="2801848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38366D99-8D8A-4D49-BE4A-0FB6765EC55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9217720"/>
              </p:ext>
            </p:extLst>
          </p:nvPr>
        </p:nvGraphicFramePr>
        <p:xfrm>
          <a:off x="1007390" y="918266"/>
          <a:ext cx="10228881" cy="55495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50210">
                  <a:extLst>
                    <a:ext uri="{9D8B030D-6E8A-4147-A177-3AD203B41FA5}">
                      <a16:colId xmlns:a16="http://schemas.microsoft.com/office/drawing/2014/main" val="152272409"/>
                    </a:ext>
                  </a:extLst>
                </a:gridCol>
                <a:gridCol w="7578671">
                  <a:extLst>
                    <a:ext uri="{9D8B030D-6E8A-4147-A177-3AD203B41FA5}">
                      <a16:colId xmlns:a16="http://schemas.microsoft.com/office/drawing/2014/main" val="2448504024"/>
                    </a:ext>
                  </a:extLst>
                </a:gridCol>
              </a:tblGrid>
              <a:tr h="47386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800" dirty="0">
                          <a:effectLst/>
                        </a:rPr>
                        <a:t>Training </a:t>
                      </a:r>
                      <a:r>
                        <a:rPr lang="en-US" sz="1800" dirty="0" err="1">
                          <a:effectLst/>
                        </a:rPr>
                        <a:t>Programme</a:t>
                      </a:r>
                      <a:r>
                        <a:rPr lang="en-US" sz="1800" dirty="0">
                          <a:effectLst/>
                        </a:rPr>
                        <a:t> Hospital Requirements</a:t>
                      </a:r>
                      <a:endParaRPr lang="en-GB" sz="1800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4" marR="11494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Sufficient volume of adult and </a:t>
                      </a:r>
                      <a:r>
                        <a:rPr lang="en-US" sz="1200" b="0" dirty="0" err="1">
                          <a:effectLst/>
                        </a:rPr>
                        <a:t>paediatric</a:t>
                      </a:r>
                      <a:r>
                        <a:rPr lang="en-US" sz="1200" b="0" dirty="0">
                          <a:effectLst/>
                        </a:rPr>
                        <a:t> cases to support training in the breadth of the specialty – this may involve trainees rotating between </a:t>
                      </a:r>
                      <a:r>
                        <a:rPr lang="en-US" sz="1200" b="0" dirty="0" err="1">
                          <a:effectLst/>
                        </a:rPr>
                        <a:t>centres</a:t>
                      </a:r>
                      <a:r>
                        <a:rPr lang="en-US" sz="1200" b="0" dirty="0">
                          <a:effectLst/>
                        </a:rPr>
                        <a:t> to obtain sufficient experience in all key areas.  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Dedicated neurosurgical theatres (24h access) with a microscope in each theatre and availability of commonly used equipment e.g. Neuronavigational system, ultrasonic aspirator, stereotactic equipment, endoscopy equipment, instrumentation for spinal fixation procedures.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Neurosurgical intensive care beds. 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Availability of allied specialties e.g. </a:t>
                      </a:r>
                      <a:r>
                        <a:rPr lang="en-US" sz="1200" b="0" dirty="0" err="1">
                          <a:effectLst/>
                        </a:rPr>
                        <a:t>Neuroanaesthesia</a:t>
                      </a:r>
                      <a:r>
                        <a:rPr lang="en-US" sz="1200" b="0" dirty="0">
                          <a:effectLst/>
                        </a:rPr>
                        <a:t>, neurology, neuroradiology with on-site CT and MRI, neuropathology, clinical oncology, </a:t>
                      </a:r>
                      <a:r>
                        <a:rPr lang="en-US" sz="1200" b="0" dirty="0" err="1">
                          <a:effectLst/>
                        </a:rPr>
                        <a:t>paediatrics</a:t>
                      </a:r>
                      <a:r>
                        <a:rPr lang="en-US" sz="1200" b="0" dirty="0">
                          <a:effectLst/>
                        </a:rPr>
                        <a:t>. rehabilitation.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Outpatient clinics with learning opportunities for trainees.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Library with electronic access to key journals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Office space for trainers and trainees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Resources to support clinical and/ or basic science research activities </a:t>
                      </a:r>
                      <a:endParaRPr lang="en-GB" sz="1200" b="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20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1200" b="0" dirty="0">
                          <a:effectLst/>
                        </a:rPr>
                        <a:t>Governance systems responsible for infection control, prescribing, reporting systems (e.g. for ‘near misses’ and when things go wrong) and medical records.</a:t>
                      </a:r>
                      <a:endParaRPr lang="en-GB" sz="1200" b="0" dirty="0">
                        <a:effectLst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90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en-GB" sz="1200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94" marR="11494" marT="0" marB="0"/>
                </a:tc>
                <a:extLst>
                  <a:ext uri="{0D108BD9-81ED-4DB2-BD59-A6C34878D82A}">
                    <a16:rowId xmlns:a16="http://schemas.microsoft.com/office/drawing/2014/main" val="16953670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6417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56E70120-A6E7-E448-83FD-050E3CC10A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384252"/>
              </p:ext>
            </p:extLst>
          </p:nvPr>
        </p:nvGraphicFramePr>
        <p:xfrm>
          <a:off x="898902" y="918265"/>
          <a:ext cx="10383864" cy="49090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52975">
                  <a:extLst>
                    <a:ext uri="{9D8B030D-6E8A-4147-A177-3AD203B41FA5}">
                      <a16:colId xmlns:a16="http://schemas.microsoft.com/office/drawing/2014/main" val="883745458"/>
                    </a:ext>
                  </a:extLst>
                </a:gridCol>
                <a:gridCol w="7430889">
                  <a:extLst>
                    <a:ext uri="{9D8B030D-6E8A-4147-A177-3AD203B41FA5}">
                      <a16:colId xmlns:a16="http://schemas.microsoft.com/office/drawing/2014/main" val="2503388399"/>
                    </a:ext>
                  </a:extLst>
                </a:gridCol>
              </a:tblGrid>
              <a:tr h="53334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</a:rPr>
                        <a:t>Requirement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800">
                          <a:effectLst/>
                        </a:rPr>
                        <a:t>Recommendations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3748183143"/>
                  </a:ext>
                </a:extLst>
              </a:tr>
              <a:tr h="7072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Trainers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The Training Programme Director and Educational Supervisors should have been trained in the delivery of teaching and learning.  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TPDs and Educational Supervisors should be familiar with the contents and requirements of the curriculum and the use of assessment tools.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TPDs and Educational Supervisors should have protected time for educational activities and adequate administrative support.</a:t>
                      </a:r>
                      <a:endParaRPr lang="en-GB" sz="7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545178685"/>
                  </a:ext>
                </a:extLst>
              </a:tr>
              <a:tr h="151827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Education programme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700">
                          <a:effectLst/>
                        </a:rPr>
                        <a:t>Face to face and virtual learning opportunities should be available throughout training e.g.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Mortality and morbidity meetings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Journal clubs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Educational neuroscience lectures/ seminars/ webinars covering a wide selection of the curriculum provided on a regular and sustained basis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Multidisciplinary team meetings in key specialty areas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Delivery of teaching by trainees</a:t>
                      </a:r>
                      <a:endParaRPr lang="en-GB" sz="7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1112501434"/>
                  </a:ext>
                </a:extLst>
              </a:tr>
              <a:tr h="7072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Research opportunities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Trainees should be enabled to develop an understanding of research methodology including assessment of published literature.  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Trainees should have opportunities to undertake supervised clinical and/or basic science research.  </a:t>
                      </a:r>
                      <a:endParaRPr lang="en-GB" sz="70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Trainees should be encouraged to recruit patients into approved clinical trials.  </a:t>
                      </a:r>
                      <a:endParaRPr lang="en-GB" sz="7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4236128567"/>
                  </a:ext>
                </a:extLst>
              </a:tr>
              <a:tr h="3678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Audit and Quality Improvement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Trainees should work with trainers to develop audit and quality improvement programmes aiming to improve patient care.</a:t>
                      </a:r>
                      <a:endParaRPr lang="en-GB" sz="7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1196714169"/>
                  </a:ext>
                </a:extLst>
              </a:tr>
              <a:tr h="367855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Presentations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>
                          <a:effectLst/>
                        </a:rPr>
                        <a:t>Trainees should be encouraged to present research, audits and quality improvement projects (poster and oral) at national and international meetings.</a:t>
                      </a:r>
                      <a:endParaRPr lang="en-GB" sz="7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2552633824"/>
                  </a:ext>
                </a:extLst>
              </a:tr>
              <a:tr h="70725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900"/>
                        </a:spcAft>
                      </a:pPr>
                      <a:r>
                        <a:rPr lang="en-US" sz="1200">
                          <a:effectLst/>
                        </a:rPr>
                        <a:t>Courses</a:t>
                      </a:r>
                      <a:endParaRPr lang="en-GB" sz="120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50000"/>
                        </a:lnSpc>
                        <a:buFont typeface="Symbol" pitchFamily="2" charset="2"/>
                        <a:buChar char=""/>
                      </a:pPr>
                      <a:r>
                        <a:rPr lang="en-US" sz="700" dirty="0">
                          <a:effectLst/>
                        </a:rPr>
                        <a:t>Trainees should attend simulation training throughout the training </a:t>
                      </a:r>
                      <a:r>
                        <a:rPr lang="en-US" sz="700" dirty="0" err="1">
                          <a:effectLst/>
                        </a:rPr>
                        <a:t>programme</a:t>
                      </a:r>
                      <a:r>
                        <a:rPr lang="en-US" sz="700" dirty="0">
                          <a:effectLst/>
                        </a:rPr>
                        <a:t>.  </a:t>
                      </a:r>
                      <a:endParaRPr lang="en-GB" sz="7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50000"/>
                        </a:lnSpc>
                        <a:spcAft>
                          <a:spcPts val="900"/>
                        </a:spcAft>
                        <a:buFont typeface="Symbol" pitchFamily="2" charset="2"/>
                        <a:buChar char=""/>
                      </a:pPr>
                      <a:r>
                        <a:rPr lang="en-US" sz="700" dirty="0">
                          <a:effectLst/>
                        </a:rPr>
                        <a:t>Trainees should be encouraged to attend relevant training courses in neurosurgery (e.g. European Training Course), the management of trauma and ‘hands-on” cadaveric courses.</a:t>
                      </a:r>
                      <a:endParaRPr lang="en-GB" sz="700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  <a:ea typeface="Corbel" panose="020B05030202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46" marR="11646" marT="0" marB="0"/>
                </a:tc>
                <a:extLst>
                  <a:ext uri="{0D108BD9-81ED-4DB2-BD59-A6C34878D82A}">
                    <a16:rowId xmlns:a16="http://schemas.microsoft.com/office/drawing/2014/main" val="12621671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989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E48AFA-8884-4F68-A44F-D2C1E8609C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969D19A6-08CB-498C-93EC-3FFB021FC6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AB3373C-508B-2749-8187-0CB1B0A3D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14" y="721589"/>
            <a:ext cx="10872172" cy="1494923"/>
          </a:xfrm>
          <a:custGeom>
            <a:avLst/>
            <a:gdLst/>
            <a:ahLst/>
            <a:cxnLst/>
            <a:rect l="l" t="t" r="r" b="b"/>
            <a:pathLst>
              <a:path w="10580201" h="2957472">
                <a:moveTo>
                  <a:pt x="88961" y="0"/>
                </a:moveTo>
                <a:lnTo>
                  <a:pt x="10491240" y="0"/>
                </a:lnTo>
                <a:cubicBezTo>
                  <a:pt x="10540372" y="0"/>
                  <a:pt x="10580201" y="39829"/>
                  <a:pt x="10580201" y="88961"/>
                </a:cubicBezTo>
                <a:lnTo>
                  <a:pt x="10580201" y="2868511"/>
                </a:lnTo>
                <a:cubicBezTo>
                  <a:pt x="10580201" y="2917643"/>
                  <a:pt x="10540372" y="2957472"/>
                  <a:pt x="10491240" y="2957472"/>
                </a:cubicBezTo>
                <a:lnTo>
                  <a:pt x="88961" y="2957472"/>
                </a:lnTo>
                <a:cubicBezTo>
                  <a:pt x="39829" y="2957472"/>
                  <a:pt x="0" y="2917643"/>
                  <a:pt x="0" y="2868511"/>
                </a:cubicBezTo>
                <a:lnTo>
                  <a:pt x="0" y="88961"/>
                </a:lnTo>
                <a:cubicBezTo>
                  <a:pt x="0" y="39829"/>
                  <a:pt x="39829" y="0"/>
                  <a:pt x="88961" y="0"/>
                </a:cubicBezTo>
                <a:close/>
              </a:path>
            </a:pathLst>
          </a:custGeom>
        </p:spPr>
      </p:pic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DED3B0E-0134-0F47-8C10-38490916F3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410" y="3429000"/>
            <a:ext cx="11370590" cy="2216512"/>
          </a:xfrm>
        </p:spPr>
        <p:txBody>
          <a:bodyPr>
            <a:normAutofit/>
          </a:bodyPr>
          <a:lstStyle/>
          <a:p>
            <a:r>
              <a:rPr lang="nl-NL" dirty="0"/>
              <a:t>Next </a:t>
            </a:r>
            <a:r>
              <a:rPr lang="nl-NL" dirty="0" err="1"/>
              <a:t>Collaborative</a:t>
            </a:r>
            <a:r>
              <a:rPr lang="nl-NL" dirty="0"/>
              <a:t> Steps UEMS </a:t>
            </a:r>
            <a:r>
              <a:rPr lang="nl-NL" dirty="0" err="1"/>
              <a:t>acceptation</a:t>
            </a:r>
            <a:r>
              <a:rPr lang="nl-NL" dirty="0"/>
              <a:t> of ETR </a:t>
            </a:r>
            <a:r>
              <a:rPr lang="nl-NL" dirty="0" err="1"/>
              <a:t>Neurological</a:t>
            </a:r>
            <a:r>
              <a:rPr lang="nl-NL" dirty="0"/>
              <a:t> </a:t>
            </a:r>
            <a:r>
              <a:rPr lang="nl-NL" dirty="0" err="1"/>
              <a:t>Surgery</a:t>
            </a:r>
            <a:endParaRPr lang="nl-NL" dirty="0"/>
          </a:p>
          <a:p>
            <a:endParaRPr lang="nl-NL" dirty="0"/>
          </a:p>
          <a:p>
            <a:pPr lvl="1"/>
            <a:r>
              <a:rPr lang="nl-NL" b="1" dirty="0"/>
              <a:t>ETR </a:t>
            </a:r>
            <a:r>
              <a:rPr lang="nl-NL" b="1" dirty="0" err="1"/>
              <a:t>Spine</a:t>
            </a:r>
            <a:r>
              <a:rPr lang="nl-NL" b="1" dirty="0"/>
              <a:t> </a:t>
            </a:r>
            <a:r>
              <a:rPr lang="nl-NL" b="1" dirty="0" err="1"/>
              <a:t>Surgery</a:t>
            </a:r>
            <a:r>
              <a:rPr lang="nl-NL" b="1" dirty="0"/>
              <a:t>  </a:t>
            </a:r>
          </a:p>
          <a:p>
            <a:pPr lvl="1"/>
            <a:endParaRPr lang="nl-NL" b="1" dirty="0"/>
          </a:p>
          <a:p>
            <a:pPr lvl="1"/>
            <a:r>
              <a:rPr lang="nl-NL" b="1" dirty="0"/>
              <a:t>ETR Head &amp; Neck </a:t>
            </a:r>
            <a:r>
              <a:rPr lang="nl-NL" b="1" dirty="0" err="1"/>
              <a:t>Surgery</a:t>
            </a:r>
            <a:r>
              <a:rPr lang="nl-NL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8672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607D790-3013-F946-9691-C85041721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56" y="2676163"/>
            <a:ext cx="4276093" cy="196700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ABFAEAD7-7EFE-1E4D-ACC8-3A9DFAA3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1" r="-4" b="482"/>
          <a:stretch/>
        </p:blipFill>
        <p:spPr>
          <a:xfrm>
            <a:off x="6221733" y="576422"/>
            <a:ext cx="5138521" cy="580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0889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3E57A3F2-3497-430E-BCD2-151E9B5748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88B1F424-0E60-4F04-AFC7-00E1F21101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6B509DD1-7F4E-4C4D-9B18-626473A5F7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BB89D3BB-9A77-48E3-8C98-9A0A1DD4F7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A508B1-2227-194E-B986-715D2E7F1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2754" y="1522820"/>
            <a:ext cx="2748041" cy="3601914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Why? Who?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07B6EF8-587A-4A4D-977A-55F6093AA3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8733959"/>
              </p:ext>
            </p:extLst>
          </p:nvPr>
        </p:nvGraphicFramePr>
        <p:xfrm>
          <a:off x="5042848" y="643467"/>
          <a:ext cx="6489510" cy="525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75649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2CC9C-7C23-9844-AE6D-1BAE4EB76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Application – equal opportunity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FCCAC2-DEF6-304A-975D-D9B7000B5F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1862" y="1719618"/>
            <a:ext cx="5948831" cy="4334629"/>
          </a:xfrm>
        </p:spPr>
        <p:txBody>
          <a:bodyPr anchor="ctr">
            <a:normAutofit/>
          </a:bodyPr>
          <a:lstStyle/>
          <a:p>
            <a:pPr lvl="0"/>
            <a:r>
              <a:rPr lang="en-US" sz="2200" dirty="0">
                <a:solidFill>
                  <a:srgbClr val="FEFFFF"/>
                </a:solidFill>
              </a:rPr>
              <a:t>A structured curriculum vitae application form </a:t>
            </a:r>
            <a:endParaRPr lang="en-GB" sz="2200" dirty="0">
              <a:solidFill>
                <a:srgbClr val="FEFFFF"/>
              </a:solidFill>
            </a:endParaRPr>
          </a:p>
          <a:p>
            <a:pPr lvl="0"/>
            <a:r>
              <a:rPr lang="en-US" sz="2200" dirty="0">
                <a:solidFill>
                  <a:srgbClr val="FEFFFF"/>
                </a:solidFill>
              </a:rPr>
              <a:t>Motivation and understanding of the specialty </a:t>
            </a:r>
            <a:endParaRPr lang="en-GB" sz="2200" dirty="0">
              <a:solidFill>
                <a:srgbClr val="FEFFFF"/>
              </a:solidFill>
            </a:endParaRPr>
          </a:p>
          <a:p>
            <a:pPr lvl="0"/>
            <a:r>
              <a:rPr lang="en-US" sz="2200" dirty="0">
                <a:solidFill>
                  <a:srgbClr val="FEFFFF"/>
                </a:solidFill>
              </a:rPr>
              <a:t>Applied clinical knowledge and technical skills </a:t>
            </a:r>
            <a:endParaRPr lang="en-GB" sz="2200" dirty="0">
              <a:solidFill>
                <a:srgbClr val="FEFFFF"/>
              </a:solidFill>
            </a:endParaRPr>
          </a:p>
          <a:p>
            <a:pPr lvl="0"/>
            <a:r>
              <a:rPr lang="en-US" sz="2200" dirty="0">
                <a:solidFill>
                  <a:srgbClr val="FEFFFF"/>
                </a:solidFill>
              </a:rPr>
              <a:t>Communication skills </a:t>
            </a:r>
            <a:endParaRPr lang="en-GB" sz="2200" dirty="0">
              <a:solidFill>
                <a:srgbClr val="FEFFFF"/>
              </a:solidFill>
            </a:endParaRPr>
          </a:p>
          <a:p>
            <a:pPr lvl="0"/>
            <a:r>
              <a:rPr lang="en-US" sz="2200" dirty="0">
                <a:solidFill>
                  <a:srgbClr val="FEFFFF"/>
                </a:solidFill>
              </a:rPr>
              <a:t>Situational judgement skills evaluating judgement under pressure, problem solving and professional integrity </a:t>
            </a:r>
          </a:p>
          <a:p>
            <a:pPr lvl="0"/>
            <a:endParaRPr lang="en-US" sz="2200" dirty="0">
              <a:solidFill>
                <a:srgbClr val="FEFFFF"/>
              </a:solidFill>
            </a:endParaRPr>
          </a:p>
          <a:p>
            <a:pPr lvl="0"/>
            <a:r>
              <a:rPr lang="en-US" sz="2200" dirty="0">
                <a:solidFill>
                  <a:srgbClr val="FEFFFF"/>
                </a:solidFill>
              </a:rPr>
              <a:t>Regional or National Process </a:t>
            </a:r>
            <a:endParaRPr lang="en-GB" sz="2200" dirty="0">
              <a:solidFill>
                <a:srgbClr val="FEFFFF"/>
              </a:solidFill>
            </a:endParaRPr>
          </a:p>
          <a:p>
            <a:endParaRPr lang="en-US" sz="2200" dirty="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092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95D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0BCD07-F939-D64A-9436-D7AD3EC310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397" y="643467"/>
            <a:ext cx="645920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70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9C63-E764-6E49-B7C8-8CA1DC77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Stage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ACDF-7431-3142-B2F0-15C0FB71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5115433" cy="3788830"/>
          </a:xfrm>
        </p:spPr>
        <p:txBody>
          <a:bodyPr anchor="ctr">
            <a:normAutofit/>
          </a:bodyPr>
          <a:lstStyle/>
          <a:p>
            <a:pPr lvl="0"/>
            <a:r>
              <a:rPr lang="en-GB" dirty="0">
                <a:solidFill>
                  <a:srgbClr val="000000"/>
                </a:solidFill>
              </a:rPr>
              <a:t>Indicative Duration 1-2 Years</a:t>
            </a:r>
          </a:p>
          <a:p>
            <a:pPr lvl="0"/>
            <a:r>
              <a:rPr lang="en-GB" dirty="0">
                <a:solidFill>
                  <a:srgbClr val="000000"/>
                </a:solidFill>
              </a:rPr>
              <a:t>Placements providing breath of experience</a:t>
            </a:r>
          </a:p>
          <a:p>
            <a:pPr lvl="0"/>
            <a:r>
              <a:rPr lang="en-GB" dirty="0">
                <a:solidFill>
                  <a:srgbClr val="000000"/>
                </a:solidFill>
              </a:rPr>
              <a:t>Core clinical and professional skills</a:t>
            </a:r>
          </a:p>
          <a:p>
            <a:pPr lvl="0"/>
            <a:r>
              <a:rPr lang="en-GB" dirty="0">
                <a:solidFill>
                  <a:srgbClr val="000000"/>
                </a:solidFill>
              </a:rPr>
              <a:t>Early operative skills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AFD47-7A31-4B9B-882C-9E289D04A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94" r="1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660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7563420-CAE3-AC4F-A980-A0FDC1AFA7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68"/>
          <a:stretch/>
        </p:blipFill>
        <p:spPr>
          <a:xfrm>
            <a:off x="170481" y="1251781"/>
            <a:ext cx="4308530" cy="3707677"/>
          </a:xfrm>
          <a:prstGeom prst="rect">
            <a:avLst/>
          </a:pr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51FF955B-81F2-344B-AC17-44E926BBBA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1929997"/>
            <a:ext cx="6020730" cy="35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430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DBD291-C777-EF4B-A0F8-FC09C2DD1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872" y="982272"/>
            <a:ext cx="3388419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Methods of learning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9CEDE-BE9A-C043-8291-FE0B857BA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z="2400">
                <a:solidFill>
                  <a:srgbClr val="FEFFFF"/>
                </a:solidFill>
              </a:rPr>
              <a:t>Self-directed learning that is shaped by reflection upon feedback from trainers </a:t>
            </a:r>
          </a:p>
          <a:p>
            <a:pPr lvl="0"/>
            <a:r>
              <a:rPr lang="en-US" sz="2400">
                <a:solidFill>
                  <a:srgbClr val="FEFFFF"/>
                </a:solidFill>
              </a:rPr>
              <a:t>Learning from clinical practice under the supervision of trainers</a:t>
            </a:r>
          </a:p>
          <a:p>
            <a:pPr lvl="0"/>
            <a:r>
              <a:rPr lang="en-US" sz="2400">
                <a:solidFill>
                  <a:srgbClr val="FEFFFF"/>
                </a:solidFill>
              </a:rPr>
              <a:t>Learning from formal educational programmes (e.g. EANS Training Course; National Training Courses or similar)</a:t>
            </a:r>
          </a:p>
          <a:p>
            <a:pPr lvl="0"/>
            <a:r>
              <a:rPr lang="en-US" sz="2400">
                <a:solidFill>
                  <a:srgbClr val="FEFFFF"/>
                </a:solidFill>
              </a:rPr>
              <a:t>Simulation training – useful for technical and non-technical skill acquisition</a:t>
            </a:r>
          </a:p>
          <a:p>
            <a:endParaRPr lang="en-US" sz="2400">
              <a:solidFill>
                <a:srgbClr val="FE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632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9CD2D09-B1BB-4DF5-9E1C-3D21B21ED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55637-BA71-4F63-94C9-E77BF81BDF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3A9C63-E764-6E49-B7C8-8CA1DC771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Stage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F6ACDF-7431-3142-B2F0-15C0FB71D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pPr lvl="0"/>
            <a:r>
              <a:rPr lang="en-GB" dirty="0"/>
              <a:t>Indicative Duration 3-5 Years</a:t>
            </a:r>
          </a:p>
          <a:p>
            <a:pPr lvl="0"/>
            <a:r>
              <a:rPr lang="en-GB" dirty="0"/>
              <a:t>Inpatient and outpatient skills</a:t>
            </a:r>
          </a:p>
          <a:p>
            <a:pPr lvl="0"/>
            <a:r>
              <a:rPr lang="en-GB" dirty="0"/>
              <a:t>Emergency and elective operative skills</a:t>
            </a:r>
          </a:p>
          <a:p>
            <a:pPr lvl="0"/>
            <a:r>
              <a:rPr lang="en-GB" dirty="0"/>
              <a:t>Team Working Skills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967C29FE-FD32-4AFB-AD20-DBDF5864B2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9AFD47-7A31-4B9B-882C-9E289D04A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94" r="1" b="1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749050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2886</TotalTime>
  <Words>929</Words>
  <Application>Microsoft Macintosh PowerPoint</Application>
  <PresentationFormat>Breedbeeld</PresentationFormat>
  <Paragraphs>147</Paragraphs>
  <Slides>18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Symbol</vt:lpstr>
      <vt:lpstr>Office Theme</vt:lpstr>
      <vt:lpstr>UEMS-ETR Neurological Surgery</vt:lpstr>
      <vt:lpstr>PowerPoint-presentatie</vt:lpstr>
      <vt:lpstr>Why? Who?</vt:lpstr>
      <vt:lpstr>Application – equal opportunity</vt:lpstr>
      <vt:lpstr>PowerPoint-presentatie</vt:lpstr>
      <vt:lpstr>Stage 1</vt:lpstr>
      <vt:lpstr>PowerPoint-presentatie</vt:lpstr>
      <vt:lpstr>Methods of learning</vt:lpstr>
      <vt:lpstr>Stage 2</vt:lpstr>
      <vt:lpstr>Stage 2 – Key conditions and Index procedures</vt:lpstr>
      <vt:lpstr>Stage 3</vt:lpstr>
      <vt:lpstr>Stage 3 – Key conditions and Index procedures</vt:lpstr>
      <vt:lpstr>PowerPoint-presentatie</vt:lpstr>
      <vt:lpstr>Multifaceted evaluation of performance</vt:lpstr>
      <vt:lpstr>Completion of training Entrustable Professional Activities and evidence of good practice</vt:lpstr>
      <vt:lpstr>PowerPoint-presentatie</vt:lpstr>
      <vt:lpstr>PowerPoint-presentatie</vt:lpstr>
      <vt:lpstr>PowerPoint-presentatie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Neurosurgical Curriculum</dc:title>
  <dc:subject/>
  <dc:creator>Peter Whitfield</dc:creator>
  <cp:keywords/>
  <dc:description/>
  <cp:lastModifiedBy>wilco peul</cp:lastModifiedBy>
  <cp:revision>19</cp:revision>
  <dcterms:created xsi:type="dcterms:W3CDTF">2020-12-10T22:31:58Z</dcterms:created>
  <dcterms:modified xsi:type="dcterms:W3CDTF">2021-10-21T19:08:34Z</dcterms:modified>
  <cp:category/>
</cp:coreProperties>
</file>