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33"/>
  </p:notesMasterIdLst>
  <p:sldIdLst>
    <p:sldId id="256" r:id="rId2"/>
    <p:sldId id="275" r:id="rId3"/>
    <p:sldId id="257" r:id="rId4"/>
    <p:sldId id="276" r:id="rId5"/>
    <p:sldId id="258" r:id="rId6"/>
    <p:sldId id="259" r:id="rId7"/>
    <p:sldId id="260" r:id="rId8"/>
    <p:sldId id="261" r:id="rId9"/>
    <p:sldId id="262" r:id="rId10"/>
    <p:sldId id="263" r:id="rId11"/>
    <p:sldId id="264" r:id="rId12"/>
    <p:sldId id="265" r:id="rId13"/>
    <p:sldId id="284" r:id="rId14"/>
    <p:sldId id="266" r:id="rId15"/>
    <p:sldId id="285" r:id="rId16"/>
    <p:sldId id="268" r:id="rId17"/>
    <p:sldId id="277" r:id="rId18"/>
    <p:sldId id="278" r:id="rId19"/>
    <p:sldId id="279" r:id="rId20"/>
    <p:sldId id="281" r:id="rId21"/>
    <p:sldId id="282" r:id="rId22"/>
    <p:sldId id="269" r:id="rId23"/>
    <p:sldId id="286" r:id="rId24"/>
    <p:sldId id="270" r:id="rId25"/>
    <p:sldId id="287" r:id="rId26"/>
    <p:sldId id="271" r:id="rId27"/>
    <p:sldId id="272" r:id="rId28"/>
    <p:sldId id="267" r:id="rId29"/>
    <p:sldId id="289" r:id="rId30"/>
    <p:sldId id="274" r:id="rId31"/>
    <p:sldId id="273" r:id="rId3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53" y="39"/>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FD609E-B117-41E5-A057-A59D5007C85C}" type="datetimeFigureOut">
              <a:rPr lang="el-GR" smtClean="0"/>
              <a:pPr/>
              <a:t>21/10/2021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F40BE2-605C-432E-BBF1-432909834452}"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No financial support for loss of income during absence, by anybody. In majority of cases, no financial support for subscription fees, travel or lodging costs. When there is a such a contribution, it comes, almost always, from pharmaceutical industry. In this case, it is judged on an individual basis with personal arrangements between each doctor and the industry.</a:t>
            </a:r>
            <a:endParaRPr lang="el-GR" dirty="0"/>
          </a:p>
        </p:txBody>
      </p:sp>
      <p:sp>
        <p:nvSpPr>
          <p:cNvPr id="4" name="3 - Θέση αριθμού διαφάνειας"/>
          <p:cNvSpPr>
            <a:spLocks noGrp="1"/>
          </p:cNvSpPr>
          <p:nvPr>
            <p:ph type="sldNum" sz="quarter" idx="10"/>
          </p:nvPr>
        </p:nvSpPr>
        <p:spPr/>
        <p:txBody>
          <a:bodyPr/>
          <a:lstStyle/>
          <a:p>
            <a:fld id="{ECF40BE2-605C-432E-BBF1-432909834452}" type="slidenum">
              <a:rPr lang="el-GR" smtClean="0"/>
              <a:pPr/>
              <a:t>8</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n-US" sz="1200" b="1" dirty="0"/>
              <a:t>Funding</a:t>
            </a:r>
            <a:r>
              <a:rPr lang="en-US" sz="1200" dirty="0"/>
              <a:t> from EU and National Sources should be given to Doctors in PP </a:t>
            </a:r>
            <a:r>
              <a:rPr lang="en-US" sz="1200" b="1" dirty="0"/>
              <a:t>for obtaining specialized equipment </a:t>
            </a:r>
            <a:r>
              <a:rPr lang="en-US" sz="1200" dirty="0"/>
              <a:t>and for other professional investments . </a:t>
            </a:r>
            <a:r>
              <a:rPr lang="en-US" sz="1200" u="sng" dirty="0"/>
              <a:t>exclusively for doctors in PP </a:t>
            </a:r>
            <a:endParaRPr lang="el-GR" dirty="0"/>
          </a:p>
        </p:txBody>
      </p:sp>
      <p:sp>
        <p:nvSpPr>
          <p:cNvPr id="4" name="3 - Θέση αριθμού διαφάνειας"/>
          <p:cNvSpPr>
            <a:spLocks noGrp="1"/>
          </p:cNvSpPr>
          <p:nvPr>
            <p:ph type="sldNum" sz="quarter" idx="10"/>
          </p:nvPr>
        </p:nvSpPr>
        <p:spPr/>
        <p:txBody>
          <a:bodyPr/>
          <a:lstStyle/>
          <a:p>
            <a:fld id="{ECF40BE2-605C-432E-BBF1-432909834452}" type="slidenum">
              <a:rPr lang="el-GR" smtClean="0"/>
              <a:pPr/>
              <a:t>17</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National Scientific Societies and all scientific event organizers, could</a:t>
            </a:r>
            <a:r>
              <a:rPr lang="en-US" sz="1200" kern="1200" baseline="0" dirty="0">
                <a:solidFill>
                  <a:schemeClr val="tx1"/>
                </a:solidFill>
                <a:latin typeface="+mn-lt"/>
                <a:ea typeface="+mn-ea"/>
                <a:cs typeface="+mn-cs"/>
              </a:rPr>
              <a:t> be motivated </a:t>
            </a:r>
            <a:r>
              <a:rPr lang="en-US" sz="1200" kern="1200" dirty="0">
                <a:solidFill>
                  <a:schemeClr val="tx1"/>
                </a:solidFill>
                <a:latin typeface="+mn-lt"/>
                <a:ea typeface="+mn-ea"/>
                <a:cs typeface="+mn-cs"/>
              </a:rPr>
              <a:t>to </a:t>
            </a:r>
            <a:r>
              <a:rPr lang="en-US" sz="1200" b="1" kern="1200" dirty="0">
                <a:solidFill>
                  <a:schemeClr val="tx1"/>
                </a:solidFill>
                <a:latin typeface="+mn-lt"/>
                <a:ea typeface="+mn-ea"/>
                <a:cs typeface="+mn-cs"/>
              </a:rPr>
              <a:t>include PP aspects in the scientific program of the events. </a:t>
            </a:r>
            <a:r>
              <a:rPr lang="en-US" sz="1200" u="sng" kern="1200" dirty="0">
                <a:solidFill>
                  <a:schemeClr val="tx1"/>
                </a:solidFill>
                <a:latin typeface="+mn-lt"/>
                <a:ea typeface="+mn-ea"/>
                <a:cs typeface="+mn-cs"/>
              </a:rPr>
              <a:t>An invitation to doctors in PP to participate </a:t>
            </a:r>
            <a:r>
              <a:rPr lang="en-US" sz="1200" kern="1200" dirty="0">
                <a:solidFill>
                  <a:schemeClr val="tx1"/>
                </a:solidFill>
                <a:latin typeface="+mn-lt"/>
                <a:ea typeface="+mn-ea"/>
                <a:cs typeface="+mn-cs"/>
              </a:rPr>
              <a:t>as speakers or instructors in the event</a:t>
            </a:r>
            <a:endParaRPr lang="en-US" sz="1200" b="1" kern="1200" dirty="0">
              <a:solidFill>
                <a:schemeClr val="tx1"/>
              </a:solidFill>
              <a:latin typeface="+mn-lt"/>
              <a:ea typeface="+mn-ea"/>
              <a:cs typeface="+mn-cs"/>
            </a:endParaRPr>
          </a:p>
          <a:p>
            <a:endParaRPr lang="el-GR" dirty="0"/>
          </a:p>
        </p:txBody>
      </p:sp>
      <p:sp>
        <p:nvSpPr>
          <p:cNvPr id="4" name="3 - Θέση αριθμού διαφάνειας"/>
          <p:cNvSpPr>
            <a:spLocks noGrp="1"/>
          </p:cNvSpPr>
          <p:nvPr>
            <p:ph type="sldNum" sz="quarter" idx="10"/>
          </p:nvPr>
        </p:nvSpPr>
        <p:spPr/>
        <p:txBody>
          <a:bodyPr/>
          <a:lstStyle/>
          <a:p>
            <a:fld id="{ECF40BE2-605C-432E-BBF1-432909834452}" type="slidenum">
              <a:rPr lang="el-GR" smtClean="0"/>
              <a:pPr/>
              <a:t>19</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EU and national authorities could ask from Hospitals’ administrations and Academic Institutions  to invite normally </a:t>
            </a:r>
            <a:r>
              <a:rPr lang="en-US" sz="1200" b="1" kern="1200" dirty="0">
                <a:solidFill>
                  <a:schemeClr val="tx1"/>
                </a:solidFill>
                <a:latin typeface="+mn-lt"/>
                <a:ea typeface="+mn-ea"/>
                <a:cs typeface="+mn-cs"/>
              </a:rPr>
              <a:t>PP doctors to participate in CME activities in the Hospitals and in the Universities</a:t>
            </a:r>
            <a:r>
              <a:rPr lang="en-US" sz="1200" kern="1200" dirty="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 This should be a general rule and an open invitation to all doctors in PP, without exclusions.</a:t>
            </a:r>
            <a:endParaRPr lang="el-GR" sz="1200" kern="1200" dirty="0">
              <a:solidFill>
                <a:schemeClr val="tx1"/>
              </a:solidFill>
              <a:latin typeface="+mn-lt"/>
              <a:ea typeface="+mn-ea"/>
              <a:cs typeface="+mn-cs"/>
            </a:endParaRPr>
          </a:p>
          <a:p>
            <a:endParaRPr lang="el-GR" dirty="0"/>
          </a:p>
        </p:txBody>
      </p:sp>
      <p:sp>
        <p:nvSpPr>
          <p:cNvPr id="4" name="3 - Θέση αριθμού διαφάνειας"/>
          <p:cNvSpPr>
            <a:spLocks noGrp="1"/>
          </p:cNvSpPr>
          <p:nvPr>
            <p:ph type="sldNum" sz="quarter" idx="10"/>
          </p:nvPr>
        </p:nvSpPr>
        <p:spPr/>
        <p:txBody>
          <a:bodyPr/>
          <a:lstStyle/>
          <a:p>
            <a:fld id="{ECF40BE2-605C-432E-BBF1-432909834452}" type="slidenum">
              <a:rPr lang="el-GR" smtClean="0"/>
              <a:pPr/>
              <a:t>21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FF99EE1B-D0B7-420B-9581-FDC800A7EF75}" type="datetimeFigureOut">
              <a:rPr lang="el-GR" smtClean="0"/>
              <a:pPr/>
              <a:t>21/10/2021</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244E1D5B-BF68-433E-BEE5-CD4A777FDB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FF99EE1B-D0B7-420B-9581-FDC800A7EF75}" type="datetimeFigureOut">
              <a:rPr lang="el-GR" smtClean="0"/>
              <a:pPr/>
              <a:t>21/10/2021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44E1D5B-BF68-433E-BEE5-CD4A777FDB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FF99EE1B-D0B7-420B-9581-FDC800A7EF75}" type="datetimeFigureOut">
              <a:rPr lang="el-GR" smtClean="0"/>
              <a:pPr/>
              <a:t>21/10/2021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44E1D5B-BF68-433E-BEE5-CD4A777FDB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FF99EE1B-D0B7-420B-9581-FDC800A7EF75}" type="datetimeFigureOut">
              <a:rPr lang="el-GR" smtClean="0"/>
              <a:pPr/>
              <a:t>21/10/2021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44E1D5B-BF68-433E-BEE5-CD4A777FDB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F99EE1B-D0B7-420B-9581-FDC800A7EF75}" type="datetimeFigureOut">
              <a:rPr lang="el-GR" smtClean="0"/>
              <a:pPr/>
              <a:t>21/10/2021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44E1D5B-BF68-433E-BEE5-CD4A777FDB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FF99EE1B-D0B7-420B-9581-FDC800A7EF75}" type="datetimeFigureOut">
              <a:rPr lang="el-GR" smtClean="0"/>
              <a:pPr/>
              <a:t>21/10/2021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44E1D5B-BF68-433E-BEE5-CD4A777FDB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FF99EE1B-D0B7-420B-9581-FDC800A7EF75}" type="datetimeFigureOut">
              <a:rPr lang="el-GR" smtClean="0"/>
              <a:pPr/>
              <a:t>21/10/2021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44E1D5B-BF68-433E-BEE5-CD4A777FDB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FF99EE1B-D0B7-420B-9581-FDC800A7EF75}" type="datetimeFigureOut">
              <a:rPr lang="el-GR" smtClean="0"/>
              <a:pPr/>
              <a:t>21/10/2021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44E1D5B-BF68-433E-BEE5-CD4A777FDB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F99EE1B-D0B7-420B-9581-FDC800A7EF75}" type="datetimeFigureOut">
              <a:rPr lang="el-GR" smtClean="0"/>
              <a:pPr/>
              <a:t>21/10/2021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44E1D5B-BF68-433E-BEE5-CD4A777FDB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FF99EE1B-D0B7-420B-9581-FDC800A7EF75}" type="datetimeFigureOut">
              <a:rPr lang="el-GR" smtClean="0"/>
              <a:pPr/>
              <a:t>21/10/2021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44E1D5B-BF68-433E-BEE5-CD4A777FDB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F99EE1B-D0B7-420B-9581-FDC800A7EF75}" type="datetimeFigureOut">
              <a:rPr lang="el-GR" smtClean="0"/>
              <a:pPr/>
              <a:t>21/10/2021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244E1D5B-BF68-433E-BEE5-CD4A777FDB1D}"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F99EE1B-D0B7-420B-9581-FDC800A7EF75}" type="datetimeFigureOut">
              <a:rPr lang="el-GR" smtClean="0"/>
              <a:pPr/>
              <a:t>21/10/2021</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44E1D5B-BF68-433E-BEE5-CD4A777FDB1D}"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bin"/><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71472" y="1"/>
            <a:ext cx="7772400" cy="1285860"/>
          </a:xfrm>
        </p:spPr>
        <p:txBody>
          <a:bodyPr/>
          <a:lstStyle/>
          <a:p>
            <a:pPr algn="ctr"/>
            <a:r>
              <a:rPr lang="en-US" dirty="0"/>
              <a:t>UEMS COUNCIL</a:t>
            </a:r>
            <a:endParaRPr lang="el-GR" dirty="0"/>
          </a:p>
        </p:txBody>
      </p:sp>
      <p:sp>
        <p:nvSpPr>
          <p:cNvPr id="3" name="2 - Υπότιτλος"/>
          <p:cNvSpPr>
            <a:spLocks noGrp="1"/>
          </p:cNvSpPr>
          <p:nvPr>
            <p:ph type="subTitle" idx="1"/>
          </p:nvPr>
        </p:nvSpPr>
        <p:spPr>
          <a:xfrm>
            <a:off x="285720" y="4786322"/>
            <a:ext cx="8358246" cy="1752600"/>
          </a:xfrm>
        </p:spPr>
        <p:txBody>
          <a:bodyPr>
            <a:normAutofit/>
          </a:bodyPr>
          <a:lstStyle/>
          <a:p>
            <a:endParaRPr lang="en-US" dirty="0"/>
          </a:p>
          <a:p>
            <a:endParaRPr lang="en-US" dirty="0"/>
          </a:p>
          <a:p>
            <a:pPr algn="ctr"/>
            <a:r>
              <a:rPr lang="en-US" sz="3200" dirty="0"/>
              <a:t>UEMS Council, </a:t>
            </a:r>
            <a:r>
              <a:rPr lang="en-US" sz="3200" dirty="0" err="1"/>
              <a:t>Limassol</a:t>
            </a:r>
            <a:r>
              <a:rPr lang="en-US" sz="3200" dirty="0"/>
              <a:t>, OCTOBER 23, 2021</a:t>
            </a:r>
            <a:endParaRPr lang="el-GR" sz="3200" dirty="0"/>
          </a:p>
        </p:txBody>
      </p:sp>
      <p:graphicFrame>
        <p:nvGraphicFramePr>
          <p:cNvPr id="1026" name="Object 2"/>
          <p:cNvGraphicFramePr>
            <a:graphicFrameLocks noChangeAspect="1"/>
          </p:cNvGraphicFramePr>
          <p:nvPr/>
        </p:nvGraphicFramePr>
        <p:xfrm>
          <a:off x="3428992" y="2071678"/>
          <a:ext cx="2071702" cy="2071702"/>
        </p:xfrm>
        <a:graphic>
          <a:graphicData uri="http://schemas.openxmlformats.org/presentationml/2006/ole">
            <mc:AlternateContent xmlns:mc="http://schemas.openxmlformats.org/markup-compatibility/2006">
              <mc:Choice xmlns:v="urn:schemas-microsoft-com:vml" Requires="v">
                <p:oleObj name="Kuva" r:id="rId2" imgW="987120" imgH="987120" progId="Word.Picture.8">
                  <p:embed/>
                </p:oleObj>
              </mc:Choice>
              <mc:Fallback>
                <p:oleObj name="Kuva" r:id="rId2" imgW="987120" imgH="987120" progId="Word.Picture.8">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8992" y="2071678"/>
                        <a:ext cx="2071702" cy="207170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 name="Εικόνα 4">
            <a:extLst>
              <a:ext uri="{FF2B5EF4-FFF2-40B4-BE49-F238E27FC236}">
                <a16:creationId xmlns:a16="http://schemas.microsoft.com/office/drawing/2014/main" id="{CAAC2293-0B77-C749-950D-01D2F12131B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51176" y="1607756"/>
            <a:ext cx="3412992" cy="3411924"/>
          </a:xfrm>
          <a:prstGeom prst="rect">
            <a:avLst/>
          </a:prstGeom>
        </p:spPr>
      </p:pic>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6420" y="1231424"/>
            <a:ext cx="8786874" cy="1285860"/>
          </a:xfrm>
        </p:spPr>
        <p:txBody>
          <a:bodyPr>
            <a:normAutofit fontScale="90000"/>
          </a:bodyPr>
          <a:lstStyle/>
          <a:p>
            <a:pPr algn="ctr"/>
            <a:r>
              <a:rPr lang="en-US" sz="4400" i="1" dirty="0"/>
              <a:t>Fellowships (sub-specialization) for physicians practicing in private practice </a:t>
            </a:r>
            <a:br>
              <a:rPr lang="el-GR" dirty="0"/>
            </a:br>
            <a:endParaRPr lang="el-GR" dirty="0"/>
          </a:p>
        </p:txBody>
      </p:sp>
      <p:sp>
        <p:nvSpPr>
          <p:cNvPr id="3" name="2 - Θέση περιεχομένου"/>
          <p:cNvSpPr>
            <a:spLocks noGrp="1"/>
          </p:cNvSpPr>
          <p:nvPr>
            <p:ph idx="1"/>
          </p:nvPr>
        </p:nvSpPr>
        <p:spPr>
          <a:xfrm>
            <a:off x="457200" y="2204864"/>
            <a:ext cx="8229600" cy="4788049"/>
          </a:xfrm>
        </p:spPr>
        <p:txBody>
          <a:bodyPr>
            <a:normAutofit/>
          </a:bodyPr>
          <a:lstStyle/>
          <a:p>
            <a:pPr>
              <a:buNone/>
            </a:pPr>
            <a:endParaRPr lang="en-US" sz="1000" u="sng" dirty="0"/>
          </a:p>
          <a:p>
            <a:r>
              <a:rPr lang="en-US" sz="2400" b="1" u="sng" dirty="0">
                <a:latin typeface="+mj-lt"/>
              </a:rPr>
              <a:t>Conclusion:</a:t>
            </a:r>
            <a:r>
              <a:rPr lang="en-US" sz="2400" b="1" dirty="0">
                <a:latin typeface="+mj-lt"/>
              </a:rPr>
              <a:t>  </a:t>
            </a:r>
            <a:r>
              <a:rPr lang="en-US" sz="2400" dirty="0">
                <a:latin typeface="+mj-lt"/>
              </a:rPr>
              <a:t>A clear conclusion to this issue-question, from all countries and in all specialties:</a:t>
            </a:r>
          </a:p>
          <a:p>
            <a:pPr>
              <a:buNone/>
            </a:pPr>
            <a:r>
              <a:rPr lang="en-US" sz="2400" dirty="0">
                <a:latin typeface="+mj-lt"/>
              </a:rPr>
              <a:t> </a:t>
            </a:r>
          </a:p>
          <a:p>
            <a:r>
              <a:rPr lang="en-US" sz="2400" b="1" dirty="0">
                <a:latin typeface="+mj-lt"/>
              </a:rPr>
              <a:t>Fellowships for doctors in PP practically do not exist</a:t>
            </a:r>
          </a:p>
          <a:p>
            <a:endParaRPr lang="en-US" sz="2000" b="1" dirty="0">
              <a:latin typeface="+mj-lt"/>
            </a:endParaRPr>
          </a:p>
          <a:p>
            <a:r>
              <a:rPr lang="en-US" sz="2400" dirty="0">
                <a:latin typeface="+mj-lt"/>
              </a:rPr>
              <a:t> </a:t>
            </a:r>
            <a:r>
              <a:rPr lang="en-US" sz="2400" b="1" dirty="0">
                <a:latin typeface="+mj-lt"/>
              </a:rPr>
              <a:t>No legal status </a:t>
            </a:r>
            <a:r>
              <a:rPr lang="en-US" sz="2400" dirty="0">
                <a:latin typeface="+mj-lt"/>
              </a:rPr>
              <a:t>or a legally regulating procedure for doctors in PP to have a fellowship (sub-specialization) in a public hospital. </a:t>
            </a:r>
          </a:p>
          <a:p>
            <a:r>
              <a:rPr lang="en-US" sz="2400" dirty="0">
                <a:latin typeface="+mj-lt"/>
              </a:rPr>
              <a:t>Such fellowships go mainly/normally to hospital doctors. Candidates from PP, </a:t>
            </a:r>
            <a:r>
              <a:rPr lang="en-US" sz="2400" u="sng" dirty="0">
                <a:latin typeface="+mj-lt"/>
              </a:rPr>
              <a:t>additionally,</a:t>
            </a:r>
            <a:r>
              <a:rPr lang="en-US" sz="2400" dirty="0">
                <a:latin typeface="+mj-lt"/>
              </a:rPr>
              <a:t> experience </a:t>
            </a:r>
            <a:r>
              <a:rPr lang="en-US" sz="2400" u="sng" dirty="0">
                <a:latin typeface="+mj-lt"/>
              </a:rPr>
              <a:t>difficulties in finding a training centre.</a:t>
            </a:r>
            <a:endParaRPr lang="el-GR" sz="2400" u="sng" dirty="0">
              <a:latin typeface="+mj-lt"/>
            </a:endParaRPr>
          </a:p>
          <a:p>
            <a:pPr>
              <a:buNone/>
            </a:pPr>
            <a:r>
              <a:rPr lang="en-US" sz="2400" dirty="0"/>
              <a:t> </a:t>
            </a:r>
            <a:endParaRPr lang="el-GR" sz="2400" dirty="0"/>
          </a:p>
          <a:p>
            <a:pPr>
              <a:buNone/>
            </a:pPr>
            <a:endParaRPr lang="el-GR" sz="2000" dirty="0"/>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296152"/>
          </a:xfrm>
        </p:spPr>
        <p:txBody>
          <a:bodyPr>
            <a:normAutofit fontScale="90000"/>
          </a:bodyPr>
          <a:lstStyle/>
          <a:p>
            <a:pPr algn="ctr"/>
            <a:r>
              <a:rPr lang="en-US" sz="4400" i="1" dirty="0"/>
              <a:t>CME activities in public hospitals</a:t>
            </a:r>
            <a:br>
              <a:rPr lang="el-GR" sz="4000" dirty="0"/>
            </a:br>
            <a:endParaRPr lang="el-GR" sz="4000" dirty="0"/>
          </a:p>
        </p:txBody>
      </p:sp>
      <p:sp>
        <p:nvSpPr>
          <p:cNvPr id="3" name="2 - Θέση περιεχομένου"/>
          <p:cNvSpPr>
            <a:spLocks noGrp="1"/>
          </p:cNvSpPr>
          <p:nvPr>
            <p:ph idx="1"/>
          </p:nvPr>
        </p:nvSpPr>
        <p:spPr>
          <a:xfrm>
            <a:off x="359532" y="2348880"/>
            <a:ext cx="8424936" cy="5184576"/>
          </a:xfrm>
        </p:spPr>
        <p:txBody>
          <a:bodyPr>
            <a:normAutofit lnSpcReduction="10000"/>
          </a:bodyPr>
          <a:lstStyle/>
          <a:p>
            <a:r>
              <a:rPr lang="en-US" sz="2400" b="1" u="sng" dirty="0">
                <a:latin typeface="+mj-lt"/>
              </a:rPr>
              <a:t>Conclusion:</a:t>
            </a:r>
            <a:r>
              <a:rPr lang="en-US" sz="2400" b="1" dirty="0">
                <a:latin typeface="+mj-lt"/>
              </a:rPr>
              <a:t> </a:t>
            </a:r>
            <a:r>
              <a:rPr lang="en-US" sz="2400" dirty="0">
                <a:latin typeface="+mj-lt"/>
              </a:rPr>
              <a:t>The majority of participants declare that PP doctors can be involved in CME activities and in scientific research in hospitals. </a:t>
            </a:r>
          </a:p>
          <a:p>
            <a:r>
              <a:rPr lang="en-US" sz="2400" dirty="0">
                <a:latin typeface="+mj-lt"/>
              </a:rPr>
              <a:t>However, there is a minority (38%) who say that this does not happen and there is a possibility that this is what it really happens. </a:t>
            </a:r>
          </a:p>
          <a:p>
            <a:r>
              <a:rPr lang="en-US" sz="2400" dirty="0">
                <a:latin typeface="+mj-lt"/>
              </a:rPr>
              <a:t>Probably, it is decided on an individual basis and there is not a general invitation to all doctors in PP to participate in such activities in the hospitals.</a:t>
            </a:r>
            <a:endParaRPr lang="el-GR" sz="2400" dirty="0">
              <a:latin typeface="+mj-lt"/>
            </a:endParaRPr>
          </a:p>
          <a:p>
            <a:r>
              <a:rPr lang="el-GR" sz="2400" dirty="0" err="1">
                <a:latin typeface="+mj-lt"/>
              </a:rPr>
              <a:t>Very</a:t>
            </a:r>
            <a:r>
              <a:rPr lang="el-GR" sz="2400" dirty="0">
                <a:latin typeface="+mj-lt"/>
              </a:rPr>
              <a:t> </a:t>
            </a:r>
            <a:r>
              <a:rPr lang="el-GR" sz="2400" dirty="0" err="1">
                <a:latin typeface="+mj-lt"/>
              </a:rPr>
              <a:t>few</a:t>
            </a:r>
            <a:r>
              <a:rPr lang="el-GR" sz="2400" dirty="0">
                <a:latin typeface="+mj-lt"/>
              </a:rPr>
              <a:t> </a:t>
            </a:r>
            <a:r>
              <a:rPr lang="el-GR" sz="2400" dirty="0" err="1">
                <a:latin typeface="+mj-lt"/>
              </a:rPr>
              <a:t>or</a:t>
            </a:r>
            <a:r>
              <a:rPr lang="el-GR" sz="2400" dirty="0">
                <a:latin typeface="+mj-lt"/>
              </a:rPr>
              <a:t> </a:t>
            </a:r>
            <a:r>
              <a:rPr lang="el-GR" sz="2400" dirty="0" err="1">
                <a:latin typeface="+mj-lt"/>
              </a:rPr>
              <a:t>no</a:t>
            </a:r>
            <a:r>
              <a:rPr lang="el-GR" sz="2400" dirty="0">
                <a:latin typeface="+mj-lt"/>
              </a:rPr>
              <a:t> </a:t>
            </a:r>
            <a:r>
              <a:rPr lang="el-GR" sz="2400" dirty="0" err="1">
                <a:latin typeface="+mj-lt"/>
              </a:rPr>
              <a:t>possibilities</a:t>
            </a:r>
            <a:r>
              <a:rPr lang="el-GR" sz="2400" dirty="0">
                <a:latin typeface="+mj-lt"/>
              </a:rPr>
              <a:t> for </a:t>
            </a:r>
            <a:r>
              <a:rPr lang="el-GR" sz="2400" dirty="0" err="1">
                <a:latin typeface="+mj-lt"/>
              </a:rPr>
              <a:t>internal</a:t>
            </a:r>
            <a:r>
              <a:rPr lang="el-GR" sz="2400" dirty="0">
                <a:latin typeface="+mj-lt"/>
              </a:rPr>
              <a:t> CME </a:t>
            </a:r>
            <a:r>
              <a:rPr lang="el-GR" sz="2400" dirty="0" err="1">
                <a:latin typeface="+mj-lt"/>
              </a:rPr>
              <a:t>credits</a:t>
            </a:r>
            <a:r>
              <a:rPr lang="el-GR" sz="2400" dirty="0">
                <a:latin typeface="+mj-lt"/>
              </a:rPr>
              <a:t> for PP </a:t>
            </a:r>
            <a:r>
              <a:rPr lang="el-GR" sz="2400" dirty="0" err="1">
                <a:latin typeface="+mj-lt"/>
              </a:rPr>
              <a:t>doctors</a:t>
            </a:r>
            <a:endParaRPr lang="el-GR" sz="2400" dirty="0">
              <a:latin typeface="+mj-lt"/>
            </a:endParaRPr>
          </a:p>
          <a:p>
            <a:pPr>
              <a:buNone/>
            </a:pPr>
            <a:r>
              <a:rPr lang="en-US" sz="2000" dirty="0"/>
              <a:t> </a:t>
            </a:r>
            <a:endParaRPr lang="el-GR" sz="2000" dirty="0"/>
          </a:p>
          <a:p>
            <a:pPr marL="0" indent="0">
              <a:buNone/>
            </a:pPr>
            <a:r>
              <a:rPr lang="en-US" sz="2000" dirty="0"/>
              <a:t> </a:t>
            </a:r>
            <a:endParaRPr lang="el-GR" sz="2000" dirty="0"/>
          </a:p>
          <a:p>
            <a:pPr marL="0" indent="0">
              <a:buNone/>
            </a:pPr>
            <a:r>
              <a:rPr lang="en-US" sz="2000" dirty="0"/>
              <a:t> </a:t>
            </a:r>
            <a:endParaRPr lang="el-GR" sz="2000" dirty="0"/>
          </a:p>
          <a:p>
            <a:endParaRPr lang="el-GR" sz="2000" dirty="0"/>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lvl="0" algn="ctr"/>
            <a:r>
              <a:rPr lang="en-GB" sz="4400" b="1" dirty="0"/>
              <a:t>COVID – 19  RELATED ASPECTS</a:t>
            </a:r>
            <a:br>
              <a:rPr lang="el-GR" dirty="0"/>
            </a:br>
            <a:r>
              <a:rPr lang="en-GB" sz="4400" dirty="0"/>
              <a:t>Problems noticed</a:t>
            </a:r>
            <a:endParaRPr lang="el-GR" sz="4400" dirty="0"/>
          </a:p>
        </p:txBody>
      </p:sp>
      <p:sp>
        <p:nvSpPr>
          <p:cNvPr id="3" name="2 - Θέση περιεχομένου"/>
          <p:cNvSpPr>
            <a:spLocks noGrp="1"/>
          </p:cNvSpPr>
          <p:nvPr>
            <p:ph idx="1"/>
          </p:nvPr>
        </p:nvSpPr>
        <p:spPr>
          <a:xfrm>
            <a:off x="457200" y="1988840"/>
            <a:ext cx="8229600" cy="4760302"/>
          </a:xfrm>
        </p:spPr>
        <p:txBody>
          <a:bodyPr>
            <a:normAutofit/>
          </a:bodyPr>
          <a:lstStyle/>
          <a:p>
            <a:pPr marL="0" indent="0">
              <a:buNone/>
            </a:pPr>
            <a:r>
              <a:rPr lang="en-GB" sz="2000" dirty="0"/>
              <a:t> </a:t>
            </a:r>
            <a:endParaRPr lang="en-GB" sz="2400" b="1" u="sng" dirty="0"/>
          </a:p>
          <a:p>
            <a:pPr marL="0" indent="0">
              <a:buNone/>
            </a:pPr>
            <a:endParaRPr lang="el-GR" sz="2400" dirty="0"/>
          </a:p>
          <a:p>
            <a:r>
              <a:rPr lang="en-US" sz="2400" b="1" u="sng" dirty="0">
                <a:latin typeface="+mj-lt"/>
              </a:rPr>
              <a:t>L</a:t>
            </a:r>
            <a:r>
              <a:rPr lang="en-GB" sz="2400" b="1" u="sng" dirty="0">
                <a:latin typeface="+mj-lt"/>
              </a:rPr>
              <a:t>ogistics</a:t>
            </a:r>
            <a:r>
              <a:rPr lang="en-US" sz="2400" b="1" u="sng" dirty="0">
                <a:latin typeface="+mj-lt"/>
              </a:rPr>
              <a:t>:</a:t>
            </a:r>
            <a:r>
              <a:rPr lang="en-US" sz="2400" b="1" dirty="0">
                <a:latin typeface="+mj-lt"/>
              </a:rPr>
              <a:t> </a:t>
            </a:r>
            <a:r>
              <a:rPr lang="en-GB" sz="2400" dirty="0">
                <a:latin typeface="+mj-lt"/>
              </a:rPr>
              <a:t>the majority of respondents experienced at least </a:t>
            </a:r>
            <a:r>
              <a:rPr lang="en-GB" sz="2400" u="sng" dirty="0">
                <a:latin typeface="+mj-lt"/>
              </a:rPr>
              <a:t>temporarily imposed restrictions</a:t>
            </a:r>
            <a:r>
              <a:rPr lang="en-GB" sz="2400" dirty="0">
                <a:latin typeface="+mj-lt"/>
              </a:rPr>
              <a:t>, partly by official regulations, partly due to a lack of personal protective materials and necessary adjustments to consultation room arrangements, in particular at the beginning of the pandemic. </a:t>
            </a:r>
          </a:p>
          <a:p>
            <a:pPr>
              <a:buNone/>
            </a:pPr>
            <a:endParaRPr lang="el-GR" sz="2400" dirty="0">
              <a:latin typeface="+mj-lt"/>
            </a:endParaRPr>
          </a:p>
          <a:p>
            <a:r>
              <a:rPr lang="en-GB" sz="2400" b="1" u="sng" dirty="0">
                <a:latin typeface="+mj-lt"/>
              </a:rPr>
              <a:t>Telephone and video consultation</a:t>
            </a:r>
            <a:r>
              <a:rPr lang="en-GB" sz="2400" b="1" dirty="0">
                <a:latin typeface="+mj-lt"/>
              </a:rPr>
              <a:t> </a:t>
            </a:r>
            <a:r>
              <a:rPr lang="en-GB" sz="2400" dirty="0">
                <a:latin typeface="+mj-lt"/>
              </a:rPr>
              <a:t>became quickly adopted</a:t>
            </a:r>
            <a:endParaRPr lang="el-GR" sz="2400" dirty="0">
              <a:latin typeface="+mj-lt"/>
            </a:endParaRPr>
          </a:p>
          <a:p>
            <a:pPr algn="just">
              <a:buNone/>
            </a:pPr>
            <a:r>
              <a:rPr lang="en-GB" sz="2400" dirty="0">
                <a:latin typeface="+mj-lt"/>
              </a:rPr>
              <a:t> </a:t>
            </a:r>
            <a:endParaRPr lang="el-GR" sz="2400" dirty="0">
              <a:latin typeface="+mj-lt"/>
            </a:endParaRPr>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lvl="0" algn="ctr"/>
            <a:r>
              <a:rPr lang="en-GB" sz="4000" b="1" dirty="0"/>
              <a:t>COVID – 19  RELATED ASPECTS</a:t>
            </a:r>
            <a:br>
              <a:rPr lang="el-GR" sz="4000" dirty="0"/>
            </a:br>
            <a:r>
              <a:rPr lang="en-GB" sz="4000" dirty="0"/>
              <a:t>Problems noticed</a:t>
            </a:r>
            <a:endParaRPr lang="el-GR" sz="4000" dirty="0"/>
          </a:p>
        </p:txBody>
      </p:sp>
      <p:sp>
        <p:nvSpPr>
          <p:cNvPr id="3" name="2 - Θέση περιεχομένου"/>
          <p:cNvSpPr>
            <a:spLocks noGrp="1"/>
          </p:cNvSpPr>
          <p:nvPr>
            <p:ph idx="1"/>
          </p:nvPr>
        </p:nvSpPr>
        <p:spPr>
          <a:xfrm>
            <a:off x="457200" y="2204864"/>
            <a:ext cx="8229600" cy="4544278"/>
          </a:xfrm>
        </p:spPr>
        <p:txBody>
          <a:bodyPr>
            <a:normAutofit/>
          </a:bodyPr>
          <a:lstStyle/>
          <a:p>
            <a:pPr marL="0" indent="0">
              <a:buNone/>
            </a:pPr>
            <a:endParaRPr lang="en-GB" sz="2000" dirty="0"/>
          </a:p>
          <a:p>
            <a:pPr marL="0" indent="0">
              <a:buNone/>
            </a:pPr>
            <a:r>
              <a:rPr lang="en-GB" sz="2400" dirty="0"/>
              <a:t> </a:t>
            </a:r>
            <a:endParaRPr lang="el-GR" sz="2400" dirty="0"/>
          </a:p>
          <a:p>
            <a:r>
              <a:rPr lang="en-GB" sz="2400" b="1" u="sng" dirty="0">
                <a:latin typeface="+mj-lt"/>
              </a:rPr>
              <a:t>Significant downsized workload </a:t>
            </a:r>
            <a:r>
              <a:rPr lang="en-GB" sz="2400" dirty="0">
                <a:latin typeface="+mj-lt"/>
              </a:rPr>
              <a:t>was noticed among all specialties</a:t>
            </a:r>
            <a:r>
              <a:rPr lang="el-GR" sz="2400" dirty="0">
                <a:latin typeface="+mj-lt"/>
              </a:rPr>
              <a:t> (</a:t>
            </a:r>
            <a:r>
              <a:rPr lang="el-GR" sz="2400" dirty="0" err="1">
                <a:latin typeface="+mj-lt"/>
              </a:rPr>
              <a:t>up</a:t>
            </a:r>
            <a:r>
              <a:rPr lang="el-GR" sz="2400" dirty="0">
                <a:latin typeface="+mj-lt"/>
              </a:rPr>
              <a:t> </a:t>
            </a:r>
            <a:r>
              <a:rPr lang="el-GR" sz="2400" dirty="0" err="1">
                <a:latin typeface="+mj-lt"/>
              </a:rPr>
              <a:t>to</a:t>
            </a:r>
            <a:r>
              <a:rPr lang="el-GR" sz="2400" dirty="0">
                <a:latin typeface="+mj-lt"/>
              </a:rPr>
              <a:t> 80 %)</a:t>
            </a:r>
            <a:r>
              <a:rPr lang="en-GB" sz="2400" dirty="0">
                <a:latin typeface="+mj-lt"/>
              </a:rPr>
              <a:t>, in particular within surgical specialties. </a:t>
            </a:r>
          </a:p>
          <a:p>
            <a:pPr>
              <a:buNone/>
            </a:pPr>
            <a:endParaRPr lang="en-US" sz="2400" dirty="0">
              <a:latin typeface="+mj-lt"/>
            </a:endParaRPr>
          </a:p>
          <a:p>
            <a:r>
              <a:rPr lang="en-GB" sz="2400" dirty="0">
                <a:latin typeface="+mj-lt"/>
              </a:rPr>
              <a:t>Urgencies could always be seen, but within fixed time slots </a:t>
            </a:r>
            <a:endParaRPr lang="el-GR" sz="2400" dirty="0">
              <a:latin typeface="+mj-lt"/>
            </a:endParaRPr>
          </a:p>
          <a:p>
            <a:endParaRPr lang="el-GR" sz="2000" dirty="0"/>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a:r>
              <a:rPr lang="en-GB" sz="4000" b="1" dirty="0"/>
              <a:t>COVID – 19  RELATED ASPECTS </a:t>
            </a:r>
            <a:br>
              <a:rPr lang="en-GB" sz="4000" b="1" dirty="0"/>
            </a:br>
            <a:r>
              <a:rPr lang="en-US" sz="4000" dirty="0"/>
              <a:t>Effects in patient care</a:t>
            </a:r>
            <a:endParaRPr lang="el-GR" sz="4000" dirty="0"/>
          </a:p>
        </p:txBody>
      </p:sp>
      <p:sp>
        <p:nvSpPr>
          <p:cNvPr id="3" name="2 - Θέση περιεχομένου"/>
          <p:cNvSpPr>
            <a:spLocks noGrp="1"/>
          </p:cNvSpPr>
          <p:nvPr>
            <p:ph idx="1"/>
          </p:nvPr>
        </p:nvSpPr>
        <p:spPr>
          <a:xfrm>
            <a:off x="457200" y="2530965"/>
            <a:ext cx="8229600" cy="4357718"/>
          </a:xfrm>
        </p:spPr>
        <p:txBody>
          <a:bodyPr>
            <a:normAutofit/>
          </a:bodyPr>
          <a:lstStyle/>
          <a:p>
            <a:r>
              <a:rPr lang="en-GB" sz="2400" b="1" dirty="0">
                <a:latin typeface="+mj-lt"/>
              </a:rPr>
              <a:t>Work stress significantly increased </a:t>
            </a:r>
            <a:r>
              <a:rPr lang="en-GB" sz="2400" dirty="0">
                <a:latin typeface="+mj-lt"/>
              </a:rPr>
              <a:t>due to additional tasks, protective tasks, being exposed to danger</a:t>
            </a:r>
            <a:r>
              <a:rPr lang="en-US" sz="2400" dirty="0">
                <a:latin typeface="+mj-lt"/>
              </a:rPr>
              <a:t> and </a:t>
            </a:r>
            <a:r>
              <a:rPr lang="en-GB" sz="2400" dirty="0">
                <a:latin typeface="+mj-lt"/>
              </a:rPr>
              <a:t>the shortage of protective materials</a:t>
            </a:r>
            <a:endParaRPr lang="el-GR" sz="2400" dirty="0">
              <a:latin typeface="+mj-lt"/>
            </a:endParaRPr>
          </a:p>
          <a:p>
            <a:pPr marL="0" indent="0">
              <a:buNone/>
            </a:pPr>
            <a:r>
              <a:rPr lang="en-GB" sz="2400" dirty="0">
                <a:latin typeface="+mj-lt"/>
              </a:rPr>
              <a:t> </a:t>
            </a:r>
            <a:endParaRPr lang="el-GR" sz="2400" dirty="0">
              <a:latin typeface="+mj-lt"/>
            </a:endParaRPr>
          </a:p>
          <a:p>
            <a:r>
              <a:rPr lang="en-GB" sz="2400" b="1" dirty="0">
                <a:latin typeface="+mj-lt"/>
              </a:rPr>
              <a:t>Patient care </a:t>
            </a:r>
            <a:r>
              <a:rPr lang="en-GB" sz="2400" dirty="0">
                <a:latin typeface="+mj-lt"/>
              </a:rPr>
              <a:t>in general was </a:t>
            </a:r>
            <a:r>
              <a:rPr lang="en-GB" sz="2400" b="1" dirty="0">
                <a:latin typeface="+mj-lt"/>
              </a:rPr>
              <a:t>negatively affected </a:t>
            </a:r>
            <a:r>
              <a:rPr lang="en-GB" sz="2400" dirty="0">
                <a:latin typeface="+mj-lt"/>
              </a:rPr>
              <a:t>by less face to face contact with patients, discomfort with </a:t>
            </a:r>
            <a:r>
              <a:rPr lang="en-GB" sz="2400" dirty="0" err="1">
                <a:latin typeface="+mj-lt"/>
              </a:rPr>
              <a:t>videoconsultations</a:t>
            </a:r>
            <a:r>
              <a:rPr lang="en-GB" sz="2400" dirty="0">
                <a:latin typeface="+mj-lt"/>
              </a:rPr>
              <a:t>, limited time available to spend for a particular patient. </a:t>
            </a:r>
            <a:endParaRPr lang="en-US" sz="2400" dirty="0">
              <a:latin typeface="+mj-lt"/>
            </a:endParaRPr>
          </a:p>
          <a:p>
            <a:endParaRPr lang="el-GR" sz="2000" dirty="0"/>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a:r>
              <a:rPr lang="en-GB" sz="4000" b="1" dirty="0"/>
              <a:t>COVID – 19  RELATED ASPECTS </a:t>
            </a:r>
            <a:br>
              <a:rPr lang="en-GB" sz="4000" b="1" dirty="0"/>
            </a:br>
            <a:r>
              <a:rPr lang="en-US" sz="4000" dirty="0"/>
              <a:t>Effects in patient care</a:t>
            </a:r>
            <a:endParaRPr lang="el-GR" sz="4000" dirty="0"/>
          </a:p>
        </p:txBody>
      </p:sp>
      <p:sp>
        <p:nvSpPr>
          <p:cNvPr id="3" name="2 - Θέση περιεχομένου"/>
          <p:cNvSpPr>
            <a:spLocks noGrp="1"/>
          </p:cNvSpPr>
          <p:nvPr>
            <p:ph idx="1"/>
          </p:nvPr>
        </p:nvSpPr>
        <p:spPr>
          <a:xfrm>
            <a:off x="457200" y="2204864"/>
            <a:ext cx="8229600" cy="4367408"/>
          </a:xfrm>
        </p:spPr>
        <p:txBody>
          <a:bodyPr>
            <a:normAutofit/>
          </a:bodyPr>
          <a:lstStyle/>
          <a:p>
            <a:pPr algn="just"/>
            <a:endParaRPr lang="en-GB" sz="2000" dirty="0"/>
          </a:p>
          <a:p>
            <a:pPr algn="just"/>
            <a:endParaRPr lang="en-GB" sz="2000" dirty="0"/>
          </a:p>
          <a:p>
            <a:r>
              <a:rPr lang="en-GB" sz="2400" dirty="0"/>
              <a:t>COVID-protocols could lead to </a:t>
            </a:r>
            <a:r>
              <a:rPr lang="en-GB" sz="2400" b="1" dirty="0"/>
              <a:t>misdiagnosis,</a:t>
            </a:r>
            <a:r>
              <a:rPr lang="en-GB" sz="2400" dirty="0"/>
              <a:t> </a:t>
            </a:r>
            <a:r>
              <a:rPr lang="en-GB" sz="2400" b="1" dirty="0"/>
              <a:t>postponed diagnosis </a:t>
            </a:r>
            <a:r>
              <a:rPr lang="en-GB" sz="2400" dirty="0"/>
              <a:t>of severe diseases, with possible results more severe cases and more expensive treatments. </a:t>
            </a:r>
          </a:p>
          <a:p>
            <a:pPr>
              <a:buNone/>
            </a:pPr>
            <a:endParaRPr lang="en-US" sz="2400" dirty="0"/>
          </a:p>
          <a:p>
            <a:r>
              <a:rPr lang="en-GB" sz="2400" dirty="0"/>
              <a:t>Preventive medicine many times has been overlooked. </a:t>
            </a:r>
            <a:endParaRPr lang="el-GR" sz="2400" dirty="0"/>
          </a:p>
          <a:p>
            <a:pPr>
              <a:buNone/>
            </a:pPr>
            <a:endParaRPr lang="el-GR" sz="2000" dirty="0"/>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94273"/>
            <a:ext cx="8229600" cy="1143000"/>
          </a:xfrm>
        </p:spPr>
        <p:txBody>
          <a:bodyPr>
            <a:normAutofit fontScale="90000"/>
          </a:bodyPr>
          <a:lstStyle/>
          <a:p>
            <a:r>
              <a:rPr lang="en-US"/>
              <a:t>Doctors’ health and CPD activities</a:t>
            </a:r>
            <a:endParaRPr lang="el-GR"/>
          </a:p>
        </p:txBody>
      </p:sp>
      <p:sp>
        <p:nvSpPr>
          <p:cNvPr id="3" name="2 - Θέση περιεχομένου"/>
          <p:cNvSpPr>
            <a:spLocks noGrp="1"/>
          </p:cNvSpPr>
          <p:nvPr>
            <p:ph idx="1"/>
          </p:nvPr>
        </p:nvSpPr>
        <p:spPr>
          <a:xfrm>
            <a:off x="457200" y="2276872"/>
            <a:ext cx="8229600" cy="4724016"/>
          </a:xfrm>
        </p:spPr>
        <p:txBody>
          <a:bodyPr>
            <a:normAutofit/>
          </a:bodyPr>
          <a:lstStyle/>
          <a:p>
            <a:r>
              <a:rPr lang="en-GB" sz="2400" dirty="0">
                <a:latin typeface="+mj-lt"/>
              </a:rPr>
              <a:t>With regard to one’s own health very few answers have been collected. </a:t>
            </a:r>
          </a:p>
          <a:p>
            <a:r>
              <a:rPr lang="en-GB" sz="2400" dirty="0">
                <a:latin typeface="+mj-lt"/>
              </a:rPr>
              <a:t>Probably “a secondary rank problem”, an issue many of our colleagues spend less attention on in times of crisis. </a:t>
            </a:r>
            <a:endParaRPr lang="el-GR" sz="2400" dirty="0">
              <a:latin typeface="+mj-lt"/>
            </a:endParaRPr>
          </a:p>
          <a:p>
            <a:pPr marL="0" indent="0">
              <a:buNone/>
            </a:pPr>
            <a:r>
              <a:rPr lang="en-GB" sz="2400" dirty="0">
                <a:latin typeface="+mj-lt"/>
              </a:rPr>
              <a:t> </a:t>
            </a:r>
            <a:endParaRPr lang="el-GR" sz="2400" dirty="0">
              <a:latin typeface="+mj-lt"/>
            </a:endParaRPr>
          </a:p>
          <a:p>
            <a:pPr marL="0" indent="0"/>
            <a:r>
              <a:rPr lang="en-GB" sz="2400" dirty="0">
                <a:latin typeface="+mj-lt"/>
              </a:rPr>
              <a:t> With regard to </a:t>
            </a:r>
            <a:r>
              <a:rPr lang="en-GB" sz="2400" u="sng" dirty="0">
                <a:latin typeface="+mj-lt"/>
              </a:rPr>
              <a:t>CPD</a:t>
            </a:r>
            <a:r>
              <a:rPr lang="en-GB" sz="2400" dirty="0">
                <a:latin typeface="+mj-lt"/>
              </a:rPr>
              <a:t> related activities, respondents noticed    a steep decrease but with a swift </a:t>
            </a:r>
            <a:r>
              <a:rPr lang="en-GB" sz="2400" u="sng" dirty="0">
                <a:latin typeface="+mj-lt"/>
              </a:rPr>
              <a:t>shift towards on line activities </a:t>
            </a:r>
            <a:r>
              <a:rPr lang="en-GB" sz="2400" dirty="0">
                <a:latin typeface="+mj-lt"/>
              </a:rPr>
              <a:t>such as webinars, later also congresses. </a:t>
            </a:r>
            <a:endParaRPr lang="en-US" sz="2400" dirty="0">
              <a:latin typeface="+mj-lt"/>
            </a:endParaRPr>
          </a:p>
          <a:p>
            <a:r>
              <a:rPr lang="en-GB" sz="2400" dirty="0">
                <a:latin typeface="+mj-lt"/>
              </a:rPr>
              <a:t>COVID-related webinars were imposed or strongly advised.</a:t>
            </a:r>
            <a:endParaRPr lang="en-US" sz="2400" dirty="0">
              <a:latin typeface="+mj-lt"/>
            </a:endParaRPr>
          </a:p>
          <a:p>
            <a:pPr marL="0" indent="0">
              <a:buNone/>
            </a:pPr>
            <a:r>
              <a:rPr lang="en-GB" sz="2400" dirty="0">
                <a:latin typeface="+mj-lt"/>
              </a:rPr>
              <a:t> </a:t>
            </a:r>
            <a:endParaRPr lang="el-GR" sz="2400" dirty="0">
              <a:latin typeface="+mj-lt"/>
            </a:endParaRPr>
          </a:p>
          <a:p>
            <a:pPr marL="0" indent="0">
              <a:buNone/>
            </a:pPr>
            <a:r>
              <a:rPr lang="en-GB" sz="2000" dirty="0">
                <a:latin typeface="+mj-lt"/>
              </a:rPr>
              <a:t> </a:t>
            </a:r>
            <a:endParaRPr lang="el-GR" sz="2000" dirty="0">
              <a:latin typeface="+mj-lt"/>
            </a:endParaRPr>
          </a:p>
          <a:p>
            <a:endParaRPr lang="el-GR" sz="2000" dirty="0">
              <a:latin typeface="+mj-lt"/>
            </a:endParaRPr>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692696"/>
            <a:ext cx="8568952" cy="1082978"/>
          </a:xfrm>
        </p:spPr>
        <p:txBody>
          <a:bodyPr>
            <a:noAutofit/>
          </a:bodyPr>
          <a:lstStyle/>
          <a:p>
            <a:pPr algn="ctr"/>
            <a:r>
              <a:rPr lang="en-US" sz="4000" dirty="0"/>
              <a:t>INSUCOPP – </a:t>
            </a:r>
            <a:r>
              <a:rPr lang="en-US" sz="4000" b="1" dirty="0"/>
              <a:t>SUGGESTIONS</a:t>
            </a:r>
            <a:br>
              <a:rPr lang="en-US" sz="4000" dirty="0"/>
            </a:br>
            <a:r>
              <a:rPr lang="en-US" sz="4000" dirty="0"/>
              <a:t>PERMANENT PROBLEMS</a:t>
            </a:r>
            <a:endParaRPr lang="el-GR" sz="4000" dirty="0"/>
          </a:p>
        </p:txBody>
      </p:sp>
      <p:sp>
        <p:nvSpPr>
          <p:cNvPr id="3" name="2 - Θέση περιεχομένου"/>
          <p:cNvSpPr>
            <a:spLocks noGrp="1"/>
          </p:cNvSpPr>
          <p:nvPr>
            <p:ph idx="1"/>
          </p:nvPr>
        </p:nvSpPr>
        <p:spPr>
          <a:xfrm>
            <a:off x="482427" y="2204864"/>
            <a:ext cx="8229600" cy="4786346"/>
          </a:xfrm>
        </p:spPr>
        <p:txBody>
          <a:bodyPr>
            <a:normAutofit/>
          </a:bodyPr>
          <a:lstStyle/>
          <a:p>
            <a:r>
              <a:rPr lang="en-US" sz="2400" b="1" dirty="0">
                <a:latin typeface="+mj-lt"/>
              </a:rPr>
              <a:t>Educational programs </a:t>
            </a:r>
            <a:r>
              <a:rPr lang="en-US" sz="2400" dirty="0">
                <a:latin typeface="+mj-lt"/>
              </a:rPr>
              <a:t>to include experience in private practice</a:t>
            </a:r>
          </a:p>
          <a:p>
            <a:pPr>
              <a:buNone/>
            </a:pPr>
            <a:endParaRPr lang="en-US" sz="2400" dirty="0">
              <a:latin typeface="+mj-lt"/>
            </a:endParaRPr>
          </a:p>
          <a:p>
            <a:r>
              <a:rPr lang="en-US" sz="2400" b="1" dirty="0">
                <a:latin typeface="+mj-lt"/>
              </a:rPr>
              <a:t>Funding</a:t>
            </a:r>
            <a:r>
              <a:rPr lang="en-US" sz="2400" dirty="0">
                <a:latin typeface="+mj-lt"/>
              </a:rPr>
              <a:t> from EU and National Sources should be given to Doctors in PP </a:t>
            </a:r>
            <a:r>
              <a:rPr lang="en-US" sz="2400" b="1" dirty="0">
                <a:latin typeface="+mj-lt"/>
              </a:rPr>
              <a:t>for obtaining specialized equipment </a:t>
            </a:r>
            <a:r>
              <a:rPr lang="en-US" sz="2400" dirty="0">
                <a:latin typeface="+mj-lt"/>
              </a:rPr>
              <a:t>and for other professional investments in their working place.</a:t>
            </a:r>
          </a:p>
          <a:p>
            <a:pPr>
              <a:buNone/>
            </a:pPr>
            <a:endParaRPr lang="en-US" sz="2400" dirty="0">
              <a:latin typeface="+mj-lt"/>
            </a:endParaRPr>
          </a:p>
          <a:p>
            <a:r>
              <a:rPr lang="en-US" sz="2400" dirty="0">
                <a:latin typeface="+mj-lt"/>
              </a:rPr>
              <a:t> Such funding projects, should be </a:t>
            </a:r>
            <a:r>
              <a:rPr lang="en-US" sz="2400" u="sng" dirty="0">
                <a:latin typeface="+mj-lt"/>
              </a:rPr>
              <a:t>exclusively for doctors in PP </a:t>
            </a:r>
            <a:r>
              <a:rPr lang="en-US" sz="2400" dirty="0">
                <a:latin typeface="+mj-lt"/>
              </a:rPr>
              <a:t>who would be judged for eligibility under criteria applied only to doctors. </a:t>
            </a:r>
          </a:p>
          <a:p>
            <a:r>
              <a:rPr lang="en-US" sz="2400" dirty="0">
                <a:latin typeface="+mj-lt"/>
              </a:rPr>
              <a:t>These projects, should run normally every year in all European countries</a:t>
            </a:r>
            <a:endParaRPr lang="el-GR" sz="2400" dirty="0">
              <a:latin typeface="+mj-lt"/>
            </a:endParaRPr>
          </a:p>
          <a:p>
            <a:endParaRPr lang="en-US" sz="2400" dirty="0"/>
          </a:p>
          <a:p>
            <a:endParaRPr lang="el-GR" sz="2400" dirty="0"/>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428604"/>
            <a:ext cx="8715436" cy="1357322"/>
          </a:xfrm>
        </p:spPr>
        <p:txBody>
          <a:bodyPr>
            <a:noAutofit/>
          </a:bodyPr>
          <a:lstStyle/>
          <a:p>
            <a:pPr algn="ctr"/>
            <a:r>
              <a:rPr lang="en-US" sz="4000" dirty="0"/>
              <a:t>SUGGESTIONS - PERMANENT PROBLEMS </a:t>
            </a:r>
            <a:br>
              <a:rPr lang="en-US" sz="4000" dirty="0"/>
            </a:br>
            <a:r>
              <a:rPr lang="en-US" sz="4000" dirty="0"/>
              <a:t>CME - SCIENTIFIC EVENTS</a:t>
            </a:r>
            <a:endParaRPr lang="el-GR" sz="4000" dirty="0"/>
          </a:p>
        </p:txBody>
      </p:sp>
      <p:sp>
        <p:nvSpPr>
          <p:cNvPr id="3" name="2 - Θέση περιεχομένου"/>
          <p:cNvSpPr>
            <a:spLocks noGrp="1"/>
          </p:cNvSpPr>
          <p:nvPr>
            <p:ph idx="1"/>
          </p:nvPr>
        </p:nvSpPr>
        <p:spPr>
          <a:xfrm>
            <a:off x="539552" y="1988840"/>
            <a:ext cx="8229600" cy="4708230"/>
          </a:xfrm>
        </p:spPr>
        <p:txBody>
          <a:bodyPr>
            <a:normAutofit/>
          </a:bodyPr>
          <a:lstStyle/>
          <a:p>
            <a:endParaRPr lang="en-US" sz="2400" dirty="0"/>
          </a:p>
          <a:p>
            <a:r>
              <a:rPr lang="en-US" sz="2400" b="1" u="sng" dirty="0">
                <a:latin typeface="+mj-lt"/>
              </a:rPr>
              <a:t>CME:</a:t>
            </a:r>
            <a:r>
              <a:rPr lang="en-US" sz="2400" b="1" dirty="0">
                <a:latin typeface="+mj-lt"/>
              </a:rPr>
              <a:t> Financial support </a:t>
            </a:r>
            <a:r>
              <a:rPr lang="en-US" sz="2400" u="sng" dirty="0">
                <a:latin typeface="+mj-lt"/>
              </a:rPr>
              <a:t>for loss of income</a:t>
            </a:r>
            <a:r>
              <a:rPr lang="en-US" sz="2400" dirty="0">
                <a:latin typeface="+mj-lt"/>
              </a:rPr>
              <a:t>, to doctors in PP, when doctor attends scientific events. Additionally, a contribution </a:t>
            </a:r>
            <a:r>
              <a:rPr lang="en-US" sz="2400" u="sng" dirty="0">
                <a:latin typeface="+mj-lt"/>
              </a:rPr>
              <a:t>to subscription fees, travelling and lodging costs</a:t>
            </a:r>
            <a:r>
              <a:rPr lang="en-US" sz="2400" dirty="0">
                <a:latin typeface="+mj-lt"/>
              </a:rPr>
              <a:t>.</a:t>
            </a:r>
          </a:p>
          <a:p>
            <a:endParaRPr lang="en-US" sz="2400" dirty="0">
              <a:latin typeface="+mj-lt"/>
            </a:endParaRPr>
          </a:p>
          <a:p>
            <a:r>
              <a:rPr lang="en-US" sz="2400" dirty="0">
                <a:latin typeface="+mj-lt"/>
              </a:rPr>
              <a:t> All these could come from EU funds and projects and should be applied to all European countries – members of EU. </a:t>
            </a:r>
          </a:p>
          <a:p>
            <a:pPr>
              <a:buNone/>
            </a:pPr>
            <a:endParaRPr lang="en-US" sz="2400" dirty="0">
              <a:latin typeface="+mj-lt"/>
            </a:endParaRPr>
          </a:p>
          <a:p>
            <a:r>
              <a:rPr lang="en-US" sz="2400" dirty="0">
                <a:latin typeface="+mj-lt"/>
              </a:rPr>
              <a:t> All these would increase the number of doctors in PP who attend scientific events and enhance their scientific level and consequently quality of patient care.</a:t>
            </a:r>
            <a:endParaRPr lang="el-GR" sz="2400" dirty="0">
              <a:latin typeface="+mj-lt"/>
            </a:endParaRPr>
          </a:p>
          <a:p>
            <a:endParaRPr lang="el-GR" sz="2400" dirty="0"/>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980728"/>
            <a:ext cx="8715436" cy="1081838"/>
          </a:xfrm>
        </p:spPr>
        <p:txBody>
          <a:bodyPr>
            <a:noAutofit/>
          </a:bodyPr>
          <a:lstStyle/>
          <a:p>
            <a:pPr algn="ctr"/>
            <a:r>
              <a:rPr lang="en-US" sz="4000" dirty="0"/>
              <a:t>SUGGESTIONS - PERMANENT PROBLEMS </a:t>
            </a:r>
            <a:br>
              <a:rPr lang="en-US" sz="4000" dirty="0"/>
            </a:br>
            <a:r>
              <a:rPr lang="en-US" sz="4000" dirty="0"/>
              <a:t>PP ASPECTS IN EVENTS</a:t>
            </a:r>
            <a:endParaRPr lang="el-GR" sz="4000" dirty="0"/>
          </a:p>
        </p:txBody>
      </p:sp>
      <p:sp>
        <p:nvSpPr>
          <p:cNvPr id="3" name="2 - Θέση περιεχομένου"/>
          <p:cNvSpPr>
            <a:spLocks noGrp="1"/>
          </p:cNvSpPr>
          <p:nvPr>
            <p:ph idx="1"/>
          </p:nvPr>
        </p:nvSpPr>
        <p:spPr>
          <a:xfrm>
            <a:off x="323528" y="2564904"/>
            <a:ext cx="8229600" cy="4389120"/>
          </a:xfrm>
        </p:spPr>
        <p:txBody>
          <a:bodyPr>
            <a:normAutofit/>
          </a:bodyPr>
          <a:lstStyle/>
          <a:p>
            <a:endParaRPr lang="en-US" sz="2400" dirty="0"/>
          </a:p>
          <a:p>
            <a:r>
              <a:rPr lang="en-US" sz="2400" dirty="0">
                <a:latin typeface="+mj-lt"/>
              </a:rPr>
              <a:t>National Scientific Societies and all scientific event organizers, to </a:t>
            </a:r>
            <a:r>
              <a:rPr lang="en-US" sz="2400" b="1" dirty="0">
                <a:latin typeface="+mj-lt"/>
              </a:rPr>
              <a:t>include PP aspects in the scientific program of the events. </a:t>
            </a:r>
          </a:p>
          <a:p>
            <a:pPr>
              <a:buNone/>
            </a:pPr>
            <a:endParaRPr lang="en-US" sz="2400" b="1" dirty="0">
              <a:latin typeface="+mj-lt"/>
            </a:endParaRPr>
          </a:p>
          <a:p>
            <a:r>
              <a:rPr lang="en-US" sz="2400" u="sng" dirty="0">
                <a:latin typeface="+mj-lt"/>
              </a:rPr>
              <a:t>An invitation to doctors in PP to participate </a:t>
            </a:r>
            <a:r>
              <a:rPr lang="en-US" sz="2400" dirty="0">
                <a:latin typeface="+mj-lt"/>
              </a:rPr>
              <a:t>as speakers or instructors in the event, should be also a measure that would enhance their participation and attendance.</a:t>
            </a:r>
            <a:endParaRPr lang="el-GR" sz="2400" dirty="0">
              <a:latin typeface="+mj-lt"/>
            </a:endParaRPr>
          </a:p>
          <a:p>
            <a:endParaRPr lang="el-GR" sz="2400"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500042"/>
            <a:ext cx="8712968" cy="2000240"/>
          </a:xfrm>
        </p:spPr>
        <p:txBody>
          <a:bodyPr>
            <a:normAutofit/>
          </a:bodyPr>
          <a:lstStyle/>
          <a:p>
            <a:pPr algn="ctr"/>
            <a:r>
              <a:rPr lang="en-US" sz="4000" dirty="0"/>
              <a:t>INSUCOPP</a:t>
            </a:r>
            <a:br>
              <a:rPr lang="en-US" sz="4000" dirty="0"/>
            </a:br>
            <a:r>
              <a:rPr lang="en-US" sz="4000" dirty="0"/>
              <a:t>(In Support of Colleagues In Private Practice)</a:t>
            </a:r>
            <a:endParaRPr lang="el-GR" sz="4000" dirty="0"/>
          </a:p>
        </p:txBody>
      </p:sp>
      <p:sp>
        <p:nvSpPr>
          <p:cNvPr id="3" name="2 - Θέση περιεχομένου"/>
          <p:cNvSpPr>
            <a:spLocks noGrp="1"/>
          </p:cNvSpPr>
          <p:nvPr>
            <p:ph idx="1"/>
          </p:nvPr>
        </p:nvSpPr>
        <p:spPr>
          <a:xfrm>
            <a:off x="493204" y="2420888"/>
            <a:ext cx="8229600" cy="4608512"/>
          </a:xfrm>
        </p:spPr>
        <p:txBody>
          <a:bodyPr>
            <a:normAutofit fontScale="62500" lnSpcReduction="20000"/>
          </a:bodyPr>
          <a:lstStyle/>
          <a:p>
            <a:endParaRPr lang="en-US" dirty="0"/>
          </a:p>
          <a:p>
            <a:endParaRPr lang="en-US" dirty="0"/>
          </a:p>
          <a:p>
            <a:pPr marL="0" indent="0">
              <a:buNone/>
            </a:pPr>
            <a:endParaRPr lang="el-GR" dirty="0"/>
          </a:p>
          <a:p>
            <a:pPr marL="0" indent="0">
              <a:buNone/>
            </a:pPr>
            <a:endParaRPr lang="en-US" dirty="0"/>
          </a:p>
          <a:p>
            <a:r>
              <a:rPr lang="en-US" sz="3800" dirty="0">
                <a:latin typeface="+mj-lt"/>
              </a:rPr>
              <a:t>Dr Andreas Papandroudis</a:t>
            </a:r>
          </a:p>
          <a:p>
            <a:r>
              <a:rPr lang="en-US" sz="3800" dirty="0">
                <a:latin typeface="+mj-lt"/>
              </a:rPr>
              <a:t>Dr Marc Hermans</a:t>
            </a:r>
          </a:p>
          <a:p>
            <a:pPr>
              <a:buNone/>
            </a:pPr>
            <a:r>
              <a:rPr lang="en-US" sz="3800" dirty="0">
                <a:latin typeface="+mj-lt"/>
              </a:rPr>
              <a:t>   </a:t>
            </a:r>
          </a:p>
          <a:p>
            <a:pPr>
              <a:buNone/>
            </a:pPr>
            <a:r>
              <a:rPr lang="en-US" sz="3800" dirty="0">
                <a:latin typeface="+mj-lt"/>
              </a:rPr>
              <a:t>     UEMS Vice Presidents</a:t>
            </a:r>
          </a:p>
          <a:p>
            <a:pPr>
              <a:buNone/>
            </a:pPr>
            <a:endParaRPr lang="en-US" sz="3800" dirty="0">
              <a:latin typeface="+mj-lt"/>
            </a:endParaRPr>
          </a:p>
          <a:p>
            <a:pPr>
              <a:buNone/>
            </a:pPr>
            <a:endParaRPr lang="en-US" sz="3800" dirty="0">
              <a:latin typeface="+mj-lt"/>
            </a:endParaRPr>
          </a:p>
          <a:p>
            <a:pPr>
              <a:buNone/>
            </a:pPr>
            <a:r>
              <a:rPr lang="en-US" sz="3800" dirty="0">
                <a:latin typeface="+mj-lt"/>
              </a:rPr>
              <a:t>    </a:t>
            </a:r>
          </a:p>
          <a:p>
            <a:pPr>
              <a:buNone/>
            </a:pPr>
            <a:r>
              <a:rPr lang="en-US" sz="3800" dirty="0">
                <a:latin typeface="+mj-lt"/>
              </a:rPr>
              <a:t>       UEMS Council, </a:t>
            </a:r>
            <a:r>
              <a:rPr lang="en-US" sz="3800" dirty="0" err="1">
                <a:latin typeface="+mj-lt"/>
              </a:rPr>
              <a:t>Limassol</a:t>
            </a:r>
            <a:r>
              <a:rPr lang="en-US" sz="3800" dirty="0">
                <a:latin typeface="+mj-lt"/>
              </a:rPr>
              <a:t>, OCTOBER 23, 2021</a:t>
            </a:r>
            <a:endParaRPr lang="el-GR" sz="3800" dirty="0">
              <a:latin typeface="+mj-lt"/>
            </a:endParaRPr>
          </a:p>
          <a:p>
            <a:pPr>
              <a:buNone/>
            </a:pPr>
            <a:endParaRPr lang="en-US" dirty="0">
              <a:latin typeface="+mj-lt"/>
            </a:endParaRPr>
          </a:p>
          <a:p>
            <a:pPr>
              <a:buNone/>
            </a:pPr>
            <a:r>
              <a:rPr lang="en-US" dirty="0"/>
              <a:t>  </a:t>
            </a:r>
            <a:endParaRPr lang="el-GR" dirty="0"/>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0001" y="908720"/>
            <a:ext cx="8643998" cy="938962"/>
          </a:xfrm>
        </p:spPr>
        <p:txBody>
          <a:bodyPr>
            <a:noAutofit/>
          </a:bodyPr>
          <a:lstStyle/>
          <a:p>
            <a:pPr algn="ctr"/>
            <a:r>
              <a:rPr lang="en-US" sz="4000" dirty="0"/>
              <a:t>SUGGESTIONS - PERMANENT PROBLEMS FELLOWSHIPS</a:t>
            </a:r>
            <a:endParaRPr lang="el-GR" sz="4000" dirty="0"/>
          </a:p>
        </p:txBody>
      </p:sp>
      <p:sp>
        <p:nvSpPr>
          <p:cNvPr id="3" name="2 - Θέση περιεχομένου"/>
          <p:cNvSpPr>
            <a:spLocks noGrp="1"/>
          </p:cNvSpPr>
          <p:nvPr>
            <p:ph idx="1"/>
          </p:nvPr>
        </p:nvSpPr>
        <p:spPr>
          <a:xfrm>
            <a:off x="457200" y="2636912"/>
            <a:ext cx="8229600" cy="4389120"/>
          </a:xfrm>
        </p:spPr>
        <p:txBody>
          <a:bodyPr>
            <a:normAutofit/>
          </a:bodyPr>
          <a:lstStyle/>
          <a:p>
            <a:r>
              <a:rPr lang="en-US" sz="2400" dirty="0">
                <a:latin typeface="+mj-lt"/>
              </a:rPr>
              <a:t>All </a:t>
            </a:r>
            <a:r>
              <a:rPr lang="en-US" sz="2400" u="sng" dirty="0">
                <a:latin typeface="+mj-lt"/>
              </a:rPr>
              <a:t>European Union countries, should change their legislation</a:t>
            </a:r>
            <a:r>
              <a:rPr lang="en-US" sz="2400" dirty="0">
                <a:latin typeface="+mj-lt"/>
              </a:rPr>
              <a:t>, so as </a:t>
            </a:r>
            <a:r>
              <a:rPr lang="en-US" sz="2400" b="1" dirty="0">
                <a:latin typeface="+mj-lt"/>
              </a:rPr>
              <a:t>doctors in PP to have same opportunities </a:t>
            </a:r>
            <a:r>
              <a:rPr lang="en-US" sz="2400" dirty="0">
                <a:latin typeface="+mj-lt"/>
              </a:rPr>
              <a:t>as hospital doctors </a:t>
            </a:r>
            <a:r>
              <a:rPr lang="en-US" sz="2400" b="1" dirty="0">
                <a:latin typeface="+mj-lt"/>
              </a:rPr>
              <a:t>for fellowships </a:t>
            </a:r>
            <a:r>
              <a:rPr lang="en-US" sz="2400" dirty="0">
                <a:latin typeface="+mj-lt"/>
              </a:rPr>
              <a:t>or sub-specialization in public hospitals. </a:t>
            </a:r>
          </a:p>
          <a:p>
            <a:pPr>
              <a:buNone/>
            </a:pPr>
            <a:endParaRPr lang="en-US" sz="2400" dirty="0">
              <a:latin typeface="+mj-lt"/>
            </a:endParaRPr>
          </a:p>
          <a:p>
            <a:r>
              <a:rPr lang="en-US" sz="2400" dirty="0">
                <a:latin typeface="+mj-lt"/>
              </a:rPr>
              <a:t>Additionally, </a:t>
            </a:r>
            <a:r>
              <a:rPr lang="en-US" sz="2400" u="sng" dirty="0">
                <a:latin typeface="+mj-lt"/>
              </a:rPr>
              <a:t>private hospitals could be validated</a:t>
            </a:r>
            <a:r>
              <a:rPr lang="el-GR" sz="2400" dirty="0">
                <a:latin typeface="+mj-lt"/>
              </a:rPr>
              <a:t>,</a:t>
            </a:r>
            <a:r>
              <a:rPr lang="en-US" sz="2400" dirty="0">
                <a:latin typeface="+mj-lt"/>
              </a:rPr>
              <a:t> upon certain </a:t>
            </a:r>
            <a:r>
              <a:rPr lang="el-GR" sz="2400" dirty="0" err="1">
                <a:latin typeface="+mj-lt"/>
              </a:rPr>
              <a:t>educational</a:t>
            </a:r>
            <a:r>
              <a:rPr lang="en-US" sz="2400" dirty="0">
                <a:latin typeface="+mj-lt"/>
              </a:rPr>
              <a:t> criteria</a:t>
            </a:r>
            <a:r>
              <a:rPr lang="el-GR" sz="2400" dirty="0">
                <a:latin typeface="+mj-lt"/>
              </a:rPr>
              <a:t>,</a:t>
            </a:r>
            <a:r>
              <a:rPr lang="en-US" sz="2400" dirty="0">
                <a:latin typeface="+mj-lt"/>
              </a:rPr>
              <a:t> to offer official fellowships.</a:t>
            </a:r>
            <a:endParaRPr lang="el-GR" sz="2400" dirty="0">
              <a:latin typeface="+mj-lt"/>
            </a:endParaRPr>
          </a:p>
          <a:p>
            <a:endParaRPr lang="en-US" sz="2400" dirty="0"/>
          </a:p>
          <a:p>
            <a:endParaRPr lang="el-GR" sz="2400" dirty="0"/>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44" y="1000108"/>
            <a:ext cx="8786874" cy="938962"/>
          </a:xfrm>
        </p:spPr>
        <p:txBody>
          <a:bodyPr>
            <a:noAutofit/>
          </a:bodyPr>
          <a:lstStyle/>
          <a:p>
            <a:pPr algn="ctr"/>
            <a:r>
              <a:rPr lang="en-US" sz="4000" dirty="0"/>
              <a:t>SUGGESTIONS - PERMANENT PROBLEMS </a:t>
            </a:r>
            <a:br>
              <a:rPr lang="en-US" sz="4000" dirty="0"/>
            </a:br>
            <a:r>
              <a:rPr lang="en-US" sz="4000" dirty="0"/>
              <a:t> </a:t>
            </a:r>
            <a:r>
              <a:rPr lang="en-US" sz="3600" dirty="0"/>
              <a:t>CME ACTIVITIES IN HOSPITALS &amp; UNIVERSITIES</a:t>
            </a:r>
            <a:endParaRPr lang="el-GR" sz="3600" dirty="0"/>
          </a:p>
        </p:txBody>
      </p:sp>
      <p:sp>
        <p:nvSpPr>
          <p:cNvPr id="3" name="2 - Θέση περιεχομένου"/>
          <p:cNvSpPr>
            <a:spLocks noGrp="1"/>
          </p:cNvSpPr>
          <p:nvPr>
            <p:ph idx="1"/>
          </p:nvPr>
        </p:nvSpPr>
        <p:spPr>
          <a:xfrm>
            <a:off x="457200" y="2468880"/>
            <a:ext cx="8229600" cy="4389120"/>
          </a:xfrm>
        </p:spPr>
        <p:txBody>
          <a:bodyPr>
            <a:normAutofit/>
          </a:bodyPr>
          <a:lstStyle/>
          <a:p>
            <a:endParaRPr lang="en-US" sz="2400" dirty="0"/>
          </a:p>
          <a:p>
            <a:r>
              <a:rPr lang="en-US" sz="2400" dirty="0">
                <a:latin typeface="+mj-lt"/>
              </a:rPr>
              <a:t>EU and national authorities could ask from Hospitals’ administrations and Academic Institutions  to invite normally </a:t>
            </a:r>
            <a:r>
              <a:rPr lang="en-US" sz="2400" b="1" dirty="0">
                <a:latin typeface="+mj-lt"/>
              </a:rPr>
              <a:t>PP doctors to participate in CME activities in the Hospitals and in the Universities</a:t>
            </a:r>
            <a:r>
              <a:rPr lang="en-US" sz="2400" dirty="0">
                <a:latin typeface="+mj-lt"/>
              </a:rPr>
              <a:t>. </a:t>
            </a:r>
          </a:p>
          <a:p>
            <a:pPr>
              <a:buNone/>
            </a:pPr>
            <a:endParaRPr lang="en-US" sz="2400" dirty="0">
              <a:latin typeface="+mj-lt"/>
            </a:endParaRPr>
          </a:p>
          <a:p>
            <a:r>
              <a:rPr lang="en-US" sz="2400" dirty="0">
                <a:latin typeface="+mj-lt"/>
              </a:rPr>
              <a:t>This should be a general rule and an open invitation to all doctors in PP.</a:t>
            </a:r>
            <a:endParaRPr lang="el-GR" sz="2400" dirty="0">
              <a:latin typeface="+mj-lt"/>
            </a:endParaRPr>
          </a:p>
          <a:p>
            <a:endParaRPr lang="el-GR" sz="2400" dirty="0"/>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571480"/>
            <a:ext cx="8329642" cy="1296152"/>
          </a:xfrm>
        </p:spPr>
        <p:txBody>
          <a:bodyPr>
            <a:noAutofit/>
          </a:bodyPr>
          <a:lstStyle/>
          <a:p>
            <a:pPr algn="ctr"/>
            <a:r>
              <a:rPr lang="en-GB" sz="4000" dirty="0"/>
              <a:t>Suggestions by participants for future actions by the UEMS</a:t>
            </a:r>
            <a:endParaRPr lang="el-GR" sz="4000" dirty="0"/>
          </a:p>
        </p:txBody>
      </p:sp>
      <p:sp>
        <p:nvSpPr>
          <p:cNvPr id="3" name="2 - Θέση περιεχομένου"/>
          <p:cNvSpPr>
            <a:spLocks noGrp="1"/>
          </p:cNvSpPr>
          <p:nvPr>
            <p:ph idx="1"/>
          </p:nvPr>
        </p:nvSpPr>
        <p:spPr>
          <a:xfrm>
            <a:off x="478617" y="2132856"/>
            <a:ext cx="8229600" cy="5001800"/>
          </a:xfrm>
        </p:spPr>
        <p:txBody>
          <a:bodyPr>
            <a:normAutofit/>
          </a:bodyPr>
          <a:lstStyle/>
          <a:p>
            <a:endParaRPr lang="el-GR" sz="2000" dirty="0"/>
          </a:p>
          <a:p>
            <a:pPr algn="just"/>
            <a:r>
              <a:rPr lang="en-GB" sz="2800" dirty="0">
                <a:latin typeface="+mj-lt"/>
              </a:rPr>
              <a:t> </a:t>
            </a:r>
            <a:r>
              <a:rPr lang="en-US" sz="2400" dirty="0">
                <a:latin typeface="+mj-lt"/>
              </a:rPr>
              <a:t>M</a:t>
            </a:r>
            <a:r>
              <a:rPr lang="en-GB" sz="2400" dirty="0">
                <a:latin typeface="+mj-lt"/>
              </a:rPr>
              <a:t>ost suggestions came from the Sections</a:t>
            </a:r>
          </a:p>
          <a:p>
            <a:pPr algn="just">
              <a:buNone/>
            </a:pPr>
            <a:endParaRPr lang="el-GR" sz="2400" dirty="0">
              <a:latin typeface="+mj-lt"/>
            </a:endParaRPr>
          </a:p>
          <a:p>
            <a:pPr marL="0" indent="0" algn="just">
              <a:buNone/>
            </a:pPr>
            <a:r>
              <a:rPr lang="en-GB" sz="2400" i="1" dirty="0">
                <a:latin typeface="+mj-lt"/>
              </a:rPr>
              <a:t> </a:t>
            </a:r>
            <a:r>
              <a:rPr lang="en-GB" sz="2400" b="1" u="sng" dirty="0">
                <a:latin typeface="+mj-lt"/>
              </a:rPr>
              <a:t>In General:</a:t>
            </a:r>
          </a:p>
          <a:p>
            <a:pPr marL="0" indent="0" algn="just">
              <a:buNone/>
            </a:pPr>
            <a:endParaRPr lang="el-GR" sz="1000" u="sng" dirty="0">
              <a:latin typeface="+mj-lt"/>
            </a:endParaRPr>
          </a:p>
          <a:p>
            <a:pPr lvl="0" algn="just"/>
            <a:r>
              <a:rPr lang="en-GB" sz="2400" dirty="0">
                <a:latin typeface="+mj-lt"/>
              </a:rPr>
              <a:t>Private practicing should be considered a way of care delivery that deserves respect</a:t>
            </a:r>
            <a:endParaRPr lang="el-GR" sz="2400" dirty="0">
              <a:latin typeface="+mj-lt"/>
            </a:endParaRPr>
          </a:p>
          <a:p>
            <a:pPr lvl="0" algn="just"/>
            <a:r>
              <a:rPr lang="en-GB" sz="2400" dirty="0">
                <a:latin typeface="+mj-lt"/>
              </a:rPr>
              <a:t>Private practitioners should be considered as competent in their particular way of care delivery</a:t>
            </a:r>
            <a:endParaRPr lang="el-GR" sz="2400" dirty="0">
              <a:latin typeface="+mj-lt"/>
            </a:endParaRPr>
          </a:p>
          <a:p>
            <a:pPr lvl="0" algn="just"/>
            <a:r>
              <a:rPr lang="en-GB" sz="2400" dirty="0">
                <a:latin typeface="+mj-lt"/>
              </a:rPr>
              <a:t>Better epidemiological data on doctors in PP are needed</a:t>
            </a:r>
            <a:endParaRPr lang="el-GR" sz="2400" dirty="0">
              <a:latin typeface="+mj-lt"/>
            </a:endParaRPr>
          </a:p>
          <a:p>
            <a:pPr algn="just">
              <a:buNone/>
            </a:pPr>
            <a:r>
              <a:rPr lang="en-GB" sz="2400" i="1" dirty="0">
                <a:latin typeface="+mj-lt"/>
              </a:rPr>
              <a:t> </a:t>
            </a:r>
            <a:endParaRPr lang="el-GR" sz="2400" dirty="0">
              <a:latin typeface="+mj-lt"/>
            </a:endParaRPr>
          </a:p>
          <a:p>
            <a:pPr algn="just">
              <a:buNone/>
            </a:pPr>
            <a:r>
              <a:rPr lang="en-GB" sz="2800" i="1" dirty="0"/>
              <a:t> </a:t>
            </a:r>
            <a:endParaRPr lang="el-GR" sz="2800" dirty="0"/>
          </a:p>
          <a:p>
            <a:endParaRPr lang="el-GR" sz="2000" dirty="0"/>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a:r>
              <a:rPr lang="en-GB" sz="4000" dirty="0"/>
              <a:t>Suggestions by participants for future actions by the UEMS</a:t>
            </a:r>
            <a:endParaRPr lang="el-GR" sz="4000" dirty="0"/>
          </a:p>
        </p:txBody>
      </p:sp>
      <p:sp>
        <p:nvSpPr>
          <p:cNvPr id="3" name="2 - Θέση περιεχομένου"/>
          <p:cNvSpPr>
            <a:spLocks noGrp="1"/>
          </p:cNvSpPr>
          <p:nvPr>
            <p:ph idx="1"/>
          </p:nvPr>
        </p:nvSpPr>
        <p:spPr>
          <a:xfrm>
            <a:off x="461328" y="2276872"/>
            <a:ext cx="8229600" cy="4708230"/>
          </a:xfrm>
        </p:spPr>
        <p:txBody>
          <a:bodyPr>
            <a:normAutofit/>
          </a:bodyPr>
          <a:lstStyle/>
          <a:p>
            <a:endParaRPr lang="el-GR" sz="2000" dirty="0"/>
          </a:p>
          <a:p>
            <a:pPr algn="just">
              <a:buNone/>
            </a:pPr>
            <a:r>
              <a:rPr lang="en-GB" sz="2800" dirty="0"/>
              <a:t> </a:t>
            </a:r>
            <a:r>
              <a:rPr lang="en-GB" sz="2400" b="1" u="sng" dirty="0">
                <a:latin typeface="+mj-lt"/>
              </a:rPr>
              <a:t>Concerning training:</a:t>
            </a:r>
          </a:p>
          <a:p>
            <a:pPr algn="just">
              <a:buNone/>
            </a:pPr>
            <a:endParaRPr lang="el-GR" sz="2400" dirty="0">
              <a:latin typeface="+mj-lt"/>
            </a:endParaRPr>
          </a:p>
          <a:p>
            <a:pPr lvl="0"/>
            <a:r>
              <a:rPr lang="en-GB" sz="2400" dirty="0">
                <a:latin typeface="+mj-lt"/>
              </a:rPr>
              <a:t>Training in PP should be made possible</a:t>
            </a:r>
            <a:endParaRPr lang="el-GR" sz="2400" dirty="0">
              <a:latin typeface="+mj-lt"/>
            </a:endParaRPr>
          </a:p>
          <a:p>
            <a:pPr lvl="0"/>
            <a:r>
              <a:rPr lang="en-GB" sz="2400" dirty="0">
                <a:latin typeface="+mj-lt"/>
              </a:rPr>
              <a:t>Residency programs in private practice should be created</a:t>
            </a:r>
            <a:endParaRPr lang="el-GR" sz="2400" dirty="0">
              <a:latin typeface="+mj-lt"/>
            </a:endParaRPr>
          </a:p>
          <a:p>
            <a:pPr lvl="0"/>
            <a:r>
              <a:rPr lang="en-GB" sz="2400" dirty="0">
                <a:latin typeface="+mj-lt"/>
              </a:rPr>
              <a:t>Participation to collaborative studies and clinical trials</a:t>
            </a:r>
            <a:endParaRPr lang="el-GR" sz="2400" dirty="0">
              <a:latin typeface="+mj-lt"/>
            </a:endParaRPr>
          </a:p>
          <a:p>
            <a:pPr lvl="0"/>
            <a:r>
              <a:rPr lang="en-GB" sz="2400" dirty="0">
                <a:latin typeface="+mj-lt"/>
              </a:rPr>
              <a:t>Providing subspecialty programs</a:t>
            </a:r>
            <a:endParaRPr lang="el-GR" sz="2400" dirty="0">
              <a:latin typeface="+mj-lt"/>
            </a:endParaRPr>
          </a:p>
          <a:p>
            <a:pPr algn="just">
              <a:buNone/>
            </a:pPr>
            <a:r>
              <a:rPr lang="en-GB" sz="2400" i="1" dirty="0"/>
              <a:t> </a:t>
            </a:r>
            <a:endParaRPr lang="el-GR" sz="2400" dirty="0"/>
          </a:p>
          <a:p>
            <a:endParaRPr lang="el-GR" sz="2000" dirty="0"/>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704088"/>
            <a:ext cx="8572560" cy="1143000"/>
          </a:xfrm>
        </p:spPr>
        <p:txBody>
          <a:bodyPr>
            <a:noAutofit/>
          </a:bodyPr>
          <a:lstStyle/>
          <a:p>
            <a:pPr algn="ctr"/>
            <a:r>
              <a:rPr lang="en-GB" sz="4000" dirty="0"/>
              <a:t>Suggestions by participants for future actions by the UEMS</a:t>
            </a:r>
            <a:endParaRPr lang="el-GR" sz="4000" dirty="0"/>
          </a:p>
        </p:txBody>
      </p:sp>
      <p:sp>
        <p:nvSpPr>
          <p:cNvPr id="3" name="2 - Θέση περιεχομένου"/>
          <p:cNvSpPr>
            <a:spLocks noGrp="1"/>
          </p:cNvSpPr>
          <p:nvPr>
            <p:ph idx="1"/>
          </p:nvPr>
        </p:nvSpPr>
        <p:spPr>
          <a:xfrm>
            <a:off x="539552" y="2468880"/>
            <a:ext cx="8229600" cy="4389120"/>
          </a:xfrm>
        </p:spPr>
        <p:txBody>
          <a:bodyPr>
            <a:normAutofit/>
          </a:bodyPr>
          <a:lstStyle/>
          <a:p>
            <a:endParaRPr lang="en-GB" sz="2000" i="1" dirty="0"/>
          </a:p>
          <a:p>
            <a:r>
              <a:rPr lang="en-GB" sz="2400" b="1" i="1" u="sng" dirty="0">
                <a:latin typeface="+mj-lt"/>
              </a:rPr>
              <a:t>Concerning CPD:</a:t>
            </a:r>
          </a:p>
          <a:p>
            <a:pPr>
              <a:buNone/>
            </a:pPr>
            <a:endParaRPr lang="el-GR" sz="2400" b="1" u="sng" dirty="0">
              <a:latin typeface="+mj-lt"/>
            </a:endParaRPr>
          </a:p>
          <a:p>
            <a:pPr lvl="0"/>
            <a:r>
              <a:rPr lang="en-GB" sz="2400" dirty="0">
                <a:latin typeface="+mj-lt"/>
              </a:rPr>
              <a:t>Support for attending congresses</a:t>
            </a:r>
            <a:endParaRPr lang="el-GR" sz="2400" dirty="0">
              <a:latin typeface="+mj-lt"/>
            </a:endParaRPr>
          </a:p>
          <a:p>
            <a:pPr lvl="0"/>
            <a:r>
              <a:rPr lang="en-GB" sz="2400" dirty="0">
                <a:latin typeface="+mj-lt"/>
              </a:rPr>
              <a:t>Free online CME courses</a:t>
            </a:r>
            <a:endParaRPr lang="el-GR" sz="2400" dirty="0">
              <a:latin typeface="+mj-lt"/>
            </a:endParaRPr>
          </a:p>
          <a:p>
            <a:pPr lvl="0"/>
            <a:r>
              <a:rPr lang="en-GB" sz="2400" dirty="0">
                <a:latin typeface="+mj-lt"/>
              </a:rPr>
              <a:t>Facilitating participation in meetings and congresses</a:t>
            </a:r>
            <a:endParaRPr lang="el-GR" sz="2400" dirty="0">
              <a:latin typeface="+mj-lt"/>
            </a:endParaRPr>
          </a:p>
          <a:p>
            <a:pPr lvl="0"/>
            <a:r>
              <a:rPr lang="en-GB" sz="2400" dirty="0">
                <a:latin typeface="+mj-lt"/>
              </a:rPr>
              <a:t>Make international journals accessible for PP</a:t>
            </a:r>
            <a:endParaRPr lang="el-GR" sz="2400" dirty="0">
              <a:latin typeface="+mj-lt"/>
            </a:endParaRPr>
          </a:p>
          <a:p>
            <a:pPr>
              <a:buNone/>
            </a:pPr>
            <a:r>
              <a:rPr lang="en-GB" sz="2400" i="1" dirty="0">
                <a:latin typeface="+mj-lt"/>
              </a:rPr>
              <a:t> </a:t>
            </a:r>
            <a:endParaRPr lang="el-GR" sz="2400" dirty="0">
              <a:latin typeface="+mj-lt"/>
            </a:endParaRPr>
          </a:p>
          <a:p>
            <a:pPr marL="0" lvl="0" indent="0">
              <a:buNone/>
            </a:pPr>
            <a:endParaRPr lang="el-GR" sz="2400" dirty="0">
              <a:latin typeface="+mj-lt"/>
            </a:endParaRPr>
          </a:p>
          <a:p>
            <a:pPr marL="0" indent="0">
              <a:buNone/>
            </a:pPr>
            <a:r>
              <a:rPr lang="en-GB" sz="2400" dirty="0">
                <a:latin typeface="+mj-lt"/>
              </a:rPr>
              <a:t> </a:t>
            </a:r>
            <a:endParaRPr lang="el-GR" sz="2400" dirty="0">
              <a:latin typeface="+mj-lt"/>
            </a:endParaRPr>
          </a:p>
          <a:p>
            <a:pPr marL="0" indent="0">
              <a:buNone/>
            </a:pPr>
            <a:endParaRPr lang="el-GR" sz="2400" dirty="0">
              <a:latin typeface="+mj-lt"/>
            </a:endParaRPr>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a:r>
              <a:rPr lang="en-GB" sz="4000" dirty="0"/>
              <a:t>Suggestions by participants for future actions by the UEMS</a:t>
            </a:r>
            <a:endParaRPr lang="el-GR" sz="4000" dirty="0"/>
          </a:p>
        </p:txBody>
      </p:sp>
      <p:sp>
        <p:nvSpPr>
          <p:cNvPr id="3" name="2 - Θέση περιεχομένου"/>
          <p:cNvSpPr>
            <a:spLocks noGrp="1"/>
          </p:cNvSpPr>
          <p:nvPr>
            <p:ph idx="1"/>
          </p:nvPr>
        </p:nvSpPr>
        <p:spPr>
          <a:xfrm>
            <a:off x="457200" y="2071678"/>
            <a:ext cx="8229600" cy="4572032"/>
          </a:xfrm>
        </p:spPr>
        <p:txBody>
          <a:bodyPr>
            <a:normAutofit fontScale="92500"/>
          </a:bodyPr>
          <a:lstStyle/>
          <a:p>
            <a:pPr>
              <a:buNone/>
            </a:pPr>
            <a:r>
              <a:rPr lang="en-GB" sz="2000" i="1" dirty="0"/>
              <a:t> </a:t>
            </a:r>
            <a:endParaRPr lang="el-GR" sz="2000" dirty="0"/>
          </a:p>
          <a:p>
            <a:r>
              <a:rPr lang="en-GB" b="1" i="1" u="sng" dirty="0">
                <a:latin typeface="+mj-lt"/>
              </a:rPr>
              <a:t>Concerning logistics:</a:t>
            </a:r>
          </a:p>
          <a:p>
            <a:pPr>
              <a:buNone/>
            </a:pPr>
            <a:endParaRPr lang="el-GR" b="1" u="sng" dirty="0">
              <a:latin typeface="+mj-lt"/>
            </a:endParaRPr>
          </a:p>
          <a:p>
            <a:pPr lvl="0"/>
            <a:r>
              <a:rPr lang="en-GB" dirty="0">
                <a:latin typeface="+mj-lt"/>
              </a:rPr>
              <a:t>Allowing telemedicine practices</a:t>
            </a:r>
            <a:endParaRPr lang="el-GR" dirty="0">
              <a:latin typeface="+mj-lt"/>
            </a:endParaRPr>
          </a:p>
          <a:p>
            <a:pPr lvl="0"/>
            <a:r>
              <a:rPr lang="en-GB" dirty="0">
                <a:latin typeface="+mj-lt"/>
              </a:rPr>
              <a:t>Support for software applications</a:t>
            </a:r>
            <a:endParaRPr lang="el-GR" dirty="0">
              <a:latin typeface="+mj-lt"/>
            </a:endParaRPr>
          </a:p>
          <a:p>
            <a:pPr lvl="0"/>
            <a:r>
              <a:rPr lang="en-GB" dirty="0">
                <a:latin typeface="+mj-lt"/>
              </a:rPr>
              <a:t>Charging </a:t>
            </a:r>
            <a:r>
              <a:rPr lang="en-GB" dirty="0" err="1">
                <a:latin typeface="+mj-lt"/>
              </a:rPr>
              <a:t>teleconsultation</a:t>
            </a:r>
            <a:r>
              <a:rPr lang="en-GB" dirty="0">
                <a:latin typeface="+mj-lt"/>
              </a:rPr>
              <a:t> should be legally made available</a:t>
            </a:r>
            <a:endParaRPr lang="el-GR" dirty="0">
              <a:latin typeface="+mj-lt"/>
            </a:endParaRPr>
          </a:p>
          <a:p>
            <a:pPr lvl="0"/>
            <a:r>
              <a:rPr lang="en-GB" dirty="0">
                <a:latin typeface="+mj-lt"/>
              </a:rPr>
              <a:t>Financial </a:t>
            </a:r>
            <a:r>
              <a:rPr lang="en-US" dirty="0">
                <a:latin typeface="+mj-lt"/>
              </a:rPr>
              <a:t>– funding </a:t>
            </a:r>
            <a:r>
              <a:rPr lang="en-GB" dirty="0">
                <a:latin typeface="+mj-lt"/>
              </a:rPr>
              <a:t>support for </a:t>
            </a:r>
            <a:r>
              <a:rPr lang="en-US" dirty="0">
                <a:latin typeface="+mj-lt"/>
              </a:rPr>
              <a:t> </a:t>
            </a:r>
            <a:r>
              <a:rPr lang="en-GB" dirty="0">
                <a:latin typeface="+mj-lt"/>
              </a:rPr>
              <a:t>necessary</a:t>
            </a:r>
            <a:r>
              <a:rPr lang="en-US" dirty="0">
                <a:latin typeface="+mj-lt"/>
              </a:rPr>
              <a:t>  </a:t>
            </a:r>
            <a:r>
              <a:rPr lang="en-GB" dirty="0">
                <a:latin typeface="+mj-lt"/>
              </a:rPr>
              <a:t>specialised equipment</a:t>
            </a:r>
            <a:r>
              <a:rPr lang="en-US" dirty="0">
                <a:latin typeface="+mj-lt"/>
              </a:rPr>
              <a:t> in PP</a:t>
            </a:r>
            <a:endParaRPr lang="el-GR" dirty="0">
              <a:latin typeface="+mj-lt"/>
            </a:endParaRPr>
          </a:p>
          <a:p>
            <a:pPr lvl="0"/>
            <a:r>
              <a:rPr lang="en-GB" dirty="0">
                <a:latin typeface="+mj-lt"/>
              </a:rPr>
              <a:t>Financial support for </a:t>
            </a:r>
            <a:r>
              <a:rPr lang="el-GR" dirty="0" err="1">
                <a:latin typeface="+mj-lt"/>
              </a:rPr>
              <a:t>personal</a:t>
            </a:r>
            <a:r>
              <a:rPr lang="el-GR" dirty="0">
                <a:latin typeface="+mj-lt"/>
              </a:rPr>
              <a:t> </a:t>
            </a:r>
            <a:r>
              <a:rPr lang="en-GB" dirty="0">
                <a:latin typeface="+mj-lt"/>
              </a:rPr>
              <a:t>protective material</a:t>
            </a:r>
            <a:endParaRPr lang="el-GR" dirty="0">
              <a:latin typeface="+mj-lt"/>
            </a:endParaRPr>
          </a:p>
          <a:p>
            <a:pPr marL="0" lvl="0" indent="0">
              <a:buNone/>
            </a:pPr>
            <a:endParaRPr lang="el-GR" sz="2000" dirty="0"/>
          </a:p>
          <a:p>
            <a:pPr marL="0" indent="0">
              <a:buNone/>
            </a:pPr>
            <a:r>
              <a:rPr lang="en-GB" sz="2000" dirty="0"/>
              <a:t> </a:t>
            </a:r>
            <a:endParaRPr lang="el-GR" sz="2000" dirty="0"/>
          </a:p>
          <a:p>
            <a:pPr marL="0" indent="0">
              <a:buNone/>
            </a:pPr>
            <a:endParaRPr lang="el-GR" sz="2000" dirty="0"/>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571480"/>
            <a:ext cx="8229600" cy="755878"/>
          </a:xfrm>
        </p:spPr>
        <p:txBody>
          <a:bodyPr>
            <a:normAutofit/>
          </a:bodyPr>
          <a:lstStyle/>
          <a:p>
            <a:pPr algn="ctr"/>
            <a:r>
              <a:rPr lang="en-GB" sz="4000" dirty="0"/>
              <a:t>Conclusion</a:t>
            </a:r>
            <a:endParaRPr lang="el-GR" sz="4000" dirty="0"/>
          </a:p>
        </p:txBody>
      </p:sp>
      <p:sp>
        <p:nvSpPr>
          <p:cNvPr id="3" name="2 - Θέση περιεχομένου"/>
          <p:cNvSpPr>
            <a:spLocks noGrp="1"/>
          </p:cNvSpPr>
          <p:nvPr>
            <p:ph idx="1"/>
          </p:nvPr>
        </p:nvSpPr>
        <p:spPr>
          <a:xfrm>
            <a:off x="470007" y="1961092"/>
            <a:ext cx="8229600" cy="4539741"/>
          </a:xfrm>
        </p:spPr>
        <p:txBody>
          <a:bodyPr>
            <a:normAutofit/>
          </a:bodyPr>
          <a:lstStyle/>
          <a:p>
            <a:r>
              <a:rPr lang="en-GB" sz="2400" dirty="0">
                <a:latin typeface="+mj-lt"/>
              </a:rPr>
              <a:t>Until now, UEMS has spent poor attention to aspects of private practicing. </a:t>
            </a:r>
          </a:p>
          <a:p>
            <a:endParaRPr lang="el-GR" sz="2400" dirty="0">
              <a:latin typeface="+mj-lt"/>
            </a:endParaRPr>
          </a:p>
          <a:p>
            <a:r>
              <a:rPr lang="en-GB" sz="2400" dirty="0">
                <a:latin typeface="+mj-lt"/>
              </a:rPr>
              <a:t>Some specialties deployed more than other colleagues their clinical work within a context of private practice</a:t>
            </a:r>
          </a:p>
          <a:p>
            <a:pPr>
              <a:buNone/>
            </a:pPr>
            <a:endParaRPr lang="el-GR" sz="2400" dirty="0">
              <a:latin typeface="+mj-lt"/>
            </a:endParaRPr>
          </a:p>
          <a:p>
            <a:r>
              <a:rPr lang="en-GB" sz="2400" dirty="0">
                <a:latin typeface="+mj-lt"/>
              </a:rPr>
              <a:t>This field of our professional activities is seemingly not covered by other associations in a way that addresses its specific opportunities and difficulties, even more during situations of crisis such as the current pandemic.</a:t>
            </a:r>
            <a:endParaRPr lang="el-GR" sz="2400" dirty="0">
              <a:latin typeface="+mj-lt"/>
            </a:endParaRPr>
          </a:p>
          <a:p>
            <a:pPr algn="just"/>
            <a:endParaRPr lang="el-GR" dirty="0">
              <a:latin typeface="+mj-lt"/>
            </a:endParaRPr>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357166"/>
            <a:ext cx="8229600" cy="1143000"/>
          </a:xfrm>
        </p:spPr>
        <p:txBody>
          <a:bodyPr>
            <a:normAutofit/>
          </a:bodyPr>
          <a:lstStyle/>
          <a:p>
            <a:pPr algn="ctr"/>
            <a:r>
              <a:rPr lang="en-US" sz="4000" dirty="0"/>
              <a:t>Conclusions</a:t>
            </a:r>
            <a:endParaRPr lang="el-GR" sz="4000" dirty="0"/>
          </a:p>
        </p:txBody>
      </p:sp>
      <p:sp>
        <p:nvSpPr>
          <p:cNvPr id="3" name="2 - Θέση περιεχομένου"/>
          <p:cNvSpPr>
            <a:spLocks noGrp="1"/>
          </p:cNvSpPr>
          <p:nvPr>
            <p:ph idx="1"/>
          </p:nvPr>
        </p:nvSpPr>
        <p:spPr>
          <a:xfrm>
            <a:off x="428596" y="1988840"/>
            <a:ext cx="8229600" cy="4389120"/>
          </a:xfrm>
        </p:spPr>
        <p:txBody>
          <a:bodyPr>
            <a:normAutofit/>
          </a:bodyPr>
          <a:lstStyle/>
          <a:p>
            <a:pPr marL="0" indent="0">
              <a:buNone/>
            </a:pPr>
            <a:endParaRPr lang="en-GB" sz="2200" dirty="0"/>
          </a:p>
          <a:p>
            <a:r>
              <a:rPr lang="en-GB" sz="2400" dirty="0">
                <a:latin typeface="+mj-lt"/>
              </a:rPr>
              <a:t>The suggestions given by the UEMS Sections and summary of results, offer a broad field of possible interventions UEMS could launch, support or explore.  </a:t>
            </a:r>
          </a:p>
          <a:p>
            <a:pPr>
              <a:buNone/>
            </a:pPr>
            <a:endParaRPr lang="el-GR" sz="2400" dirty="0">
              <a:latin typeface="+mj-lt"/>
            </a:endParaRPr>
          </a:p>
          <a:p>
            <a:r>
              <a:rPr lang="en-GB" sz="2400" dirty="0">
                <a:latin typeface="+mj-lt"/>
              </a:rPr>
              <a:t>Plans for actions on the suggestions listed above are up to the EEC</a:t>
            </a:r>
            <a:r>
              <a:rPr lang="en-US" sz="2400" dirty="0">
                <a:latin typeface="+mj-lt"/>
              </a:rPr>
              <a:t> and the Council </a:t>
            </a:r>
            <a:r>
              <a:rPr lang="en-GB" sz="2400" dirty="0">
                <a:latin typeface="+mj-lt"/>
              </a:rPr>
              <a:t>to decide on. </a:t>
            </a:r>
          </a:p>
          <a:p>
            <a:pPr>
              <a:buNone/>
            </a:pPr>
            <a:endParaRPr lang="en-US" sz="2400" dirty="0">
              <a:latin typeface="+mj-lt"/>
            </a:endParaRPr>
          </a:p>
          <a:p>
            <a:r>
              <a:rPr lang="en-GB" sz="2400" dirty="0">
                <a:latin typeface="+mj-lt"/>
              </a:rPr>
              <a:t>These initiatives should be undertaken in close collaboration with NMAs and Sections.</a:t>
            </a:r>
            <a:endParaRPr lang="el-GR" sz="2400" dirty="0">
              <a:latin typeface="+mj-lt"/>
            </a:endParaRPr>
          </a:p>
          <a:p>
            <a:pPr>
              <a:buNone/>
            </a:pPr>
            <a:endParaRPr lang="el-GR" dirty="0"/>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85728"/>
            <a:ext cx="8229600" cy="1143000"/>
          </a:xfrm>
        </p:spPr>
        <p:txBody>
          <a:bodyPr>
            <a:normAutofit/>
          </a:bodyPr>
          <a:lstStyle/>
          <a:p>
            <a:pPr algn="ctr"/>
            <a:r>
              <a:rPr lang="en-US" sz="4000" dirty="0"/>
              <a:t>Conclusions – Further actions</a:t>
            </a:r>
            <a:endParaRPr lang="el-GR" sz="4000" dirty="0"/>
          </a:p>
        </p:txBody>
      </p:sp>
      <p:sp>
        <p:nvSpPr>
          <p:cNvPr id="3" name="2 - Θέση περιεχομένου"/>
          <p:cNvSpPr>
            <a:spLocks noGrp="1"/>
          </p:cNvSpPr>
          <p:nvPr>
            <p:ph idx="1"/>
          </p:nvPr>
        </p:nvSpPr>
        <p:spPr>
          <a:xfrm>
            <a:off x="457200" y="2276872"/>
            <a:ext cx="8229600" cy="5143512"/>
          </a:xfrm>
        </p:spPr>
        <p:txBody>
          <a:bodyPr>
            <a:normAutofit/>
          </a:bodyPr>
          <a:lstStyle/>
          <a:p>
            <a:r>
              <a:rPr lang="en-US" sz="2400" dirty="0">
                <a:latin typeface="+mj-lt"/>
              </a:rPr>
              <a:t>Small number of responses, </a:t>
            </a:r>
            <a:r>
              <a:rPr lang="en-US" sz="2400" i="1" dirty="0">
                <a:latin typeface="+mj-lt"/>
              </a:rPr>
              <a:t>a priori</a:t>
            </a:r>
            <a:r>
              <a:rPr lang="en-US" sz="2400" dirty="0">
                <a:latin typeface="+mj-lt"/>
              </a:rPr>
              <a:t> a limitation for extracting fairly valid conclusions. </a:t>
            </a:r>
          </a:p>
          <a:p>
            <a:r>
              <a:rPr lang="en-US" sz="2400" dirty="0">
                <a:latin typeface="+mj-lt"/>
              </a:rPr>
              <a:t>However, the summary of the results and the conclusions, depict a clear trend in most of the questions – issues and this was presented. </a:t>
            </a:r>
          </a:p>
          <a:p>
            <a:r>
              <a:rPr lang="en-US" sz="2400" dirty="0">
                <a:latin typeface="+mj-lt"/>
              </a:rPr>
              <a:t>Useful to expand – forward the survey to all European doctors in Private Practice (PP), through a web questionnaire, that will be distributed to doctors from each NMA - member of UEMS. </a:t>
            </a:r>
          </a:p>
          <a:p>
            <a:r>
              <a:rPr lang="en-US" sz="2400" dirty="0">
                <a:latin typeface="+mj-lt"/>
              </a:rPr>
              <a:t>Useful comments on the survey, conclusions and suggestions presented, from Council, NMAs and Sections is very wellcome.</a:t>
            </a:r>
          </a:p>
          <a:p>
            <a:endParaRPr lang="el-GR" sz="2000" dirty="0"/>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285728"/>
            <a:ext cx="8229600" cy="1143000"/>
          </a:xfrm>
        </p:spPr>
        <p:txBody>
          <a:bodyPr>
            <a:normAutofit/>
          </a:bodyPr>
          <a:lstStyle/>
          <a:p>
            <a:pPr algn="ctr"/>
            <a:r>
              <a:rPr lang="en-US" sz="4000" dirty="0"/>
              <a:t>Conclusions – Further actions</a:t>
            </a:r>
            <a:endParaRPr lang="el-GR" sz="4000" dirty="0"/>
          </a:p>
        </p:txBody>
      </p:sp>
      <p:sp>
        <p:nvSpPr>
          <p:cNvPr id="3" name="2 - Θέση περιεχομένου"/>
          <p:cNvSpPr>
            <a:spLocks noGrp="1"/>
          </p:cNvSpPr>
          <p:nvPr>
            <p:ph idx="1"/>
          </p:nvPr>
        </p:nvSpPr>
        <p:spPr>
          <a:xfrm>
            <a:off x="457200" y="1935480"/>
            <a:ext cx="8229600" cy="4922520"/>
          </a:xfrm>
        </p:spPr>
        <p:txBody>
          <a:bodyPr>
            <a:normAutofit/>
          </a:bodyPr>
          <a:lstStyle/>
          <a:p>
            <a:endParaRPr lang="en-US" sz="2400" dirty="0">
              <a:latin typeface="+mj-lt"/>
            </a:endParaRPr>
          </a:p>
          <a:p>
            <a:r>
              <a:rPr lang="en-US" sz="2400" dirty="0">
                <a:latin typeface="+mj-lt"/>
              </a:rPr>
              <a:t>At the same time, the process could go on, contacting the EMOs and asking them to co-sign a document with the main conclusions and suggestions. </a:t>
            </a:r>
          </a:p>
          <a:p>
            <a:endParaRPr lang="en-US" sz="2400" dirty="0">
              <a:latin typeface="+mj-lt"/>
            </a:endParaRPr>
          </a:p>
          <a:p>
            <a:r>
              <a:rPr lang="en-US" sz="2400" dirty="0">
                <a:latin typeface="+mj-lt"/>
              </a:rPr>
              <a:t>This document could be sent thereafter to the European Commission and all European National Authorities, asking them to take actions, towards solving the issues described above.</a:t>
            </a:r>
          </a:p>
          <a:p>
            <a:endParaRPr lang="en-US" sz="2400" dirty="0">
              <a:latin typeface="+mj-lt"/>
            </a:endParaRPr>
          </a:p>
          <a:p>
            <a:endParaRPr lang="el-GR" sz="2000" dirty="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1124744"/>
            <a:ext cx="8784976" cy="1143000"/>
          </a:xfrm>
        </p:spPr>
        <p:txBody>
          <a:bodyPr>
            <a:noAutofit/>
          </a:bodyPr>
          <a:lstStyle/>
          <a:p>
            <a:pPr algn="ctr"/>
            <a:r>
              <a:rPr lang="en-US" sz="4000" dirty="0"/>
              <a:t>INSUCOPP</a:t>
            </a:r>
            <a:br>
              <a:rPr lang="en-US" sz="4000" dirty="0"/>
            </a:br>
            <a:r>
              <a:rPr lang="en-US" sz="4000" dirty="0"/>
              <a:t>(In Support of Colleagues In Private Practice)</a:t>
            </a:r>
            <a:endParaRPr lang="el-GR" sz="4000" dirty="0"/>
          </a:p>
        </p:txBody>
      </p:sp>
      <p:sp>
        <p:nvSpPr>
          <p:cNvPr id="3" name="2 - Θέση περιεχομένου"/>
          <p:cNvSpPr>
            <a:spLocks noGrp="1"/>
          </p:cNvSpPr>
          <p:nvPr>
            <p:ph idx="1"/>
          </p:nvPr>
        </p:nvSpPr>
        <p:spPr>
          <a:xfrm>
            <a:off x="539552" y="2780928"/>
            <a:ext cx="8229600" cy="4686320"/>
          </a:xfrm>
        </p:spPr>
        <p:txBody>
          <a:bodyPr>
            <a:normAutofit/>
          </a:bodyPr>
          <a:lstStyle/>
          <a:p>
            <a:r>
              <a:rPr lang="en-GB" sz="2400" dirty="0">
                <a:latin typeface="+mj-lt"/>
              </a:rPr>
              <a:t>COVID-19 pandemic</a:t>
            </a:r>
            <a:r>
              <a:rPr lang="en-US" sz="2400" dirty="0">
                <a:latin typeface="+mj-lt"/>
              </a:rPr>
              <a:t>:</a:t>
            </a:r>
            <a:r>
              <a:rPr lang="en-GB" sz="2400" dirty="0">
                <a:latin typeface="+mj-lt"/>
              </a:rPr>
              <a:t> a huge strain on all health care workers in various ways</a:t>
            </a:r>
          </a:p>
          <a:p>
            <a:r>
              <a:rPr lang="en-US" sz="2400" dirty="0">
                <a:latin typeface="+mj-lt"/>
              </a:rPr>
              <a:t>M</a:t>
            </a:r>
            <a:r>
              <a:rPr lang="en-GB" sz="2400" dirty="0">
                <a:latin typeface="+mj-lt"/>
              </a:rPr>
              <a:t>edical task force spent major attention to severely ill patients  </a:t>
            </a:r>
          </a:p>
          <a:p>
            <a:r>
              <a:rPr lang="en-GB" sz="2400" dirty="0">
                <a:latin typeface="+mj-lt"/>
              </a:rPr>
              <a:t>Focus of interest has been put mainly on hospitals, less on general practitioners and far less on medical specialists in private practice. </a:t>
            </a:r>
          </a:p>
          <a:p>
            <a:r>
              <a:rPr lang="en-GB" sz="2400" dirty="0">
                <a:latin typeface="+mj-lt"/>
              </a:rPr>
              <a:t>The EEC noticed that a significant number of colleagues</a:t>
            </a:r>
            <a:r>
              <a:rPr lang="en-US" sz="2400" dirty="0">
                <a:latin typeface="+mj-lt"/>
              </a:rPr>
              <a:t> in PP</a:t>
            </a:r>
            <a:r>
              <a:rPr lang="en-GB" sz="2400" dirty="0">
                <a:latin typeface="+mj-lt"/>
              </a:rPr>
              <a:t> have seen their activities decrease with 75-80%</a:t>
            </a:r>
          </a:p>
          <a:p>
            <a:endParaRPr lang="el-GR" sz="2400" dirty="0"/>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BB8163-828B-8F46-ABE2-B11414FB7C67}"/>
              </a:ext>
            </a:extLst>
          </p:cNvPr>
          <p:cNvSpPr>
            <a:spLocks noGrp="1"/>
          </p:cNvSpPr>
          <p:nvPr>
            <p:ph type="title"/>
          </p:nvPr>
        </p:nvSpPr>
        <p:spPr>
          <a:xfrm>
            <a:off x="428596" y="357166"/>
            <a:ext cx="8229600" cy="928694"/>
          </a:xfrm>
        </p:spPr>
        <p:txBody>
          <a:bodyPr>
            <a:normAutofit/>
          </a:bodyPr>
          <a:lstStyle/>
          <a:p>
            <a:pPr algn="ctr"/>
            <a:r>
              <a:rPr lang="en-US" sz="4000" dirty="0"/>
              <a:t>GRATITUDES</a:t>
            </a:r>
            <a:endParaRPr lang="el-GR" sz="4000" dirty="0"/>
          </a:p>
        </p:txBody>
      </p:sp>
      <p:sp>
        <p:nvSpPr>
          <p:cNvPr id="3" name="Θέση περιεχομένου 2">
            <a:extLst>
              <a:ext uri="{FF2B5EF4-FFF2-40B4-BE49-F238E27FC236}">
                <a16:creationId xmlns:a16="http://schemas.microsoft.com/office/drawing/2014/main" id="{2F33771B-5B46-6F4D-986E-138F2303FA98}"/>
              </a:ext>
            </a:extLst>
          </p:cNvPr>
          <p:cNvSpPr>
            <a:spLocks noGrp="1"/>
          </p:cNvSpPr>
          <p:nvPr>
            <p:ph idx="1"/>
          </p:nvPr>
        </p:nvSpPr>
        <p:spPr>
          <a:xfrm>
            <a:off x="500034" y="1857364"/>
            <a:ext cx="8229600" cy="4786346"/>
          </a:xfrm>
        </p:spPr>
        <p:txBody>
          <a:bodyPr/>
          <a:lstStyle/>
          <a:p>
            <a:pPr>
              <a:buNone/>
            </a:pPr>
            <a:r>
              <a:rPr lang="en-US" dirty="0">
                <a:latin typeface="+mj-lt"/>
              </a:rPr>
              <a:t>       </a:t>
            </a:r>
            <a:r>
              <a:rPr lang="en-US" u="sng" dirty="0">
                <a:latin typeface="+mj-lt"/>
              </a:rPr>
              <a:t>I would like to thank </a:t>
            </a:r>
          </a:p>
          <a:p>
            <a:pPr>
              <a:buNone/>
            </a:pPr>
            <a:endParaRPr lang="en-US" sz="1200" dirty="0">
              <a:latin typeface="+mj-lt"/>
            </a:endParaRPr>
          </a:p>
          <a:p>
            <a:pPr lvl="1">
              <a:buFont typeface="Wingdings" pitchFamily="2" charset="2"/>
              <a:buChar char="Ø"/>
            </a:pPr>
            <a:r>
              <a:rPr lang="el-GR" dirty="0">
                <a:latin typeface="+mj-lt"/>
              </a:rPr>
              <a:t>A</a:t>
            </a:r>
            <a:r>
              <a:rPr lang="en-US" dirty="0" err="1">
                <a:latin typeface="+mj-lt"/>
              </a:rPr>
              <a:t>ll</a:t>
            </a:r>
            <a:r>
              <a:rPr lang="en-US" dirty="0">
                <a:latin typeface="+mj-lt"/>
              </a:rPr>
              <a:t> the participants in the survey.</a:t>
            </a:r>
          </a:p>
          <a:p>
            <a:pPr lvl="1">
              <a:buFont typeface="Wingdings" pitchFamily="2" charset="2"/>
              <a:buChar char="Ø"/>
            </a:pPr>
            <a:endParaRPr lang="en-US" dirty="0">
              <a:latin typeface="+mj-lt"/>
            </a:endParaRPr>
          </a:p>
          <a:p>
            <a:pPr lvl="1">
              <a:buFont typeface="Wingdings" pitchFamily="2" charset="2"/>
              <a:buChar char="Ø"/>
            </a:pPr>
            <a:r>
              <a:rPr lang="en-US" dirty="0">
                <a:latin typeface="+mj-lt"/>
              </a:rPr>
              <a:t>The EEC that gave us this authorization </a:t>
            </a:r>
          </a:p>
          <a:p>
            <a:pPr lvl="1">
              <a:buFont typeface="Wingdings" pitchFamily="2" charset="2"/>
              <a:buChar char="Ø"/>
            </a:pPr>
            <a:endParaRPr lang="en-US" dirty="0">
              <a:latin typeface="+mj-lt"/>
            </a:endParaRPr>
          </a:p>
          <a:p>
            <a:pPr lvl="1">
              <a:buFont typeface="Wingdings" pitchFamily="2" charset="2"/>
              <a:buChar char="Ø"/>
            </a:pPr>
            <a:r>
              <a:rPr lang="en-US" dirty="0">
                <a:latin typeface="+mj-lt"/>
              </a:rPr>
              <a:t>Dr Marc Hermans, UEMS Vice President for his hard work in this task and the nice collaboration we had</a:t>
            </a:r>
          </a:p>
          <a:p>
            <a:pPr lvl="1">
              <a:buNone/>
            </a:pPr>
            <a:endParaRPr lang="en-US" dirty="0">
              <a:latin typeface="+mj-lt"/>
            </a:endParaRPr>
          </a:p>
          <a:p>
            <a:pPr lvl="1">
              <a:buFont typeface="Wingdings" pitchFamily="2" charset="2"/>
              <a:buChar char="Ø"/>
            </a:pPr>
            <a:r>
              <a:rPr lang="en-US" dirty="0">
                <a:latin typeface="+mj-lt"/>
              </a:rPr>
              <a:t>UEMS Office for the important contribution in communication and the classification of all input data</a:t>
            </a:r>
          </a:p>
          <a:p>
            <a:endParaRPr lang="el-GR" dirty="0"/>
          </a:p>
        </p:txBody>
      </p:sp>
    </p:spTree>
    <p:extLst>
      <p:ext uri="{BB962C8B-B14F-4D97-AF65-F5344CB8AC3E}">
        <p14:creationId xmlns:p14="http://schemas.microsoft.com/office/powerpoint/2010/main" val="254132634"/>
      </p:ext>
    </p:extLst>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00602F-5F8B-A14A-8BAE-02A4EB29A9D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C84337E4-85B2-1846-9081-71C75F8BE50F}"/>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dirty="0"/>
              <a:t>Thank you for your attention !!</a:t>
            </a:r>
            <a:endParaRPr lang="el-GR" dirty="0"/>
          </a:p>
        </p:txBody>
      </p:sp>
      <p:pic>
        <p:nvPicPr>
          <p:cNvPr id="4" name="3 - Εικόνα" descr="http://media3.picsearch.com/is?-kfON4_IPaLWf5mD8aTw6wEC5JtceLqZLTgQQrYWG7U&amp;height=255"/>
          <p:cNvPicPr/>
          <p:nvPr/>
        </p:nvPicPr>
        <p:blipFill>
          <a:blip r:embed="rId2" cstate="print"/>
          <a:srcRect/>
          <a:stretch>
            <a:fillRect/>
          </a:stretch>
        </p:blipFill>
        <p:spPr bwMode="auto">
          <a:xfrm>
            <a:off x="2857488" y="2071678"/>
            <a:ext cx="3114675" cy="2428875"/>
          </a:xfrm>
          <a:prstGeom prst="rect">
            <a:avLst/>
          </a:prstGeom>
          <a:noFill/>
          <a:ln w="9525">
            <a:noFill/>
            <a:miter lim="800000"/>
            <a:headEnd/>
            <a:tailEnd/>
          </a:ln>
        </p:spPr>
      </p:pic>
    </p:spTree>
    <p:extLst>
      <p:ext uri="{BB962C8B-B14F-4D97-AF65-F5344CB8AC3E}">
        <p14:creationId xmlns:p14="http://schemas.microsoft.com/office/powerpoint/2010/main" val="48054491"/>
      </p:ext>
    </p:extLst>
  </p:cSld>
  <p:clrMapOvr>
    <a:masterClrMapping/>
  </p:clrMapOvr>
  <p:transition>
    <p:wheel spokes="8"/>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68072" y="1124744"/>
            <a:ext cx="8572560" cy="1143000"/>
          </a:xfrm>
        </p:spPr>
        <p:txBody>
          <a:bodyPr>
            <a:noAutofit/>
          </a:bodyPr>
          <a:lstStyle/>
          <a:p>
            <a:pPr algn="ctr"/>
            <a:r>
              <a:rPr lang="en-US" sz="4000" dirty="0"/>
              <a:t>INSUCOPP</a:t>
            </a:r>
            <a:br>
              <a:rPr lang="en-US" sz="4000" dirty="0"/>
            </a:br>
            <a:r>
              <a:rPr lang="en-US" sz="4000" dirty="0"/>
              <a:t>(In Support of Colleagues In Private Practice)</a:t>
            </a:r>
            <a:endParaRPr lang="el-GR" sz="4000" dirty="0"/>
          </a:p>
        </p:txBody>
      </p:sp>
      <p:sp>
        <p:nvSpPr>
          <p:cNvPr id="3" name="2 - Θέση περιεχομένου"/>
          <p:cNvSpPr>
            <a:spLocks noGrp="1"/>
          </p:cNvSpPr>
          <p:nvPr>
            <p:ph idx="1"/>
          </p:nvPr>
        </p:nvSpPr>
        <p:spPr>
          <a:xfrm>
            <a:off x="539552" y="2636912"/>
            <a:ext cx="8229600" cy="4829196"/>
          </a:xfrm>
        </p:spPr>
        <p:txBody>
          <a:bodyPr>
            <a:normAutofit/>
          </a:bodyPr>
          <a:lstStyle/>
          <a:p>
            <a:r>
              <a:rPr lang="en-GB" sz="2400" b="1" u="sng" dirty="0">
                <a:latin typeface="+mj-lt"/>
              </a:rPr>
              <a:t>Aim:</a:t>
            </a:r>
          </a:p>
          <a:p>
            <a:endParaRPr lang="en-GB" sz="2400" dirty="0">
              <a:latin typeface="+mj-lt"/>
            </a:endParaRPr>
          </a:p>
          <a:p>
            <a:r>
              <a:rPr lang="en-GB" sz="2400" dirty="0">
                <a:latin typeface="+mj-lt"/>
              </a:rPr>
              <a:t>UEMS EEC wanted to obtain more adequate information about practicing conditions for colleagues from all specialties working in a private practice context</a:t>
            </a:r>
          </a:p>
          <a:p>
            <a:r>
              <a:rPr lang="en-GB" sz="2400" dirty="0">
                <a:latin typeface="+mj-lt"/>
              </a:rPr>
              <a:t>Permanent (pre-</a:t>
            </a:r>
            <a:r>
              <a:rPr lang="en-GB" sz="2400" dirty="0" err="1">
                <a:latin typeface="+mj-lt"/>
              </a:rPr>
              <a:t>covid</a:t>
            </a:r>
            <a:r>
              <a:rPr lang="en-GB" sz="2400" dirty="0">
                <a:latin typeface="+mj-lt"/>
              </a:rPr>
              <a:t>) and covid-19 related issues</a:t>
            </a:r>
          </a:p>
          <a:p>
            <a:pPr>
              <a:buNone/>
            </a:pPr>
            <a:endParaRPr lang="en-GB" sz="2400" dirty="0">
              <a:latin typeface="+mj-lt"/>
            </a:endParaRPr>
          </a:p>
          <a:p>
            <a:r>
              <a:rPr lang="en-GB" sz="2400" dirty="0">
                <a:latin typeface="+mj-lt"/>
              </a:rPr>
              <a:t>A survey was scheduled and distributed to all NMAs and UEMS Sections</a:t>
            </a:r>
            <a:endParaRPr lang="el-GR" sz="2400" dirty="0">
              <a:latin typeface="+mj-lt"/>
            </a:endParaRPr>
          </a:p>
          <a:p>
            <a:endParaRPr lang="el-GR" sz="2400" dirty="0"/>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571480"/>
            <a:ext cx="8229600" cy="724648"/>
          </a:xfrm>
        </p:spPr>
        <p:txBody>
          <a:bodyPr>
            <a:normAutofit/>
          </a:bodyPr>
          <a:lstStyle/>
          <a:p>
            <a:pPr algn="ctr"/>
            <a:r>
              <a:rPr lang="en-US" sz="4000" dirty="0"/>
              <a:t>INSUCOPP - SURVEY</a:t>
            </a:r>
            <a:endParaRPr lang="el-GR" sz="4000" dirty="0"/>
          </a:p>
        </p:txBody>
      </p:sp>
      <p:sp>
        <p:nvSpPr>
          <p:cNvPr id="3" name="2 - Θέση περιεχομένου"/>
          <p:cNvSpPr>
            <a:spLocks noGrp="1"/>
          </p:cNvSpPr>
          <p:nvPr>
            <p:ph idx="1"/>
          </p:nvPr>
        </p:nvSpPr>
        <p:spPr>
          <a:xfrm>
            <a:off x="539552" y="2276872"/>
            <a:ext cx="8229600" cy="4389120"/>
          </a:xfrm>
        </p:spPr>
        <p:txBody>
          <a:bodyPr>
            <a:normAutofit/>
          </a:bodyPr>
          <a:lstStyle/>
          <a:p>
            <a:r>
              <a:rPr lang="en-US" sz="2400" b="1" dirty="0">
                <a:latin typeface="+mj-lt"/>
              </a:rPr>
              <a:t>ANSWERS IN QUESTIONS OF SURVEY </a:t>
            </a:r>
          </a:p>
          <a:p>
            <a:pPr>
              <a:buNone/>
            </a:pPr>
            <a:endParaRPr lang="el-GR" sz="2400" dirty="0">
              <a:latin typeface="+mj-lt"/>
            </a:endParaRPr>
          </a:p>
          <a:p>
            <a:pPr>
              <a:buNone/>
            </a:pPr>
            <a:r>
              <a:rPr lang="en-US" sz="2400" b="1" dirty="0">
                <a:latin typeface="+mj-lt"/>
              </a:rPr>
              <a:t> </a:t>
            </a:r>
            <a:r>
              <a:rPr lang="en-US" sz="2400" dirty="0">
                <a:latin typeface="+mj-lt"/>
              </a:rPr>
              <a:t> A total input of 41 responses to the survey from NMAs (5), Sections (25) and National Scientific Societies(11) </a:t>
            </a:r>
            <a:endParaRPr lang="el-GR" sz="2400" dirty="0">
              <a:latin typeface="+mj-lt"/>
            </a:endParaRPr>
          </a:p>
          <a:p>
            <a:pPr marL="0" indent="0">
              <a:buNone/>
            </a:pPr>
            <a:endParaRPr lang="el-GR" sz="2400" dirty="0">
              <a:latin typeface="+mj-lt"/>
            </a:endParaRPr>
          </a:p>
          <a:p>
            <a:r>
              <a:rPr lang="en-GB" sz="2400" i="1" dirty="0">
                <a:latin typeface="+mj-lt"/>
              </a:rPr>
              <a:t>sections</a:t>
            </a:r>
            <a:r>
              <a:rPr lang="en-GB" sz="2400" dirty="0">
                <a:latin typeface="+mj-lt"/>
              </a:rPr>
              <a:t>: 24  - </a:t>
            </a:r>
            <a:r>
              <a:rPr lang="en-GB" sz="2400" u="sng" dirty="0">
                <a:latin typeface="+mj-lt"/>
              </a:rPr>
              <a:t>8 specialties</a:t>
            </a:r>
            <a:r>
              <a:rPr lang="en-GB" sz="2400" dirty="0">
                <a:latin typeface="+mj-lt"/>
              </a:rPr>
              <a:t>– 16/24  </a:t>
            </a:r>
            <a:r>
              <a:rPr lang="en-GB" sz="2400" dirty="0" err="1">
                <a:latin typeface="+mj-lt"/>
              </a:rPr>
              <a:t>dermatovenereology</a:t>
            </a:r>
            <a:r>
              <a:rPr lang="en-GB" sz="2400" dirty="0">
                <a:latin typeface="+mj-lt"/>
              </a:rPr>
              <a:t> </a:t>
            </a:r>
            <a:endParaRPr lang="el-GR" sz="2400" dirty="0">
              <a:latin typeface="+mj-lt"/>
            </a:endParaRPr>
          </a:p>
          <a:p>
            <a:r>
              <a:rPr lang="en-US" sz="2400" dirty="0">
                <a:latin typeface="+mj-lt"/>
              </a:rPr>
              <a:t>sections - </a:t>
            </a:r>
            <a:r>
              <a:rPr lang="en-US" sz="2400" dirty="0" err="1">
                <a:latin typeface="+mj-lt"/>
              </a:rPr>
              <a:t>mjcs</a:t>
            </a:r>
            <a:r>
              <a:rPr lang="en-US" sz="2400" dirty="0">
                <a:latin typeface="+mj-lt"/>
              </a:rPr>
              <a:t>: </a:t>
            </a:r>
            <a:r>
              <a:rPr lang="en-US" sz="2400" b="1" dirty="0">
                <a:latin typeface="+mj-lt"/>
              </a:rPr>
              <a:t>25</a:t>
            </a:r>
            <a:r>
              <a:rPr lang="en-US" sz="2400" dirty="0">
                <a:latin typeface="+mj-lt"/>
              </a:rPr>
              <a:t> -  </a:t>
            </a:r>
            <a:r>
              <a:rPr lang="en-US" sz="2400" u="sng" dirty="0">
                <a:latin typeface="+mj-lt"/>
              </a:rPr>
              <a:t>18 countries </a:t>
            </a:r>
            <a:endParaRPr lang="el-GR" sz="2400" u="sng" dirty="0">
              <a:latin typeface="+mj-lt"/>
            </a:endParaRPr>
          </a:p>
          <a:p>
            <a:r>
              <a:rPr lang="en-GB" sz="2400" i="1" dirty="0">
                <a:latin typeface="+mj-lt"/>
              </a:rPr>
              <a:t>scientific societies</a:t>
            </a:r>
            <a:r>
              <a:rPr lang="en-GB" sz="2400" dirty="0">
                <a:latin typeface="+mj-lt"/>
              </a:rPr>
              <a:t>: </a:t>
            </a:r>
            <a:r>
              <a:rPr lang="en-GB" sz="2400" b="1" dirty="0">
                <a:latin typeface="+mj-lt"/>
              </a:rPr>
              <a:t>11</a:t>
            </a:r>
            <a:r>
              <a:rPr lang="en-GB" sz="2400" dirty="0">
                <a:latin typeface="+mj-lt"/>
              </a:rPr>
              <a:t> – 8 specialties </a:t>
            </a:r>
            <a:endParaRPr lang="el-GR" sz="2400" dirty="0">
              <a:latin typeface="+mj-lt"/>
            </a:endParaRPr>
          </a:p>
          <a:p>
            <a:r>
              <a:rPr lang="en-GB" sz="2400" i="1" dirty="0">
                <a:latin typeface="+mj-lt"/>
              </a:rPr>
              <a:t>National Medical </a:t>
            </a:r>
            <a:r>
              <a:rPr lang="en-US" sz="2400" i="1" dirty="0">
                <a:latin typeface="+mj-lt"/>
              </a:rPr>
              <a:t>As</a:t>
            </a:r>
            <a:r>
              <a:rPr lang="en-GB" sz="2400" i="1" dirty="0">
                <a:latin typeface="+mj-lt"/>
              </a:rPr>
              <a:t>sociations</a:t>
            </a:r>
            <a:r>
              <a:rPr lang="en-GB" sz="2400" dirty="0">
                <a:latin typeface="+mj-lt"/>
              </a:rPr>
              <a:t>: </a:t>
            </a:r>
            <a:r>
              <a:rPr lang="en-GB" sz="2400" b="1" dirty="0">
                <a:latin typeface="+mj-lt"/>
              </a:rPr>
              <a:t>5</a:t>
            </a:r>
            <a:r>
              <a:rPr lang="en-GB" sz="2400" dirty="0">
                <a:latin typeface="+mj-lt"/>
              </a:rPr>
              <a:t> </a:t>
            </a:r>
            <a:endParaRPr lang="el-GR" sz="2400" dirty="0">
              <a:latin typeface="+mj-lt"/>
            </a:endParaRPr>
          </a:p>
          <a:p>
            <a:pPr marL="0" indent="0">
              <a:buNone/>
            </a:pPr>
            <a:endParaRPr lang="el-GR" sz="2400" dirty="0"/>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357166"/>
            <a:ext cx="8401080" cy="867524"/>
          </a:xfrm>
        </p:spPr>
        <p:txBody>
          <a:bodyPr>
            <a:noAutofit/>
          </a:bodyPr>
          <a:lstStyle/>
          <a:p>
            <a:pPr algn="ctr"/>
            <a:r>
              <a:rPr lang="en-US" sz="4000" dirty="0"/>
              <a:t>RESULTS – CONCLUSIONS</a:t>
            </a:r>
            <a:endParaRPr lang="el-GR" sz="4000" dirty="0"/>
          </a:p>
        </p:txBody>
      </p:sp>
      <p:sp>
        <p:nvSpPr>
          <p:cNvPr id="3" name="2 - Θέση περιεχομένου"/>
          <p:cNvSpPr>
            <a:spLocks noGrp="1"/>
          </p:cNvSpPr>
          <p:nvPr>
            <p:ph idx="1"/>
          </p:nvPr>
        </p:nvSpPr>
        <p:spPr>
          <a:xfrm>
            <a:off x="500034" y="1785902"/>
            <a:ext cx="8229600" cy="5072098"/>
          </a:xfrm>
        </p:spPr>
        <p:txBody>
          <a:bodyPr>
            <a:normAutofit/>
          </a:bodyPr>
          <a:lstStyle/>
          <a:p>
            <a:pPr lvl="0"/>
            <a:r>
              <a:rPr lang="en-GB" sz="2400" b="1" dirty="0">
                <a:latin typeface="+mj-lt"/>
              </a:rPr>
              <a:t>GENERAL,  PERMANENT ASPECTS </a:t>
            </a:r>
            <a:endParaRPr lang="el-GR" sz="2400" dirty="0">
              <a:latin typeface="+mj-lt"/>
            </a:endParaRPr>
          </a:p>
          <a:p>
            <a:pPr>
              <a:buNone/>
            </a:pPr>
            <a:r>
              <a:rPr lang="en-GB" sz="2400" dirty="0">
                <a:latin typeface="+mj-lt"/>
              </a:rPr>
              <a:t> </a:t>
            </a:r>
            <a:endParaRPr lang="el-GR" sz="2400" dirty="0">
              <a:latin typeface="+mj-lt"/>
            </a:endParaRPr>
          </a:p>
          <a:p>
            <a:pPr lvl="0"/>
            <a:r>
              <a:rPr lang="en-GB" sz="2400" b="1" dirty="0">
                <a:latin typeface="+mj-lt"/>
              </a:rPr>
              <a:t>Postgraduate training with regard to practicing in private</a:t>
            </a:r>
            <a:endParaRPr lang="el-GR" sz="2400" b="1" dirty="0">
              <a:latin typeface="+mj-lt"/>
            </a:endParaRPr>
          </a:p>
          <a:p>
            <a:pPr marL="0" lvl="0" indent="0">
              <a:buNone/>
            </a:pPr>
            <a:endParaRPr lang="el-GR" sz="2400" dirty="0">
              <a:latin typeface="+mj-lt"/>
            </a:endParaRPr>
          </a:p>
          <a:p>
            <a:r>
              <a:rPr lang="en-US" sz="2400" u="sng" dirty="0">
                <a:latin typeface="+mj-lt"/>
              </a:rPr>
              <a:t>Conclusion:</a:t>
            </a:r>
            <a:r>
              <a:rPr lang="en-US" sz="2400" dirty="0">
                <a:latin typeface="+mj-lt"/>
              </a:rPr>
              <a:t> Possibility for gaining experience in some form of PP during specialty training. </a:t>
            </a:r>
          </a:p>
          <a:p>
            <a:r>
              <a:rPr lang="en-US" sz="2400" dirty="0">
                <a:latin typeface="+mj-lt"/>
              </a:rPr>
              <a:t>Either within the private environment of a trainer (34%), or (51%) within an environment commonly shared with colleagues of the same specialty. </a:t>
            </a:r>
          </a:p>
          <a:p>
            <a:r>
              <a:rPr lang="en-US" sz="2400" dirty="0">
                <a:latin typeface="+mj-lt"/>
              </a:rPr>
              <a:t>However, this is not compulsory in most of the cases. It is up to the candidate/trainee. </a:t>
            </a:r>
            <a:endParaRPr lang="el-GR" sz="2400" dirty="0">
              <a:latin typeface="+mj-lt"/>
            </a:endParaRPr>
          </a:p>
          <a:p>
            <a:pPr>
              <a:buNone/>
            </a:pPr>
            <a:r>
              <a:rPr lang="en-US" sz="2400" dirty="0"/>
              <a:t> </a:t>
            </a:r>
            <a:endParaRPr lang="el-GR" sz="2400" dirty="0"/>
          </a:p>
          <a:p>
            <a:pPr marL="0" indent="0">
              <a:buNone/>
            </a:pPr>
            <a:endParaRPr lang="el-GR" sz="2000" dirty="0"/>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92696"/>
            <a:ext cx="8229600" cy="1143000"/>
          </a:xfrm>
        </p:spPr>
        <p:txBody>
          <a:bodyPr>
            <a:noAutofit/>
          </a:bodyPr>
          <a:lstStyle/>
          <a:p>
            <a:pPr algn="ctr"/>
            <a:r>
              <a:rPr lang="el-GR" sz="4000" dirty="0" err="1"/>
              <a:t>Funding</a:t>
            </a:r>
            <a:r>
              <a:rPr lang="el-GR" sz="4000" dirty="0"/>
              <a:t> for </a:t>
            </a:r>
            <a:r>
              <a:rPr lang="en-US" sz="4000" dirty="0"/>
              <a:t>equipment</a:t>
            </a:r>
            <a:endParaRPr lang="el-GR" sz="4000" dirty="0"/>
          </a:p>
        </p:txBody>
      </p:sp>
      <p:sp>
        <p:nvSpPr>
          <p:cNvPr id="3" name="2 - Θέση περιεχομένου"/>
          <p:cNvSpPr>
            <a:spLocks noGrp="1"/>
          </p:cNvSpPr>
          <p:nvPr>
            <p:ph idx="1"/>
          </p:nvPr>
        </p:nvSpPr>
        <p:spPr>
          <a:xfrm>
            <a:off x="539552" y="2204864"/>
            <a:ext cx="8229600" cy="5122689"/>
          </a:xfrm>
        </p:spPr>
        <p:txBody>
          <a:bodyPr>
            <a:normAutofit/>
          </a:bodyPr>
          <a:lstStyle/>
          <a:p>
            <a:pPr lvl="0"/>
            <a:endParaRPr lang="en-GB" sz="2000" b="1" dirty="0"/>
          </a:p>
          <a:p>
            <a:pPr lvl="0"/>
            <a:r>
              <a:rPr lang="en-GB" sz="2400" b="1" dirty="0">
                <a:latin typeface="+mj-lt"/>
              </a:rPr>
              <a:t>Installing the necessary equipment for practicing</a:t>
            </a:r>
            <a:endParaRPr lang="el-GR" sz="2400" b="1" dirty="0">
              <a:latin typeface="+mj-lt"/>
            </a:endParaRPr>
          </a:p>
          <a:p>
            <a:pPr marL="0" lvl="0" indent="0">
              <a:buNone/>
            </a:pPr>
            <a:endParaRPr lang="el-GR" sz="2400" dirty="0">
              <a:latin typeface="+mj-lt"/>
            </a:endParaRPr>
          </a:p>
          <a:p>
            <a:r>
              <a:rPr lang="en-US" sz="2400" u="sng" dirty="0">
                <a:latin typeface="+mj-lt"/>
              </a:rPr>
              <a:t>Conclusion:</a:t>
            </a:r>
            <a:r>
              <a:rPr lang="en-US" sz="2400" dirty="0">
                <a:latin typeface="+mj-lt"/>
              </a:rPr>
              <a:t> In the vast majority (&gt; 90 %) no funding to doctors in PP for obtaining specialized equipment. </a:t>
            </a:r>
          </a:p>
          <a:p>
            <a:r>
              <a:rPr lang="en-US" sz="2400" dirty="0">
                <a:latin typeface="+mj-lt"/>
              </a:rPr>
              <a:t>No specific funding projects, either domestic or from EU.</a:t>
            </a:r>
          </a:p>
          <a:p>
            <a:r>
              <a:rPr lang="en-US" sz="2400" dirty="0">
                <a:latin typeface="+mj-lt"/>
              </a:rPr>
              <a:t>Very few cases with such projects, mainly general projects with other professionals. Doctors are judged according to criteria applied to all professionals, some of them may not apply to them. </a:t>
            </a:r>
            <a:endParaRPr lang="el-GR" sz="2400" dirty="0">
              <a:latin typeface="+mj-lt"/>
            </a:endParaRPr>
          </a:p>
          <a:p>
            <a:pPr>
              <a:buNone/>
            </a:pPr>
            <a:r>
              <a:rPr lang="en-US" sz="2400" dirty="0">
                <a:latin typeface="+mj-lt"/>
              </a:rPr>
              <a:t> </a:t>
            </a:r>
            <a:endParaRPr lang="el-GR" sz="2400" dirty="0">
              <a:latin typeface="+mj-lt"/>
            </a:endParaRPr>
          </a:p>
          <a:p>
            <a:endParaRPr lang="el-GR" sz="2000" dirty="0"/>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92696"/>
            <a:ext cx="8229600" cy="1143008"/>
          </a:xfrm>
        </p:spPr>
        <p:txBody>
          <a:bodyPr>
            <a:normAutofit fontScale="90000"/>
          </a:bodyPr>
          <a:lstStyle/>
          <a:p>
            <a:pPr lvl="0" algn="ctr"/>
            <a:br>
              <a:rPr lang="en-GB" sz="4000" b="1" dirty="0"/>
            </a:br>
            <a:br>
              <a:rPr lang="en-GB" sz="4000" b="1" dirty="0"/>
            </a:br>
            <a:br>
              <a:rPr lang="en-GB" sz="4000" b="1" dirty="0"/>
            </a:br>
            <a:r>
              <a:rPr lang="en-GB" sz="4000" b="1" dirty="0"/>
              <a:t>Continuous Medical Education</a:t>
            </a:r>
            <a:br>
              <a:rPr lang="el-GR" dirty="0"/>
            </a:br>
            <a:endParaRPr lang="el-GR" dirty="0"/>
          </a:p>
        </p:txBody>
      </p:sp>
      <p:sp>
        <p:nvSpPr>
          <p:cNvPr id="3" name="2 - Θέση περιεχομένου"/>
          <p:cNvSpPr>
            <a:spLocks noGrp="1"/>
          </p:cNvSpPr>
          <p:nvPr>
            <p:ph idx="1"/>
          </p:nvPr>
        </p:nvSpPr>
        <p:spPr>
          <a:xfrm>
            <a:off x="683568" y="1574720"/>
            <a:ext cx="8229600" cy="5643602"/>
          </a:xfrm>
        </p:spPr>
        <p:txBody>
          <a:bodyPr>
            <a:normAutofit lnSpcReduction="10000"/>
          </a:bodyPr>
          <a:lstStyle/>
          <a:p>
            <a:pPr>
              <a:buNone/>
            </a:pPr>
            <a:r>
              <a:rPr lang="en-US" sz="2000" dirty="0"/>
              <a:t> </a:t>
            </a:r>
            <a:endParaRPr lang="el-GR" sz="2000" dirty="0"/>
          </a:p>
          <a:p>
            <a:r>
              <a:rPr lang="en-US" sz="2400" b="1" i="1" u="sng" dirty="0">
                <a:latin typeface="+mj-lt"/>
              </a:rPr>
              <a:t>Financial support for attending scientific events</a:t>
            </a:r>
            <a:endParaRPr lang="el-GR" sz="2400" b="1" i="1" u="sng" dirty="0">
              <a:latin typeface="+mj-lt"/>
            </a:endParaRPr>
          </a:p>
          <a:p>
            <a:pPr marL="0" indent="0">
              <a:buNone/>
            </a:pPr>
            <a:endParaRPr lang="el-GR" sz="2400" b="1" u="sng" dirty="0">
              <a:latin typeface="+mj-lt"/>
            </a:endParaRPr>
          </a:p>
          <a:p>
            <a:r>
              <a:rPr lang="en-US" sz="2400" u="sng" dirty="0">
                <a:latin typeface="+mj-lt"/>
              </a:rPr>
              <a:t>Conclusion:</a:t>
            </a:r>
            <a:r>
              <a:rPr lang="en-US" sz="2400" dirty="0">
                <a:latin typeface="+mj-lt"/>
              </a:rPr>
              <a:t>  </a:t>
            </a:r>
            <a:r>
              <a:rPr lang="en-US" sz="2400" u="sng" dirty="0">
                <a:latin typeface="+mj-lt"/>
              </a:rPr>
              <a:t>No financial support for loss of income </a:t>
            </a:r>
            <a:r>
              <a:rPr lang="en-US" sz="2400" dirty="0">
                <a:latin typeface="+mj-lt"/>
              </a:rPr>
              <a:t>during absence.</a:t>
            </a:r>
            <a:endParaRPr lang="el-GR" sz="2400" dirty="0">
              <a:latin typeface="+mj-lt"/>
            </a:endParaRPr>
          </a:p>
          <a:p>
            <a:r>
              <a:rPr lang="en-US" sz="2400" dirty="0">
                <a:latin typeface="+mj-lt"/>
              </a:rPr>
              <a:t>In majority of cases, </a:t>
            </a:r>
            <a:r>
              <a:rPr lang="en-US" sz="2400" u="sng" dirty="0">
                <a:latin typeface="+mj-lt"/>
              </a:rPr>
              <a:t>no financial support for subscription fees, travel or lodging costs. </a:t>
            </a:r>
            <a:r>
              <a:rPr lang="en-US" sz="2400" dirty="0">
                <a:latin typeface="+mj-lt"/>
              </a:rPr>
              <a:t>Definitely no support by the state or the insurance system. </a:t>
            </a:r>
            <a:endParaRPr lang="el-GR" sz="2400" dirty="0">
              <a:latin typeface="+mj-lt"/>
            </a:endParaRPr>
          </a:p>
          <a:p>
            <a:r>
              <a:rPr lang="en-US" sz="2400" dirty="0">
                <a:latin typeface="+mj-lt"/>
              </a:rPr>
              <a:t>When there is a such a contribution, it comes, almost always, from pharmaceutical industry. </a:t>
            </a:r>
          </a:p>
          <a:p>
            <a:r>
              <a:rPr lang="en-US" sz="2400" dirty="0">
                <a:latin typeface="+mj-lt"/>
              </a:rPr>
              <a:t>This contribution is partial in some cases or is being decreased during the years and is not applied to all doctors. It is judged on an individual basis with personal arrangements</a:t>
            </a:r>
            <a:endParaRPr lang="el-GR" sz="2400" dirty="0">
              <a:latin typeface="+mj-lt"/>
            </a:endParaRPr>
          </a:p>
          <a:p>
            <a:pPr marL="0" indent="0">
              <a:buNone/>
            </a:pPr>
            <a:r>
              <a:rPr lang="en-US" sz="2400" dirty="0">
                <a:latin typeface="+mj-lt"/>
              </a:rPr>
              <a:t> </a:t>
            </a:r>
            <a:endParaRPr lang="el-GR" sz="2400" dirty="0">
              <a:latin typeface="+mj-lt"/>
            </a:endParaRPr>
          </a:p>
          <a:p>
            <a:endParaRPr lang="el-GR" sz="2000" dirty="0"/>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1357298"/>
            <a:ext cx="8229600" cy="1285860"/>
          </a:xfrm>
        </p:spPr>
        <p:txBody>
          <a:bodyPr>
            <a:normAutofit fontScale="90000"/>
          </a:bodyPr>
          <a:lstStyle/>
          <a:p>
            <a:pPr algn="ctr"/>
            <a:br>
              <a:rPr lang="en-US" sz="4400" i="1" dirty="0"/>
            </a:br>
            <a:br>
              <a:rPr lang="en-US" sz="4400" i="1" dirty="0"/>
            </a:br>
            <a:br>
              <a:rPr lang="en-US" sz="4400" i="1" dirty="0"/>
            </a:br>
            <a:br>
              <a:rPr lang="en-US" sz="4400" i="1" dirty="0"/>
            </a:br>
            <a:br>
              <a:rPr lang="en-US" sz="4400" i="1" dirty="0"/>
            </a:br>
            <a:br>
              <a:rPr lang="en-US" sz="4400" i="1" dirty="0"/>
            </a:br>
            <a:br>
              <a:rPr lang="en-US" sz="4400" i="1" dirty="0"/>
            </a:br>
            <a:br>
              <a:rPr lang="en-US" sz="4400" i="1" dirty="0"/>
            </a:br>
            <a:r>
              <a:rPr lang="en-US" sz="4400" i="1" dirty="0"/>
              <a:t>Private practice aspects in scientific events</a:t>
            </a:r>
            <a:br>
              <a:rPr lang="el-GR" dirty="0"/>
            </a:br>
            <a:endParaRPr lang="el-GR" dirty="0"/>
          </a:p>
        </p:txBody>
      </p:sp>
      <p:sp>
        <p:nvSpPr>
          <p:cNvPr id="3" name="2 - Θέση περιεχομένου"/>
          <p:cNvSpPr>
            <a:spLocks noGrp="1"/>
          </p:cNvSpPr>
          <p:nvPr>
            <p:ph idx="1"/>
          </p:nvPr>
        </p:nvSpPr>
        <p:spPr>
          <a:xfrm>
            <a:off x="500034" y="2214554"/>
            <a:ext cx="8229600" cy="4389120"/>
          </a:xfrm>
        </p:spPr>
        <p:txBody>
          <a:bodyPr>
            <a:normAutofit/>
          </a:bodyPr>
          <a:lstStyle/>
          <a:p>
            <a:endParaRPr lang="en-US" sz="2400" b="1" u="sng" dirty="0"/>
          </a:p>
          <a:p>
            <a:endParaRPr lang="el-GR" sz="2400" b="1" u="sng" dirty="0"/>
          </a:p>
          <a:p>
            <a:endParaRPr lang="en-US" sz="2400" b="1" u="sng" dirty="0"/>
          </a:p>
          <a:p>
            <a:r>
              <a:rPr lang="en-US" sz="2400" b="1" u="sng" dirty="0">
                <a:latin typeface="+mj-lt"/>
              </a:rPr>
              <a:t>Conclusion:</a:t>
            </a:r>
            <a:r>
              <a:rPr lang="en-US" sz="2400" dirty="0">
                <a:latin typeface="+mj-lt"/>
              </a:rPr>
              <a:t> Generally, scientific events rarely or  almost never consider PP aspects and when this is the case, it takes place partly in the event. </a:t>
            </a:r>
            <a:endParaRPr lang="el-GR" sz="2400" dirty="0">
              <a:latin typeface="+mj-lt"/>
            </a:endParaRPr>
          </a:p>
          <a:p>
            <a:endParaRPr lang="el-GR" sz="2400" dirty="0"/>
          </a:p>
          <a:p>
            <a:endParaRPr lang="el-GR" sz="2000" dirty="0"/>
          </a:p>
        </p:txBody>
      </p:sp>
    </p:spTree>
  </p:cSld>
  <p:clrMapOvr>
    <a:masterClrMapping/>
  </p:clrMapOvr>
  <p:transition>
    <p:wipe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260</TotalTime>
  <Words>2089</Words>
  <Application>Microsoft Office PowerPoint</Application>
  <PresentationFormat>Προβολή στην οθόνη (4:3)</PresentationFormat>
  <Paragraphs>239</Paragraphs>
  <Slides>31</Slides>
  <Notes>4</Notes>
  <HiddenSlides>0</HiddenSlides>
  <MMClips>0</MMClips>
  <ScaleCrop>false</ScaleCrop>
  <HeadingPairs>
    <vt:vector size="8" baseType="variant">
      <vt:variant>
        <vt:lpstr>Γραμματοσειρές που χρησιμοποιούνται</vt:lpstr>
      </vt:variant>
      <vt:variant>
        <vt:i4>4</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31</vt:i4>
      </vt:variant>
    </vt:vector>
  </HeadingPairs>
  <TitlesOfParts>
    <vt:vector size="37" baseType="lpstr">
      <vt:lpstr>Calibri</vt:lpstr>
      <vt:lpstr>Constantia</vt:lpstr>
      <vt:lpstr>Wingdings</vt:lpstr>
      <vt:lpstr>Wingdings 2</vt:lpstr>
      <vt:lpstr>Ροή</vt:lpstr>
      <vt:lpstr>Kuva</vt:lpstr>
      <vt:lpstr>UEMS COUNCIL</vt:lpstr>
      <vt:lpstr>INSUCOPP (In Support of Colleagues In Private Practice)</vt:lpstr>
      <vt:lpstr>INSUCOPP (In Support of Colleagues In Private Practice)</vt:lpstr>
      <vt:lpstr>INSUCOPP (In Support of Colleagues In Private Practice)</vt:lpstr>
      <vt:lpstr>INSUCOPP - SURVEY</vt:lpstr>
      <vt:lpstr>RESULTS – CONCLUSIONS</vt:lpstr>
      <vt:lpstr>Funding for equipment</vt:lpstr>
      <vt:lpstr>   Continuous Medical Education </vt:lpstr>
      <vt:lpstr>        Private practice aspects in scientific events </vt:lpstr>
      <vt:lpstr>Fellowships (sub-specialization) for physicians practicing in private practice  </vt:lpstr>
      <vt:lpstr>CME activities in public hospitals </vt:lpstr>
      <vt:lpstr>COVID – 19  RELATED ASPECTS Problems noticed</vt:lpstr>
      <vt:lpstr>COVID – 19  RELATED ASPECTS Problems noticed</vt:lpstr>
      <vt:lpstr>COVID – 19  RELATED ASPECTS  Effects in patient care</vt:lpstr>
      <vt:lpstr>COVID – 19  RELATED ASPECTS  Effects in patient care</vt:lpstr>
      <vt:lpstr>Doctors’ health and CPD activities</vt:lpstr>
      <vt:lpstr>INSUCOPP – SUGGESTIONS PERMANENT PROBLEMS</vt:lpstr>
      <vt:lpstr>SUGGESTIONS - PERMANENT PROBLEMS  CME - SCIENTIFIC EVENTS</vt:lpstr>
      <vt:lpstr>SUGGESTIONS - PERMANENT PROBLEMS  PP ASPECTS IN EVENTS</vt:lpstr>
      <vt:lpstr>SUGGESTIONS - PERMANENT PROBLEMS FELLOWSHIPS</vt:lpstr>
      <vt:lpstr>SUGGESTIONS - PERMANENT PROBLEMS   CME ACTIVITIES IN HOSPITALS &amp; UNIVERSITIES</vt:lpstr>
      <vt:lpstr>Suggestions by participants for future actions by the UEMS</vt:lpstr>
      <vt:lpstr>Suggestions by participants for future actions by the UEMS</vt:lpstr>
      <vt:lpstr>Suggestions by participants for future actions by the UEMS</vt:lpstr>
      <vt:lpstr>Suggestions by participants for future actions by the UEMS</vt:lpstr>
      <vt:lpstr>Conclusion</vt:lpstr>
      <vt:lpstr>Conclusions</vt:lpstr>
      <vt:lpstr>Conclusions – Further actions</vt:lpstr>
      <vt:lpstr>Conclusions – Further actions</vt:lpstr>
      <vt:lpstr>GRATITUDES</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UEMS COUNCIL</dc:title>
  <dc:creator>mm</dc:creator>
  <cp:lastModifiedBy>ANDREAS PAPANDROUDIS</cp:lastModifiedBy>
  <cp:revision>40</cp:revision>
  <dcterms:created xsi:type="dcterms:W3CDTF">2021-10-14T15:57:55Z</dcterms:created>
  <dcterms:modified xsi:type="dcterms:W3CDTF">2021-10-21T08:23:20Z</dcterms:modified>
</cp:coreProperties>
</file>