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C967D-8F92-4AB3-95D6-1E1CA64109E1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38079-8032-4035-8070-14507E8846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693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350326"/>
            <a:ext cx="9144000" cy="90747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F706-8C52-4169-914D-D39806BC5A4E}" type="datetime10">
              <a:rPr lang="pl-PL" smtClean="0"/>
              <a:t>14:24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509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9C7E-BCAA-4D2D-9267-A2651E676BD3}" type="datetime10">
              <a:rPr lang="pl-PL" smtClean="0"/>
              <a:t>14:24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31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64B7-6477-486F-BF0E-1C0948268960}" type="datetime10">
              <a:rPr lang="pl-PL" smtClean="0"/>
              <a:t>14:24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433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65564" y="1825625"/>
            <a:ext cx="9788236" cy="4351338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>
              <a:buClr>
                <a:schemeClr val="accent6">
                  <a:lumMod val="75000"/>
                </a:schemeClr>
              </a:buCl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buClr>
                <a:schemeClr val="accent6">
                  <a:lumMod val="75000"/>
                </a:schemeClr>
              </a:buCl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buClr>
                <a:schemeClr val="accent6">
                  <a:lumMod val="75000"/>
                </a:schemeClr>
              </a:buCl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buClr>
                <a:schemeClr val="accent6">
                  <a:lumMod val="75000"/>
                </a:schemeClr>
              </a:buCl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8FC6-EFD2-44D5-8CF8-F1EAA2C32208}" type="datetime10">
              <a:rPr lang="pl-PL" smtClean="0"/>
              <a:t>14:24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341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97382" y="1709738"/>
            <a:ext cx="8050068" cy="2852737"/>
          </a:xfrm>
        </p:spPr>
        <p:txBody>
          <a:bodyPr anchor="b"/>
          <a:lstStyle>
            <a:lvl1pPr algn="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105890" y="5043055"/>
            <a:ext cx="9241559" cy="1046595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AE0C-9F1B-49B5-8491-BDE8D7F6E3F0}" type="datetime10">
              <a:rPr lang="pl-PL" smtClean="0"/>
              <a:t>14:24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66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84564" y="578715"/>
            <a:ext cx="5181600" cy="5960629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518564" y="578715"/>
            <a:ext cx="5181600" cy="5960629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A991-CDD6-4FDC-8988-7D75634EA98D}" type="datetime10">
              <a:rPr lang="pl-PL" smtClean="0"/>
              <a:t>14:24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74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9170" y="54509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89170" y="1369003"/>
            <a:ext cx="5157787" cy="5198052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421582" y="54509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421582" y="1369003"/>
            <a:ext cx="5183188" cy="5198052"/>
          </a:xfr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F3CD-F876-411C-A4DC-88615E751986}" type="datetime10">
              <a:rPr lang="pl-PL" smtClean="0"/>
              <a:t>14:24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169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E640-57C7-4FE4-94D3-89CF3B954BE9}" type="datetime10">
              <a:rPr lang="pl-PL" smtClean="0"/>
              <a:t>14:24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287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97DE-6A20-4A38-A4A9-976587B159C2}" type="datetime10">
              <a:rPr lang="pl-PL" smtClean="0"/>
              <a:t>14:24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801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8552" y="498764"/>
            <a:ext cx="4785157" cy="997527"/>
          </a:xfrm>
        </p:spPr>
        <p:txBody>
          <a:bodyPr anchor="b"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38552" y="1530927"/>
            <a:ext cx="4785157" cy="5091546"/>
          </a:xfrm>
        </p:spPr>
        <p:txBody>
          <a:bodyPr>
            <a:normAutofit/>
          </a:bodyPr>
          <a:lstStyle>
            <a:lvl1pPr marL="342900" indent="-342900">
              <a:buClr>
                <a:srgbClr val="FFC000"/>
              </a:buClr>
              <a:buFont typeface="Arial" panose="020B0604020202020204" pitchFamily="34" charset="0"/>
              <a:buChar char="•"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09D5-61B1-43ED-9A07-3B69FE78DA7A}" type="datetime10">
              <a:rPr lang="pl-PL" smtClean="0"/>
              <a:t>14:24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84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2B32-23DB-470E-BAE7-CA8C5B0668F0}" type="datetime10">
              <a:rPr lang="pl-PL" smtClean="0"/>
              <a:t>14:24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69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 rot="16200000">
            <a:off x="11748657" y="6414655"/>
            <a:ext cx="651164" cy="23552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84E26-420C-45CE-804D-7B0DD767C382}" type="datetime10">
              <a:rPr lang="pl-PL" smtClean="0"/>
              <a:pPr/>
              <a:t>14:24</a:t>
            </a:fld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 rot="16200000">
            <a:off x="11748657" y="5763490"/>
            <a:ext cx="651164" cy="23552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6D967-CE63-4FE0-ABEC-9625E1D046F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Prostokąt: zaokrąglone rogi 7"/>
          <p:cNvSpPr/>
          <p:nvPr userDrawn="1"/>
        </p:nvSpPr>
        <p:spPr>
          <a:xfrm>
            <a:off x="216474" y="471055"/>
            <a:ext cx="135659" cy="121963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4" y="6001564"/>
            <a:ext cx="787977" cy="798210"/>
          </a:xfrm>
          <a:prstGeom prst="rect">
            <a:avLst/>
          </a:prstGeom>
        </p:spPr>
      </p:pic>
      <p:sp>
        <p:nvSpPr>
          <p:cNvPr id="10" name="Prostokąt: zaokrąglone rogi 9"/>
          <p:cNvSpPr/>
          <p:nvPr userDrawn="1"/>
        </p:nvSpPr>
        <p:spPr>
          <a:xfrm>
            <a:off x="408420" y="2022764"/>
            <a:ext cx="110836" cy="52647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: zaokrąglone rogi 10"/>
          <p:cNvSpPr/>
          <p:nvPr userDrawn="1"/>
        </p:nvSpPr>
        <p:spPr>
          <a:xfrm>
            <a:off x="216475" y="3463637"/>
            <a:ext cx="135659" cy="8008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: zaokrąglone rogi 11"/>
          <p:cNvSpPr/>
          <p:nvPr userDrawn="1"/>
        </p:nvSpPr>
        <p:spPr>
          <a:xfrm>
            <a:off x="491693" y="4447309"/>
            <a:ext cx="131761" cy="106679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31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funding-tenders/opportunities/portal/screen/opportunities/topic-search;freeTextSearchKeyword=;typeCodes=1;statusCodes=31094501,31094502;programCode=H2020;programDivisionCode=31047894;focusAreaCode=null;crossCuttingPriorityCode=null;callCode=Default;sortQuery=openingDate;orderBy=asc;onlyTenders=false;topicListKey=topicSearchTablePageStat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58318"/>
          </a:xfrm>
        </p:spPr>
        <p:txBody>
          <a:bodyPr>
            <a:normAutofit/>
          </a:bodyPr>
          <a:lstStyle/>
          <a:p>
            <a:r>
              <a:rPr lang="fr-BE" b="1" dirty="0" smtClean="0"/>
              <a:t>Update on EU </a:t>
            </a:r>
            <a:r>
              <a:rPr lang="fr-BE" b="1" dirty="0" err="1" smtClean="0"/>
              <a:t>affairs</a:t>
            </a: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sz="2800" b="1" dirty="0" smtClean="0"/>
              <a:t>Marianne Chagnon</a:t>
            </a:r>
            <a:br>
              <a:rPr lang="fr-BE" sz="2800" b="1" dirty="0" smtClean="0"/>
            </a:br>
            <a:r>
              <a:rPr lang="fr-BE" sz="2800" b="1" i="1" dirty="0" smtClean="0"/>
              <a:t>EU Policy and Coordination </a:t>
            </a:r>
            <a:r>
              <a:rPr lang="fr-BE" sz="2800" b="1" i="1" dirty="0" err="1" smtClean="0"/>
              <a:t>Officer</a:t>
            </a:r>
            <a:endParaRPr lang="pl-PL" b="1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Union </a:t>
            </a:r>
            <a:r>
              <a:rPr lang="fr-BE" dirty="0" smtClean="0"/>
              <a:t>Européenne des Médecins Spécialistes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DB44-A1EB-4448-AD49-D0C6279DB8D5}" type="datetime10">
              <a:rPr lang="pl-PL" smtClean="0"/>
              <a:t>14:24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774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Topics on </a:t>
            </a:r>
            <a:r>
              <a:rPr lang="fr-BE" b="1" dirty="0" err="1" smtClean="0"/>
              <a:t>which</a:t>
            </a:r>
            <a:r>
              <a:rPr lang="fr-BE" b="1" dirty="0" smtClean="0"/>
              <a:t> UEMS </a:t>
            </a:r>
            <a:r>
              <a:rPr lang="fr-BE" b="1" dirty="0" err="1" smtClean="0"/>
              <a:t>is</a:t>
            </a:r>
            <a:r>
              <a:rPr lang="fr-BE" b="1" dirty="0" smtClean="0"/>
              <a:t> </a:t>
            </a:r>
            <a:r>
              <a:rPr lang="fr-BE" b="1" dirty="0" err="1" smtClean="0"/>
              <a:t>involved</a:t>
            </a:r>
            <a:endParaRPr lang="fr-B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BE" dirty="0" smtClean="0"/>
              <a:t>Update of the </a:t>
            </a:r>
            <a:r>
              <a:rPr lang="fr-BE" dirty="0" err="1" smtClean="0"/>
              <a:t>Annex</a:t>
            </a:r>
            <a:r>
              <a:rPr lang="fr-BE" dirty="0" smtClean="0"/>
              <a:t> V of the Directive 2005/36/CE on the Recognition of Professional Qualifications</a:t>
            </a:r>
          </a:p>
          <a:p>
            <a:pPr lvl="2" algn="just"/>
            <a:r>
              <a:rPr lang="fr-BE" dirty="0" smtClean="0"/>
              <a:t>Last </a:t>
            </a:r>
            <a:r>
              <a:rPr lang="fr-BE" dirty="0" err="1" smtClean="0"/>
              <a:t>request</a:t>
            </a:r>
            <a:r>
              <a:rPr lang="fr-BE" dirty="0" smtClean="0"/>
              <a:t> to the European Commission on 25th April 2019</a:t>
            </a:r>
            <a:endParaRPr lang="fr-BE" dirty="0"/>
          </a:p>
          <a:p>
            <a:pPr algn="just"/>
            <a:r>
              <a:rPr lang="fr-BE" dirty="0" err="1" smtClean="0"/>
              <a:t>Stakeholder</a:t>
            </a:r>
            <a:r>
              <a:rPr lang="fr-BE" dirty="0" smtClean="0"/>
              <a:t> in the AMR Network</a:t>
            </a:r>
          </a:p>
          <a:p>
            <a:pPr algn="just"/>
            <a:r>
              <a:rPr lang="fr-BE" dirty="0" err="1" smtClean="0"/>
              <a:t>Stakeholder</a:t>
            </a:r>
            <a:r>
              <a:rPr lang="fr-BE" dirty="0" smtClean="0"/>
              <a:t> in the EU Joint Action on Healthcare </a:t>
            </a:r>
            <a:r>
              <a:rPr lang="fr-BE" dirty="0" err="1" smtClean="0"/>
              <a:t>workforce</a:t>
            </a:r>
            <a:endParaRPr lang="fr-BE" dirty="0" smtClean="0"/>
          </a:p>
          <a:p>
            <a:pPr algn="just"/>
            <a:r>
              <a:rPr lang="fr-BE" dirty="0" err="1" smtClean="0"/>
              <a:t>Stakeholder</a:t>
            </a:r>
            <a:r>
              <a:rPr lang="fr-BE" dirty="0" smtClean="0"/>
              <a:t> in the Coalition for Vaccination</a:t>
            </a:r>
          </a:p>
          <a:p>
            <a:pPr algn="just"/>
            <a:endParaRPr lang="fr-BE" dirty="0"/>
          </a:p>
          <a:p>
            <a:pPr algn="just"/>
            <a:r>
              <a:rPr lang="fr-BE" dirty="0" err="1" smtClean="0"/>
              <a:t>Activities</a:t>
            </a:r>
            <a:r>
              <a:rPr lang="fr-BE" dirty="0" smtClean="0"/>
              <a:t> </a:t>
            </a:r>
            <a:r>
              <a:rPr lang="fr-BE" dirty="0" err="1" smtClean="0"/>
              <a:t>through</a:t>
            </a:r>
            <a:r>
              <a:rPr lang="fr-BE" dirty="0" smtClean="0"/>
              <a:t> UEMS bodies as </a:t>
            </a:r>
            <a:r>
              <a:rPr lang="fr-BE" dirty="0" err="1" smtClean="0"/>
              <a:t>well</a:t>
            </a:r>
            <a:r>
              <a:rPr lang="fr-BE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8FC6-EFD2-44D5-8CF8-F1EAA2C32208}" type="datetime10">
              <a:rPr lang="pl-PL" smtClean="0"/>
              <a:t>14:26</a:t>
            </a:fld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64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New European Commission</a:t>
            </a:r>
            <a:endParaRPr lang="fr-B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1916" y="1634557"/>
            <a:ext cx="9788236" cy="4793540"/>
          </a:xfrm>
        </p:spPr>
        <p:txBody>
          <a:bodyPr>
            <a:normAutofit lnSpcReduction="10000"/>
          </a:bodyPr>
          <a:lstStyle/>
          <a:p>
            <a:pPr algn="just"/>
            <a:r>
              <a:rPr lang="fr-BE" dirty="0" smtClean="0"/>
              <a:t>Ms </a:t>
            </a:r>
            <a:r>
              <a:rPr lang="fr-BE" smtClean="0"/>
              <a:t>Ursula Von </a:t>
            </a:r>
            <a:r>
              <a:rPr lang="fr-BE" dirty="0" smtClean="0"/>
              <a:t>der </a:t>
            </a:r>
            <a:r>
              <a:rPr lang="fr-BE" dirty="0" err="1" smtClean="0"/>
              <a:t>Leyen</a:t>
            </a:r>
            <a:r>
              <a:rPr lang="fr-BE" dirty="0" smtClean="0"/>
              <a:t>: new President of the European Commission</a:t>
            </a:r>
          </a:p>
          <a:p>
            <a:r>
              <a:rPr lang="fr-BE" dirty="0" smtClean="0"/>
              <a:t>Ms Stella </a:t>
            </a:r>
            <a:r>
              <a:rPr lang="fr-BE" dirty="0" err="1" smtClean="0"/>
              <a:t>Kyriakides</a:t>
            </a:r>
            <a:r>
              <a:rPr lang="fr-BE" dirty="0" smtClean="0"/>
              <a:t> (</a:t>
            </a:r>
            <a:r>
              <a:rPr lang="fr-BE" dirty="0" err="1" smtClean="0"/>
              <a:t>Cyprus</a:t>
            </a:r>
            <a:r>
              <a:rPr lang="fr-BE" dirty="0" smtClean="0"/>
              <a:t>): new </a:t>
            </a:r>
            <a:r>
              <a:rPr lang="fr-BE" dirty="0" err="1" smtClean="0"/>
              <a:t>Commissioner</a:t>
            </a:r>
            <a:r>
              <a:rPr lang="fr-BE" dirty="0" smtClean="0"/>
              <a:t> for </a:t>
            </a:r>
            <a:r>
              <a:rPr lang="fr-BE" dirty="0" err="1" smtClean="0"/>
              <a:t>Health</a:t>
            </a:r>
            <a:endParaRPr lang="fr-BE" dirty="0" smtClean="0"/>
          </a:p>
          <a:p>
            <a:endParaRPr lang="fr-BE" dirty="0"/>
          </a:p>
          <a:p>
            <a:r>
              <a:rPr lang="fr-BE" dirty="0" smtClean="0"/>
              <a:t>Ms </a:t>
            </a:r>
            <a:r>
              <a:rPr lang="fr-BE" dirty="0" err="1" smtClean="0"/>
              <a:t>Kyriakides</a:t>
            </a:r>
            <a:r>
              <a:rPr lang="fr-BE" dirty="0" smtClean="0"/>
              <a:t>’ mission </a:t>
            </a:r>
            <a:r>
              <a:rPr lang="fr-BE" dirty="0" err="1" smtClean="0"/>
              <a:t>letter</a:t>
            </a:r>
            <a:r>
              <a:rPr lang="fr-BE" dirty="0" smtClean="0"/>
              <a:t> </a:t>
            </a:r>
            <a:r>
              <a:rPr lang="fr-BE" dirty="0" err="1" smtClean="0"/>
              <a:t>includes</a:t>
            </a:r>
            <a:r>
              <a:rPr lang="fr-BE" dirty="0" smtClean="0"/>
              <a:t>:</a:t>
            </a:r>
          </a:p>
          <a:p>
            <a:pPr lvl="1"/>
            <a:r>
              <a:rPr lang="fr-BE" dirty="0" smtClean="0"/>
              <a:t>To </a:t>
            </a:r>
            <a:r>
              <a:rPr lang="fr-BE" dirty="0" err="1" smtClean="0"/>
              <a:t>ensure</a:t>
            </a:r>
            <a:r>
              <a:rPr lang="fr-BE" dirty="0" smtClean="0"/>
              <a:t> the </a:t>
            </a:r>
            <a:r>
              <a:rPr lang="fr-BE" b="1" dirty="0" err="1" smtClean="0"/>
              <a:t>supply</a:t>
            </a:r>
            <a:r>
              <a:rPr lang="fr-BE" b="1" dirty="0" smtClean="0"/>
              <a:t> of </a:t>
            </a:r>
            <a:r>
              <a:rPr lang="fr-BE" b="1" dirty="0" err="1" smtClean="0"/>
              <a:t>medicines</a:t>
            </a:r>
            <a:endParaRPr lang="fr-BE" b="1" dirty="0" smtClean="0"/>
          </a:p>
          <a:p>
            <a:pPr lvl="1" algn="just"/>
            <a:r>
              <a:rPr lang="fr-BE" dirty="0" smtClean="0"/>
              <a:t>The </a:t>
            </a:r>
            <a:r>
              <a:rPr lang="fr-BE" dirty="0" err="1" smtClean="0"/>
              <a:t>implementation</a:t>
            </a:r>
            <a:r>
              <a:rPr lang="fr-BE" dirty="0" smtClean="0"/>
              <a:t> of the European </a:t>
            </a:r>
            <a:r>
              <a:rPr lang="fr-BE" b="1" dirty="0" err="1" smtClean="0"/>
              <a:t>framework</a:t>
            </a:r>
            <a:r>
              <a:rPr lang="fr-BE" b="1" dirty="0" smtClean="0"/>
              <a:t> on </a:t>
            </a:r>
            <a:r>
              <a:rPr lang="fr-BE" b="1" dirty="0" err="1" smtClean="0"/>
              <a:t>medical</a:t>
            </a:r>
            <a:r>
              <a:rPr lang="fr-BE" b="1" dirty="0" smtClean="0"/>
              <a:t> </a:t>
            </a:r>
            <a:r>
              <a:rPr lang="fr-BE" b="1" dirty="0" err="1" smtClean="0"/>
              <a:t>devices</a:t>
            </a:r>
            <a:endParaRPr lang="fr-BE" b="1" dirty="0" smtClean="0"/>
          </a:p>
          <a:p>
            <a:pPr lvl="1" algn="just"/>
            <a:r>
              <a:rPr lang="fr-BE" dirty="0" err="1" smtClean="0"/>
              <a:t>Work</a:t>
            </a:r>
            <a:r>
              <a:rPr lang="fr-BE" dirty="0" smtClean="0"/>
              <a:t> on </a:t>
            </a:r>
            <a:r>
              <a:rPr lang="fr-BE" b="1" dirty="0" smtClean="0"/>
              <a:t>e-</a:t>
            </a:r>
            <a:r>
              <a:rPr lang="fr-BE" b="1" dirty="0" err="1" smtClean="0"/>
              <a:t>Health</a:t>
            </a:r>
            <a:r>
              <a:rPr lang="fr-BE" dirty="0" smtClean="0"/>
              <a:t>; </a:t>
            </a:r>
            <a:r>
              <a:rPr lang="fr-BE" dirty="0" err="1" smtClean="0"/>
              <a:t>creation</a:t>
            </a:r>
            <a:r>
              <a:rPr lang="fr-BE" dirty="0" smtClean="0"/>
              <a:t> of a European </a:t>
            </a:r>
            <a:r>
              <a:rPr lang="fr-BE" dirty="0" err="1" smtClean="0"/>
              <a:t>Health</a:t>
            </a:r>
            <a:r>
              <a:rPr lang="fr-BE" dirty="0" smtClean="0"/>
              <a:t> Data </a:t>
            </a:r>
            <a:r>
              <a:rPr lang="fr-BE" dirty="0" err="1" smtClean="0"/>
              <a:t>Space</a:t>
            </a:r>
            <a:endParaRPr lang="fr-BE" dirty="0" smtClean="0"/>
          </a:p>
          <a:p>
            <a:pPr lvl="1" algn="just"/>
            <a:r>
              <a:rPr lang="fr-BE" dirty="0" err="1" smtClean="0"/>
              <a:t>Implementation</a:t>
            </a:r>
            <a:r>
              <a:rPr lang="fr-BE" dirty="0" smtClean="0"/>
              <a:t> of the European One </a:t>
            </a:r>
            <a:r>
              <a:rPr lang="fr-BE" dirty="0" err="1" smtClean="0"/>
              <a:t>Health</a:t>
            </a:r>
            <a:r>
              <a:rPr lang="fr-BE" dirty="0" smtClean="0"/>
              <a:t> Action Plan </a:t>
            </a:r>
            <a:r>
              <a:rPr lang="fr-BE" dirty="0" err="1" smtClean="0"/>
              <a:t>against</a:t>
            </a:r>
            <a:r>
              <a:rPr lang="fr-BE" dirty="0" smtClean="0"/>
              <a:t> </a:t>
            </a:r>
            <a:r>
              <a:rPr lang="fr-BE" b="1" dirty="0" err="1" smtClean="0"/>
              <a:t>Antimicrobial</a:t>
            </a:r>
            <a:r>
              <a:rPr lang="fr-BE" b="1" dirty="0" smtClean="0"/>
              <a:t> </a:t>
            </a:r>
            <a:r>
              <a:rPr lang="fr-BE" b="1" dirty="0" err="1" smtClean="0"/>
              <a:t>Resistance</a:t>
            </a:r>
            <a:endParaRPr lang="fr-BE" b="1" dirty="0" smtClean="0"/>
          </a:p>
          <a:p>
            <a:pPr lvl="1" algn="just"/>
            <a:r>
              <a:rPr lang="fr-BE" dirty="0" err="1" smtClean="0"/>
              <a:t>Prioritize</a:t>
            </a:r>
            <a:r>
              <a:rPr lang="fr-BE" dirty="0" smtClean="0"/>
              <a:t> communication on </a:t>
            </a:r>
            <a:r>
              <a:rPr lang="fr-BE" b="1" dirty="0" smtClean="0"/>
              <a:t>vaccination</a:t>
            </a:r>
          </a:p>
          <a:p>
            <a:pPr lvl="1" algn="just"/>
            <a:r>
              <a:rPr lang="fr-BE" dirty="0" smtClean="0"/>
              <a:t>Put </a:t>
            </a:r>
            <a:r>
              <a:rPr lang="fr-BE" dirty="0" err="1" smtClean="0"/>
              <a:t>forward</a:t>
            </a:r>
            <a:r>
              <a:rPr lang="fr-BE" dirty="0" smtClean="0"/>
              <a:t> </a:t>
            </a:r>
            <a:r>
              <a:rPr lang="fr-BE" dirty="0" err="1" smtClean="0"/>
              <a:t>Europe’s</a:t>
            </a:r>
            <a:r>
              <a:rPr lang="fr-BE" dirty="0" smtClean="0"/>
              <a:t> </a:t>
            </a:r>
            <a:r>
              <a:rPr lang="fr-BE" b="1" dirty="0" err="1"/>
              <a:t>B</a:t>
            </a:r>
            <a:r>
              <a:rPr lang="fr-BE" b="1" dirty="0" err="1" smtClean="0"/>
              <a:t>eating</a:t>
            </a:r>
            <a:r>
              <a:rPr lang="fr-BE" b="1" dirty="0" smtClean="0"/>
              <a:t> Cancer Plan</a:t>
            </a:r>
            <a:endParaRPr lang="fr-BE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8FC6-EFD2-44D5-8CF8-F1EAA2C32208}" type="datetime10">
              <a:rPr lang="pl-PL" smtClean="0"/>
              <a:t>14:28</a:t>
            </a:fld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2777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Horizon 2020 and EU </a:t>
            </a:r>
            <a:r>
              <a:rPr lang="fr-BE" b="1" dirty="0" err="1" smtClean="0"/>
              <a:t>funding</a:t>
            </a:r>
            <a:endParaRPr lang="fr-B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i-FI" dirty="0"/>
              <a:t>Horizon 2020 is the biggest EU research and innovation programme ever. Almost €77 billion of funding is available over seven years (2014 to 2020) – in addition to the private and national public investment that this money will attract.</a:t>
            </a:r>
            <a:endParaRPr lang="fr-BE" dirty="0"/>
          </a:p>
          <a:p>
            <a:pPr algn="just"/>
            <a:r>
              <a:rPr lang="fi-FI" dirty="0"/>
              <a:t>Horizon 2020 will help to achieve smart, sustainable and inclusive economic growth. The goal is to ensure Europe produces world-class science and technology, removes barriers to innovation and makes it easier for the public and private sectors to work together in delivering solutions to big challenges facing our society</a:t>
            </a:r>
            <a:r>
              <a:rPr lang="fi-FI" dirty="0" smtClean="0"/>
              <a:t>.</a:t>
            </a:r>
          </a:p>
          <a:p>
            <a:pPr algn="just"/>
            <a:endParaRPr lang="fr-BE" dirty="0"/>
          </a:p>
          <a:p>
            <a:r>
              <a:rPr lang="fr-BE" sz="3000" dirty="0" err="1" smtClean="0"/>
              <a:t>Already</a:t>
            </a:r>
            <a:r>
              <a:rPr lang="fr-BE" sz="3000" dirty="0" smtClean="0"/>
              <a:t> </a:t>
            </a:r>
            <a:r>
              <a:rPr lang="fr-BE" sz="3000" dirty="0" err="1" smtClean="0"/>
              <a:t>renewed</a:t>
            </a:r>
            <a:r>
              <a:rPr lang="fr-BE" sz="3000" dirty="0" smtClean="0"/>
              <a:t> as Horizon Europe, </a:t>
            </a:r>
            <a:r>
              <a:rPr lang="fr-BE" sz="3000" dirty="0" err="1" smtClean="0"/>
              <a:t>starting</a:t>
            </a:r>
            <a:r>
              <a:rPr lang="fr-BE" sz="3000" dirty="0" smtClean="0"/>
              <a:t> in 2021.</a:t>
            </a:r>
            <a:endParaRPr lang="fr-BE" sz="3000" dirty="0"/>
          </a:p>
          <a:p>
            <a:pPr lvl="1"/>
            <a:endParaRPr lang="fr-BE" dirty="0"/>
          </a:p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8FC6-EFD2-44D5-8CF8-F1EAA2C32208}" type="datetime10">
              <a:rPr lang="pl-PL" smtClean="0"/>
              <a:t>14:39</a:t>
            </a:fld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991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Horizon 2020 and EU </a:t>
            </a:r>
            <a:r>
              <a:rPr lang="fr-BE" b="1" dirty="0" err="1" smtClean="0"/>
              <a:t>funding</a:t>
            </a:r>
            <a:endParaRPr lang="fr-B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Examples of topics on which there are funding opportunities:</a:t>
            </a:r>
            <a:endParaRPr lang="fr-BE" dirty="0"/>
          </a:p>
          <a:p>
            <a:pPr lvl="1"/>
            <a:r>
              <a:rPr lang="en-US" dirty="0"/>
              <a:t>Prevention and/or early diagnosis of cancer</a:t>
            </a:r>
            <a:endParaRPr lang="fr-BE" dirty="0"/>
          </a:p>
          <a:p>
            <a:pPr lvl="1"/>
            <a:r>
              <a:rPr lang="en-US" dirty="0"/>
              <a:t>Developing tools for supporting clinical decisions by integrating various diagnostic data</a:t>
            </a:r>
            <a:endParaRPr lang="fr-BE" dirty="0"/>
          </a:p>
          <a:p>
            <a:pPr lvl="1"/>
            <a:r>
              <a:rPr lang="en-US" dirty="0"/>
              <a:t>Innovative solutions for diagnostics for infectious diseases</a:t>
            </a:r>
            <a:endParaRPr lang="fr-BE" dirty="0"/>
          </a:p>
          <a:p>
            <a:pPr lvl="1"/>
            <a:r>
              <a:rPr lang="en-US" dirty="0"/>
              <a:t>Addressing low vaccine update</a:t>
            </a:r>
            <a:endParaRPr lang="fr-BE" dirty="0"/>
          </a:p>
          <a:p>
            <a:pPr lvl="1"/>
            <a:r>
              <a:rPr lang="en-US" dirty="0"/>
              <a:t>New approaches for clinical management and prevention of resistant bacterial infections in high prevalence </a:t>
            </a:r>
            <a:r>
              <a:rPr lang="en-US" dirty="0" smtClean="0"/>
              <a:t>settings</a:t>
            </a:r>
          </a:p>
          <a:p>
            <a:pPr lvl="1"/>
            <a:endParaRPr lang="en-US" sz="2200" i="1" dirty="0"/>
          </a:p>
          <a:p>
            <a:pPr marL="0" indent="0">
              <a:buNone/>
            </a:pPr>
            <a:r>
              <a:rPr lang="en-US" sz="2200" i="1" dirty="0" smtClean="0"/>
              <a:t>Full </a:t>
            </a:r>
            <a:r>
              <a:rPr lang="en-US" sz="2200" i="1" dirty="0"/>
              <a:t>list available here: </a:t>
            </a:r>
            <a:r>
              <a:rPr lang="fi-FI" sz="2200" i="1" u="sng" dirty="0">
                <a:hlinkClick r:id="rId2"/>
              </a:rPr>
              <a:t>https://ec.europa.eu/info/funding-tenders/opportunities/portal/screen/opportunities/topic-search;freeTextSearchKeyword=;typeCodes=1;statusCodes=31094501,31094502;programCode=H2020;programDivisionCode=31047894;focusAreaCode=null;crossCuttingPriorityCode=null;callCode=Default;sortQuery=openingDate;orderBy=asc;onlyTenders=false;topicListKey=topicSearchTablePageState</a:t>
            </a:r>
            <a:endParaRPr lang="fr-BE" dirty="0"/>
          </a:p>
          <a:p>
            <a:pPr lvl="1"/>
            <a:endParaRPr lang="fr-BE" dirty="0"/>
          </a:p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8FC6-EFD2-44D5-8CF8-F1EAA2C32208}" type="datetime10">
              <a:rPr lang="pl-PL" smtClean="0"/>
              <a:t>14:38</a:t>
            </a:fld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78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/>
              <a:t>Horizon 2020 and EU </a:t>
            </a:r>
            <a:r>
              <a:rPr lang="fr-BE" b="1" dirty="0" err="1"/>
              <a:t>funding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882" y="1825625"/>
            <a:ext cx="9788236" cy="4351338"/>
          </a:xfrm>
        </p:spPr>
        <p:txBody>
          <a:bodyPr/>
          <a:lstStyle/>
          <a:p>
            <a:pPr algn="just"/>
            <a:r>
              <a:rPr lang="fr-BE" dirty="0" smtClean="0"/>
              <a:t>All Sections are </a:t>
            </a:r>
            <a:r>
              <a:rPr lang="fr-BE" dirty="0" err="1" smtClean="0"/>
              <a:t>invited</a:t>
            </a:r>
            <a:r>
              <a:rPr lang="fr-BE" dirty="0" smtClean="0"/>
              <a:t> to </a:t>
            </a:r>
            <a:r>
              <a:rPr lang="fr-BE" dirty="0" err="1" smtClean="0"/>
              <a:t>participate</a:t>
            </a:r>
            <a:r>
              <a:rPr lang="fr-BE" dirty="0" smtClean="0"/>
              <a:t> in the Horizon 2020 calls and/or to come up </a:t>
            </a:r>
            <a:r>
              <a:rPr lang="fr-BE" dirty="0" err="1" smtClean="0"/>
              <a:t>with</a:t>
            </a:r>
            <a:r>
              <a:rPr lang="fr-BE" dirty="0" smtClean="0"/>
              <a:t> </a:t>
            </a:r>
            <a:r>
              <a:rPr lang="fr-BE" dirty="0" err="1" smtClean="0"/>
              <a:t>projects</a:t>
            </a:r>
            <a:r>
              <a:rPr lang="fr-BE" dirty="0" smtClean="0"/>
              <a:t>.</a:t>
            </a:r>
          </a:p>
          <a:p>
            <a:pPr algn="just"/>
            <a:r>
              <a:rPr lang="fr-BE" dirty="0" smtClean="0"/>
              <a:t>UEMS </a:t>
            </a:r>
            <a:r>
              <a:rPr lang="fr-BE" dirty="0" err="1" smtClean="0"/>
              <a:t>being</a:t>
            </a:r>
            <a:r>
              <a:rPr lang="fr-BE" dirty="0" smtClean="0"/>
              <a:t> one </a:t>
            </a:r>
            <a:r>
              <a:rPr lang="fr-BE" dirty="0" err="1" smtClean="0"/>
              <a:t>legal</a:t>
            </a:r>
            <a:r>
              <a:rPr lang="fr-BE" dirty="0" smtClean="0"/>
              <a:t> </a:t>
            </a:r>
            <a:r>
              <a:rPr lang="fr-BE" dirty="0" err="1" smtClean="0"/>
              <a:t>entity</a:t>
            </a:r>
            <a:r>
              <a:rPr lang="fr-BE" dirty="0" smtClean="0"/>
              <a:t>, </a:t>
            </a:r>
            <a:r>
              <a:rPr lang="fr-BE" dirty="0" err="1" smtClean="0"/>
              <a:t>proposals</a:t>
            </a:r>
            <a:r>
              <a:rPr lang="fr-BE" dirty="0" smtClean="0"/>
              <a:t> </a:t>
            </a:r>
            <a:r>
              <a:rPr lang="fr-BE" dirty="0" err="1" smtClean="0"/>
              <a:t>need</a:t>
            </a:r>
            <a:r>
              <a:rPr lang="fr-BE" dirty="0" smtClean="0"/>
              <a:t> to come </a:t>
            </a:r>
            <a:r>
              <a:rPr lang="fr-BE" dirty="0" err="1" smtClean="0"/>
              <a:t>through</a:t>
            </a:r>
            <a:r>
              <a:rPr lang="fr-BE" dirty="0" smtClean="0"/>
              <a:t> the UEMS Office. Calls </a:t>
            </a:r>
            <a:r>
              <a:rPr lang="fr-BE" dirty="0" err="1" smtClean="0"/>
              <a:t>launched</a:t>
            </a:r>
            <a:r>
              <a:rPr lang="fr-BE" dirty="0" smtClean="0"/>
              <a:t> by the European Union </a:t>
            </a:r>
            <a:r>
              <a:rPr lang="fr-BE" dirty="0" err="1" smtClean="0"/>
              <a:t>require</a:t>
            </a:r>
            <a:r>
              <a:rPr lang="fr-BE" dirty="0" smtClean="0"/>
              <a:t> a PIC </a:t>
            </a:r>
            <a:r>
              <a:rPr lang="fr-BE" dirty="0" err="1" smtClean="0"/>
              <a:t>number</a:t>
            </a:r>
            <a:r>
              <a:rPr lang="fr-BE" dirty="0" smtClean="0"/>
              <a:t> </a:t>
            </a:r>
            <a:r>
              <a:rPr lang="fr-BE" dirty="0" err="1" smtClean="0"/>
              <a:t>that</a:t>
            </a:r>
            <a:r>
              <a:rPr lang="fr-BE" dirty="0" smtClean="0"/>
              <a:t> </a:t>
            </a:r>
            <a:r>
              <a:rPr lang="fr-BE" dirty="0" err="1" smtClean="0"/>
              <a:t>belongs</a:t>
            </a:r>
            <a:r>
              <a:rPr lang="fr-BE" dirty="0" smtClean="0"/>
              <a:t> to the UEMS.</a:t>
            </a:r>
          </a:p>
          <a:p>
            <a:pPr algn="just"/>
            <a:endParaRPr lang="fr-BE" dirty="0" smtClean="0"/>
          </a:p>
          <a:p>
            <a:pPr marL="0" indent="0" algn="ctr">
              <a:buNone/>
            </a:pPr>
            <a:r>
              <a:rPr lang="fr-BE" i="1" dirty="0" smtClean="0"/>
              <a:t>If </a:t>
            </a:r>
            <a:r>
              <a:rPr lang="fr-BE" i="1" dirty="0" err="1" smtClean="0"/>
              <a:t>you</a:t>
            </a:r>
            <a:r>
              <a:rPr lang="fr-BE" i="1" dirty="0" smtClean="0"/>
              <a:t> have </a:t>
            </a:r>
            <a:r>
              <a:rPr lang="fr-BE" i="1" dirty="0" err="1" smtClean="0"/>
              <a:t>any</a:t>
            </a:r>
            <a:r>
              <a:rPr lang="fr-BE" i="1" dirty="0" smtClean="0"/>
              <a:t> question, do not </a:t>
            </a:r>
            <a:r>
              <a:rPr lang="fr-BE" i="1" dirty="0" err="1" smtClean="0"/>
              <a:t>hesitate</a:t>
            </a:r>
            <a:r>
              <a:rPr lang="fr-BE" i="1" dirty="0" smtClean="0"/>
              <a:t> to contact the UEMS office: coordination@uems.eu</a:t>
            </a:r>
            <a:endParaRPr lang="fr-BE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8FC6-EFD2-44D5-8CF8-F1EAA2C32208}" type="datetime10">
              <a:rPr lang="pl-PL" smtClean="0"/>
              <a:t>16:23</a:t>
            </a:fld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48105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biesk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</Words>
  <Application>Microsoft Office PowerPoint</Application>
  <PresentationFormat>Custom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Motyw pakietu Office</vt:lpstr>
      <vt:lpstr>Update on EU affairs  Marianne Chagnon EU Policy and Coordination Officer</vt:lpstr>
      <vt:lpstr>Topics on which UEMS is involved</vt:lpstr>
      <vt:lpstr>New European Commission</vt:lpstr>
      <vt:lpstr>Horizon 2020 and EU funding</vt:lpstr>
      <vt:lpstr>Horizon 2020 and EU funding</vt:lpstr>
      <vt:lpstr>Horizon 2020 and EU funding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Romuald Krajewski</dc:creator>
  <cp:lastModifiedBy>Marianne Chagnon</cp:lastModifiedBy>
  <cp:revision>40</cp:revision>
  <dcterms:created xsi:type="dcterms:W3CDTF">2016-09-12T17:35:44Z</dcterms:created>
  <dcterms:modified xsi:type="dcterms:W3CDTF">2019-10-21T10:27:14Z</dcterms:modified>
</cp:coreProperties>
</file>