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2" autoAdjust="0"/>
    <p:restoredTop sz="86471" autoAdjust="0"/>
  </p:normalViewPr>
  <p:slideViewPr>
    <p:cSldViewPr snapToGrid="0">
      <p:cViewPr varScale="1">
        <p:scale>
          <a:sx n="75" d="100"/>
          <a:sy n="75" d="100"/>
        </p:scale>
        <p:origin x="13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C967D-8F92-4AB3-95D6-1E1CA64109E1}" type="datetimeFigureOut">
              <a:rPr lang="pl-PL" smtClean="0"/>
              <a:t>2019-09-30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38079-8032-4035-8070-14507E884656}" type="slidenum">
              <a:rPr lang="pl-PL" smtClean="0"/>
              <a:t>‹N°›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6934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>
                <a:solidFill>
                  <a:srgbClr val="FF0000"/>
                </a:solidFill>
              </a:rPr>
              <a:t>Over the last decades, the death rates have decreased substantially among young</a:t>
            </a:r>
            <a:r>
              <a:rPr lang="en-GB" sz="2000" baseline="0" dirty="0" smtClean="0">
                <a:solidFill>
                  <a:srgbClr val="FF0000"/>
                </a:solidFill>
              </a:rPr>
              <a:t> children of both sex. The rates of death have remains steady among adolescents aged 10 to 19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38079-8032-4035-8070-14507E884656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7362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There are effective procedures and drugs against children's diseases, but no miracle medication against the main causes of death,</a:t>
            </a:r>
            <a:r>
              <a:rPr lang="en-GB" baseline="0" dirty="0" smtClean="0"/>
              <a:t> and health problems of adolescents, typical of this period of life. Specialists of many disciplines should be able to tackle these bio-psychosocial issues within their activity with young people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38079-8032-4035-8070-14507E884656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2295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recent publication jointly produced by the EAP and the MOCHA network shows that a minority of European countries provide standalone training to residents</a:t>
            </a:r>
            <a:r>
              <a:rPr lang="en-GB" baseline="0" dirty="0" smtClean="0"/>
              <a:t> in paediatrics, and only a handful to other specialists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38079-8032-4035-8070-14507E884656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6287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Besides</a:t>
            </a:r>
            <a:r>
              <a:rPr lang="en-GB" baseline="0" dirty="0" smtClean="0"/>
              <a:t> a core set of objectives that </a:t>
            </a:r>
            <a:r>
              <a:rPr lang="en-GB" baseline="0" dirty="0" err="1" smtClean="0"/>
              <a:t>constitue</a:t>
            </a:r>
            <a:r>
              <a:rPr lang="en-GB" baseline="0" dirty="0" smtClean="0"/>
              <a:t> the foundation of adolescent medicine, t</a:t>
            </a:r>
            <a:r>
              <a:rPr lang="en-GB" dirty="0" smtClean="0"/>
              <a:t>raining objectives should be tailored to the specificity of specific disciplines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38079-8032-4035-8070-14507E884656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637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Up to you Rob, as how to attract t these colleagues: circulate a list with email addresses ? Contact them during the breaks,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TO BE DISCUSSED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38079-8032-4035-8070-14507E884656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1251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350326"/>
            <a:ext cx="9144000" cy="90747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F706-8C52-4169-914D-D39806BC5A4E}" type="datetime10">
              <a:rPr lang="pl-PL" smtClean="0"/>
              <a:t>14:07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‹N°›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509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49C7E-BCAA-4D2D-9267-A2651E676BD3}" type="datetime10">
              <a:rPr lang="pl-PL" smtClean="0"/>
              <a:t>14:07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‹N°›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31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64B7-6477-486F-BF0E-1C0948268960}" type="datetime10">
              <a:rPr lang="pl-PL" smtClean="0"/>
              <a:t>14:07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‹N°›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433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65564" y="1825625"/>
            <a:ext cx="9788236" cy="4351338"/>
          </a:xfrm>
        </p:spPr>
        <p:txBody>
          <a:bodyPr/>
          <a:lstStyle>
            <a:lvl1pPr>
              <a:buClr>
                <a:schemeClr val="accent6">
                  <a:lumMod val="75000"/>
                </a:schemeClr>
              </a:buClr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>
              <a:buClr>
                <a:schemeClr val="accent6">
                  <a:lumMod val="75000"/>
                </a:schemeClr>
              </a:buClr>
              <a:defRPr>
                <a:solidFill>
                  <a:schemeClr val="accent2">
                    <a:lumMod val="50000"/>
                  </a:schemeClr>
                </a:solidFill>
              </a:defRPr>
            </a:lvl2pPr>
            <a:lvl3pPr>
              <a:buClr>
                <a:schemeClr val="accent6">
                  <a:lumMod val="75000"/>
                </a:schemeClr>
              </a:buClr>
              <a:defRPr>
                <a:solidFill>
                  <a:schemeClr val="accent2">
                    <a:lumMod val="50000"/>
                  </a:schemeClr>
                </a:solidFill>
              </a:defRPr>
            </a:lvl3pPr>
            <a:lvl4pPr>
              <a:buClr>
                <a:schemeClr val="accent6">
                  <a:lumMod val="75000"/>
                </a:schemeClr>
              </a:buClr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>
              <a:buClr>
                <a:schemeClr val="accent6">
                  <a:lumMod val="75000"/>
                </a:schemeClr>
              </a:buClr>
              <a:defRPr>
                <a:solidFill>
                  <a:schemeClr val="accent2">
                    <a:lumMod val="50000"/>
                  </a:schemeClr>
                </a:solidFill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8FC6-EFD2-44D5-8CF8-F1EAA2C32208}" type="datetime10">
              <a:rPr lang="pl-PL" smtClean="0"/>
              <a:t>14:07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‹N°›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341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97382" y="1709738"/>
            <a:ext cx="8050068" cy="2852737"/>
          </a:xfrm>
        </p:spPr>
        <p:txBody>
          <a:bodyPr anchor="b"/>
          <a:lstStyle>
            <a:lvl1pPr algn="r"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105890" y="5043055"/>
            <a:ext cx="9241559" cy="1046595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3AE0C-9F1B-49B5-8491-BDE8D7F6E3F0}" type="datetime10">
              <a:rPr lang="pl-PL" smtClean="0"/>
              <a:t>14:07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‹N°›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166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84564" y="578715"/>
            <a:ext cx="5181600" cy="5960629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518564" y="578715"/>
            <a:ext cx="5181600" cy="5960629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8A991-CDD6-4FDC-8988-7D75634EA98D}" type="datetime10">
              <a:rPr lang="pl-PL" smtClean="0"/>
              <a:t>14:07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‹N°›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674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89170" y="54509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89170" y="1369003"/>
            <a:ext cx="5157787" cy="5198052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421582" y="54509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421582" y="1369003"/>
            <a:ext cx="5183188" cy="5198052"/>
          </a:xfr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EF3CD-F876-411C-A4DC-88615E751986}" type="datetime10">
              <a:rPr lang="pl-PL" smtClean="0"/>
              <a:t>14:07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‹N°›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169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E640-57C7-4FE4-94D3-89CF3B954BE9}" type="datetime10">
              <a:rPr lang="pl-PL" smtClean="0"/>
              <a:t>14:07</a:t>
            </a:fld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‹N°›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287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97DE-6A20-4A38-A4A9-976587B159C2}" type="datetime10">
              <a:rPr lang="pl-PL" smtClean="0"/>
              <a:t>14:07</a:t>
            </a:fld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‹N°›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801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8552" y="498764"/>
            <a:ext cx="4785157" cy="997527"/>
          </a:xfrm>
        </p:spPr>
        <p:txBody>
          <a:bodyPr anchor="b"/>
          <a:lstStyle>
            <a:lvl1pPr>
              <a:defRPr sz="3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38552" y="1530927"/>
            <a:ext cx="4785157" cy="5091546"/>
          </a:xfrm>
        </p:spPr>
        <p:txBody>
          <a:bodyPr>
            <a:normAutofit/>
          </a:bodyPr>
          <a:lstStyle>
            <a:lvl1pPr marL="342900" indent="-342900">
              <a:buClr>
                <a:srgbClr val="FFC000"/>
              </a:buClr>
              <a:buFont typeface="Arial" panose="020B0604020202020204" pitchFamily="34" charset="0"/>
              <a:buChar char="•"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09D5-61B1-43ED-9A07-3B69FE78DA7A}" type="datetime10">
              <a:rPr lang="pl-PL" smtClean="0"/>
              <a:t>14:07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‹N°›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484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2B32-23DB-470E-BAE7-CA8C5B0668F0}" type="datetime10">
              <a:rPr lang="pl-PL" smtClean="0"/>
              <a:t>14:07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‹N°›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69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 rot="16200000">
            <a:off x="11748657" y="6414655"/>
            <a:ext cx="651164" cy="23552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84E26-420C-45CE-804D-7B0DD767C382}" type="datetime10">
              <a:rPr lang="pl-PL" smtClean="0"/>
              <a:pPr/>
              <a:t>14:07</a:t>
            </a:fld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 rot="16200000">
            <a:off x="11748657" y="5763490"/>
            <a:ext cx="651164" cy="23552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6D967-CE63-4FE0-ABEC-9625E1D046F2}" type="slidenum">
              <a:rPr lang="pl-PL" smtClean="0"/>
              <a:pPr/>
              <a:t>‹N°›</a:t>
            </a:fld>
            <a:endParaRPr lang="pl-PL" dirty="0"/>
          </a:p>
        </p:txBody>
      </p:sp>
      <p:sp>
        <p:nvSpPr>
          <p:cNvPr id="8" name="Prostokąt: zaokrąglone rogi 7"/>
          <p:cNvSpPr/>
          <p:nvPr userDrawn="1"/>
        </p:nvSpPr>
        <p:spPr>
          <a:xfrm>
            <a:off x="216474" y="471055"/>
            <a:ext cx="135659" cy="121963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4" y="6001564"/>
            <a:ext cx="787977" cy="798210"/>
          </a:xfrm>
          <a:prstGeom prst="rect">
            <a:avLst/>
          </a:prstGeom>
        </p:spPr>
      </p:pic>
      <p:sp>
        <p:nvSpPr>
          <p:cNvPr id="10" name="Prostokąt: zaokrąglone rogi 9"/>
          <p:cNvSpPr/>
          <p:nvPr userDrawn="1"/>
        </p:nvSpPr>
        <p:spPr>
          <a:xfrm>
            <a:off x="408420" y="2022764"/>
            <a:ext cx="110836" cy="52647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: zaokrąglone rogi 10"/>
          <p:cNvSpPr/>
          <p:nvPr userDrawn="1"/>
        </p:nvSpPr>
        <p:spPr>
          <a:xfrm>
            <a:off x="216475" y="3463637"/>
            <a:ext cx="135659" cy="80089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: zaokrąglone rogi 11"/>
          <p:cNvSpPr/>
          <p:nvPr userDrawn="1"/>
        </p:nvSpPr>
        <p:spPr>
          <a:xfrm>
            <a:off x="491693" y="4447309"/>
            <a:ext cx="131761" cy="106679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431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82616" y="225950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Creation of a Multidisciplinary Joint Committee on </a:t>
            </a:r>
            <a:r>
              <a:rPr lang="en-GB" dirty="0" smtClean="0"/>
              <a:t>«Adolescent Medicine and Health» </a:t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sz="4400" dirty="0" err="1" smtClean="0"/>
              <a:t>Profs.</a:t>
            </a:r>
            <a:r>
              <a:rPr lang="en-GB" sz="4400" dirty="0" smtClean="0"/>
              <a:t> Pierre-André Michaud, Robert Ross-Russel and Helena Fonseca</a:t>
            </a:r>
            <a:endParaRPr lang="pl-PL" sz="4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3631" y="5555670"/>
            <a:ext cx="9144000" cy="907473"/>
          </a:xfrm>
        </p:spPr>
        <p:txBody>
          <a:bodyPr>
            <a:noAutofit/>
          </a:bodyPr>
          <a:lstStyle/>
          <a:p>
            <a:r>
              <a:rPr lang="pl-PL" sz="2800" dirty="0"/>
              <a:t>Union </a:t>
            </a:r>
            <a:r>
              <a:rPr lang="pl-PL" sz="2800" dirty="0" smtClean="0"/>
              <a:t>Europ</a:t>
            </a:r>
            <a:r>
              <a:rPr lang="fr-CH" sz="2800" dirty="0" smtClean="0"/>
              <a:t>é</a:t>
            </a:r>
            <a:r>
              <a:rPr lang="pl-PL" sz="2800" dirty="0" smtClean="0"/>
              <a:t>enne </a:t>
            </a:r>
            <a:r>
              <a:rPr lang="pl-PL" sz="2800" dirty="0"/>
              <a:t>des </a:t>
            </a:r>
            <a:r>
              <a:rPr lang="pl-PL" sz="2800" dirty="0" smtClean="0"/>
              <a:t>M</a:t>
            </a:r>
            <a:r>
              <a:rPr lang="fr-CH" sz="2800" dirty="0" smtClean="0"/>
              <a:t>é</a:t>
            </a:r>
            <a:r>
              <a:rPr lang="pl-PL" sz="2800" dirty="0" smtClean="0"/>
              <a:t>decins Sp</a:t>
            </a:r>
            <a:r>
              <a:rPr lang="fr-CH" sz="2800" dirty="0" smtClean="0"/>
              <a:t>é</a:t>
            </a:r>
            <a:r>
              <a:rPr lang="pl-PL" sz="2800" dirty="0" smtClean="0"/>
              <a:t>cialistes</a:t>
            </a:r>
            <a:endParaRPr lang="fr-CH" sz="2800" dirty="0" smtClean="0"/>
          </a:p>
          <a:p>
            <a:r>
              <a:rPr lang="fr-CH" sz="2800" dirty="0" err="1" smtClean="0"/>
              <a:t>October</a:t>
            </a:r>
            <a:r>
              <a:rPr lang="fr-CH" sz="2800" dirty="0" smtClean="0"/>
              <a:t> 18</a:t>
            </a:r>
            <a:r>
              <a:rPr lang="fr-CH" sz="2800" baseline="30000" dirty="0" smtClean="0"/>
              <a:t>th</a:t>
            </a:r>
            <a:r>
              <a:rPr lang="fr-CH" sz="2800" dirty="0" smtClean="0"/>
              <a:t> 2019</a:t>
            </a:r>
            <a:r>
              <a:rPr lang="pl-PL" sz="2800" dirty="0" smtClean="0"/>
              <a:t> 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DB44-A1EB-4448-AD49-D0C6279DB8D5}" type="datetime10">
              <a:rPr lang="pl-PL" smtClean="0"/>
              <a:t>14:07</a:t>
            </a:fld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7742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950" y="2171212"/>
            <a:ext cx="5988599" cy="4171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82549" y="2215664"/>
            <a:ext cx="5809451" cy="4126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While the children's’ life &amp; health expectancy has improved, this is not the case of adolescents</a:t>
            </a:r>
            <a:endParaRPr lang="en-GB" dirty="0"/>
          </a:p>
        </p:txBody>
      </p:sp>
      <p:sp>
        <p:nvSpPr>
          <p:cNvPr id="2" name="ZoneTexte 1"/>
          <p:cNvSpPr txBox="1"/>
          <p:nvPr/>
        </p:nvSpPr>
        <p:spPr>
          <a:xfrm>
            <a:off x="9343292" y="6464610"/>
            <a:ext cx="28023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i="1" dirty="0" smtClean="0">
                <a:solidFill>
                  <a:schemeClr val="tx2"/>
                </a:solidFill>
              </a:rPr>
              <a:t>Patton &amp; al, Lancet, 2011</a:t>
            </a:r>
            <a:endParaRPr lang="en-GB" sz="2000" i="1" dirty="0">
              <a:solidFill>
                <a:schemeClr val="tx2"/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40677" y="5521569"/>
            <a:ext cx="5744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6382549" y="5427784"/>
            <a:ext cx="574431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46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8FC6-EFD2-44D5-8CF8-F1EAA2C32208}" type="datetime10">
              <a:rPr lang="pl-PL" smtClean="0"/>
              <a:t>14:07</a:t>
            </a:fld>
            <a:endParaRPr lang="pl-PL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3</a:t>
            </a:fld>
            <a:endParaRPr lang="pl-PL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838200" y="334129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No miracle drug against..</a:t>
            </a:r>
            <a:endParaRPr lang="en-GB" sz="480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2523478" y="1690688"/>
            <a:ext cx="7496374" cy="4351338"/>
          </a:xfrm>
        </p:spPr>
        <p:txBody>
          <a:bodyPr>
            <a:noAutofit/>
          </a:bodyPr>
          <a:lstStyle/>
          <a:p>
            <a:pPr marL="620713" indent="-620713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GB" sz="3600" dirty="0" smtClean="0"/>
              <a:t>Violence, injuries and accidents</a:t>
            </a:r>
            <a:br>
              <a:rPr lang="en-GB" sz="3600" dirty="0" smtClean="0"/>
            </a:br>
            <a:endParaRPr lang="en-GB" sz="3600" dirty="0" smtClean="0"/>
          </a:p>
          <a:p>
            <a:pPr marL="620713" indent="-620713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GB" sz="3600" dirty="0" smtClean="0"/>
              <a:t>Suicide</a:t>
            </a:r>
            <a:br>
              <a:rPr lang="en-GB" sz="3600" dirty="0" smtClean="0"/>
            </a:br>
            <a:endParaRPr lang="en-GB" sz="3600" dirty="0" smtClean="0"/>
          </a:p>
          <a:p>
            <a:pPr marL="620713" indent="-620713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GB" sz="3600" dirty="0" smtClean="0"/>
              <a:t>Unsafe sex</a:t>
            </a:r>
            <a:br>
              <a:rPr lang="en-GB" sz="3600" dirty="0" smtClean="0"/>
            </a:br>
            <a:endParaRPr lang="en-GB" sz="3600" dirty="0" smtClean="0"/>
          </a:p>
          <a:p>
            <a:pPr marL="620713" indent="-620713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GB" sz="3600" dirty="0" smtClean="0"/>
              <a:t>Substance use disorders</a:t>
            </a:r>
            <a:br>
              <a:rPr lang="en-GB" sz="3600" dirty="0" smtClean="0"/>
            </a:br>
            <a:endParaRPr lang="en-GB" sz="3600" dirty="0" smtClean="0"/>
          </a:p>
          <a:p>
            <a:pPr marL="620713" indent="-620713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GB" sz="3600" dirty="0" smtClean="0"/>
              <a:t>Eating disorders</a:t>
            </a:r>
            <a:br>
              <a:rPr lang="en-GB" sz="3600" dirty="0" smtClean="0"/>
            </a:b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35278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9892" y="53329"/>
            <a:ext cx="10515600" cy="1325563"/>
          </a:xfrm>
        </p:spPr>
        <p:txBody>
          <a:bodyPr/>
          <a:lstStyle/>
          <a:p>
            <a:r>
              <a:rPr lang="en-GB" dirty="0" smtClean="0"/>
              <a:t>Training of European specialists: not enough!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05600" y="2179424"/>
            <a:ext cx="4648200" cy="983640"/>
          </a:xfrm>
        </p:spPr>
        <p:txBody>
          <a:bodyPr/>
          <a:lstStyle/>
          <a:p>
            <a:pPr>
              <a:buClr>
                <a:srgbClr val="0B410E"/>
              </a:buClr>
              <a:buSzPct val="300000"/>
              <a:buFont typeface="Wingdings" panose="05000000000000000000" pitchFamily="2" charset="2"/>
              <a:buChar char="§"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8FC6-EFD2-44D5-8CF8-F1EAA2C32208}" type="datetime10">
              <a:rPr lang="pl-PL" smtClean="0"/>
              <a:t>14:07</a:t>
            </a:fld>
            <a:endParaRPr lang="pl-PL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4</a:t>
            </a:fld>
            <a:endParaRPr lang="pl-PL"/>
          </a:p>
        </p:txBody>
      </p:sp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37" y="1500553"/>
            <a:ext cx="5720863" cy="480646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Espace réservé du contenu 2"/>
          <p:cNvSpPr txBox="1">
            <a:spLocks/>
          </p:cNvSpPr>
          <p:nvPr/>
        </p:nvSpPr>
        <p:spPr>
          <a:xfrm>
            <a:off x="7308276" y="1787203"/>
            <a:ext cx="4648200" cy="983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Clr>
                <a:srgbClr val="0B410E"/>
              </a:buClr>
              <a:buSzPct val="300000"/>
              <a:buNone/>
            </a:pPr>
            <a:r>
              <a:rPr lang="en-GB" sz="2400" dirty="0" smtClean="0"/>
              <a:t>15 countries ONLY provide stand alone training in </a:t>
            </a:r>
            <a:r>
              <a:rPr lang="en-GB" sz="2400" dirty="0" err="1" smtClean="0"/>
              <a:t>adol</a:t>
            </a:r>
            <a:r>
              <a:rPr lang="en-GB" sz="2400" dirty="0" smtClean="0"/>
              <a:t>. medicine to paediatric residents</a:t>
            </a:r>
            <a:endParaRPr lang="en-GB" sz="2400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7426039" y="3555285"/>
            <a:ext cx="4648200" cy="983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pl-PL"/>
            </a:defPPr>
            <a:lvl1pPr indent="0">
              <a:lnSpc>
                <a:spcPct val="120000"/>
              </a:lnSpc>
              <a:spcBef>
                <a:spcPts val="1000"/>
              </a:spcBef>
              <a:buClr>
                <a:srgbClr val="0B410E"/>
              </a:buClr>
              <a:buSzPct val="300000"/>
              <a:buFont typeface="Arial" panose="020B0604020202020204" pitchFamily="34" charset="0"/>
              <a:buNone/>
              <a:defRPr sz="2800">
                <a:solidFill>
                  <a:schemeClr val="accent2">
                    <a:lumMod val="50000"/>
                  </a:schemeClr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400">
                <a:solidFill>
                  <a:schemeClr val="accent2">
                    <a:lumMod val="50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accent2">
                    <a:lumMod val="50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>
                <a:solidFill>
                  <a:schemeClr val="accent2">
                    <a:lumMod val="50000"/>
                  </a:schemeClr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Char char="•"/>
              <a:defRPr>
                <a:solidFill>
                  <a:schemeClr val="accent2">
                    <a:lumMod val="50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GB" sz="2400" dirty="0"/>
              <a:t>3-5 countries </a:t>
            </a:r>
            <a:r>
              <a:rPr lang="en-GB" sz="2400" dirty="0" smtClean="0"/>
              <a:t>ONLY provide </a:t>
            </a:r>
            <a:r>
              <a:rPr lang="en-GB" sz="2400" dirty="0"/>
              <a:t>stand alone training in </a:t>
            </a:r>
            <a:r>
              <a:rPr lang="en-GB" sz="2400" dirty="0" err="1"/>
              <a:t>adol</a:t>
            </a:r>
            <a:r>
              <a:rPr lang="en-GB" sz="2400" dirty="0"/>
              <a:t>. medicine to </a:t>
            </a:r>
            <a:r>
              <a:rPr lang="en-GB" sz="2400" dirty="0" smtClean="0"/>
              <a:t>other </a:t>
            </a:r>
            <a:r>
              <a:rPr lang="en-GB" sz="2400" dirty="0"/>
              <a:t>specialists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9082004" y="6307015"/>
            <a:ext cx="2651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i="1" dirty="0" smtClean="0">
                <a:solidFill>
                  <a:schemeClr val="bg2">
                    <a:lumMod val="25000"/>
                  </a:schemeClr>
                </a:solidFill>
              </a:rPr>
              <a:t>Michaud &amp; al. EJP, 2019</a:t>
            </a:r>
            <a:endParaRPr lang="en-GB" sz="2000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99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04351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The MJC’s objectives</a:t>
            </a:r>
            <a:endParaRPr lang="en-GB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68240" y="1740930"/>
            <a:ext cx="9788236" cy="4351338"/>
          </a:xfrm>
        </p:spPr>
        <p:txBody>
          <a:bodyPr>
            <a:normAutofit fontScale="92500" lnSpcReduction="10000"/>
          </a:bodyPr>
          <a:lstStyle/>
          <a:p>
            <a:pPr marL="539750" indent="-53975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GB" sz="3200" i="1" dirty="0"/>
              <a:t>develop a core set of basic training objectives that </a:t>
            </a:r>
            <a:r>
              <a:rPr lang="en-GB" sz="3200" i="1" dirty="0" smtClean="0"/>
              <a:t>should be implemented </a:t>
            </a:r>
            <a:r>
              <a:rPr lang="en-GB" sz="3200" i="1" dirty="0"/>
              <a:t>in most of the training programs of disciplines belonging to the UEMS</a:t>
            </a:r>
            <a:r>
              <a:rPr lang="en-GB" sz="3200" dirty="0" smtClean="0"/>
              <a:t>.</a:t>
            </a:r>
            <a:br>
              <a:rPr lang="en-GB" sz="3200" dirty="0" smtClean="0"/>
            </a:br>
            <a:endParaRPr lang="en-GB" sz="3200" dirty="0" smtClean="0"/>
          </a:p>
          <a:p>
            <a:pPr marL="996950" lvl="1" indent="-53975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GB" sz="2800" dirty="0" smtClean="0"/>
              <a:t>The foundation of adolescent medicine</a:t>
            </a:r>
            <a:br>
              <a:rPr lang="en-GB" sz="2800" dirty="0" smtClean="0"/>
            </a:br>
            <a:endParaRPr lang="en-GB" sz="2800" dirty="0" smtClean="0"/>
          </a:p>
          <a:p>
            <a:pPr marL="996950" lvl="1" indent="-53975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GB" sz="2800" dirty="0" smtClean="0"/>
              <a:t>Specific tailored objectives</a:t>
            </a:r>
            <a:br>
              <a:rPr lang="en-GB" sz="2800" dirty="0" smtClean="0"/>
            </a:br>
            <a:endParaRPr lang="en-GB" sz="2800" dirty="0" smtClean="0"/>
          </a:p>
          <a:p>
            <a:pPr marL="996950" lvl="1" indent="-53975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GB" sz="2800" dirty="0" smtClean="0"/>
              <a:t>Concrete tools (e.g. communication skills)</a:t>
            </a:r>
            <a:br>
              <a:rPr lang="en-GB" sz="2800" dirty="0" smtClean="0"/>
            </a:br>
            <a:endParaRPr lang="en-GB" sz="2800" dirty="0" smtClean="0"/>
          </a:p>
          <a:p>
            <a:pPr marL="996950" lvl="1" indent="-53975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GB" sz="2800" dirty="0" smtClean="0"/>
              <a:t>Implementation of </a:t>
            </a:r>
            <a:r>
              <a:rPr lang="en-GB" sz="2800" dirty="0" err="1" smtClean="0"/>
              <a:t>adol</a:t>
            </a:r>
            <a:r>
              <a:rPr lang="en-GB" sz="2800" dirty="0" smtClean="0"/>
              <a:t>. med. in UEMS section/ board certification/examination</a:t>
            </a:r>
            <a:endParaRPr lang="en-GB" sz="2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8FC6-EFD2-44D5-8CF8-F1EAA2C32208}" type="datetime10">
              <a:rPr lang="pl-PL" smtClean="0"/>
              <a:t>14:07</a:t>
            </a:fld>
            <a:endParaRPr lang="pl-PL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503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0848" y="351008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A call to UEMS specialists:</a:t>
            </a:r>
            <a:br>
              <a:rPr lang="en-GB" sz="6000" b="1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Please join the MJC in adolescent medicine and health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Next meeting, UEMS spring meeting, Brussels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8FC6-EFD2-44D5-8CF8-F1EAA2C32208}" type="datetime10">
              <a:rPr lang="pl-PL" smtClean="0"/>
              <a:t>14:07</a:t>
            </a:fld>
            <a:endParaRPr lang="pl-PL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D967-CE63-4FE0-ABEC-9625E1D046F2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319644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bieski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Grand écran</PresentationFormat>
  <Paragraphs>44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Motyw pakietu Office</vt:lpstr>
      <vt:lpstr>Creation of a Multidisciplinary Joint Committee on «Adolescent Medicine and Health»    Profs. Pierre-André Michaud, Robert Ross-Russel and Helena Fonseca</vt:lpstr>
      <vt:lpstr>While the children's’ life &amp; health expectancy has improved, this is not the case of adolescents</vt:lpstr>
      <vt:lpstr>No miracle drug against..</vt:lpstr>
      <vt:lpstr>Training of European specialists: not enough!</vt:lpstr>
      <vt:lpstr>The MJC’s objectives</vt:lpstr>
      <vt:lpstr>A call to UEMS specialists:    Please join the MJC in adolescent medicine and health  Next meeting, UEMS spring meeting, Brussels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Romuald Krajewski</dc:creator>
  <cp:lastModifiedBy>Michaud Pierre-Andre</cp:lastModifiedBy>
  <cp:revision>40</cp:revision>
  <dcterms:created xsi:type="dcterms:W3CDTF">2016-09-12T17:35:44Z</dcterms:created>
  <dcterms:modified xsi:type="dcterms:W3CDTF">2019-09-30T12:07:42Z</dcterms:modified>
</cp:coreProperties>
</file>