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5" r:id="rId3"/>
    <p:sldId id="326" r:id="rId4"/>
    <p:sldId id="323" r:id="rId5"/>
    <p:sldId id="320" r:id="rId6"/>
    <p:sldId id="321" r:id="rId7"/>
    <p:sldId id="322" r:id="rId8"/>
    <p:sldId id="327" r:id="rId9"/>
    <p:sldId id="32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>
        <p:scale>
          <a:sx n="80" d="100"/>
          <a:sy n="80" d="100"/>
        </p:scale>
        <p:origin x="749" y="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08" y="3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715AC-EEC0-4388-A08A-A65F21678F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37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28212E-DDD8-4F0B-AD9E-5643421EB4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94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2FF9-36B7-4433-AEE9-9227023553F7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9550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367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90469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>
            <a:lvl1pPr marL="34290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FFFF00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3724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anose="020B0604020202020204" pitchFamily="34" charset="0"/>
              <a:buChar char="•"/>
              <a:defRPr>
                <a:solidFill>
                  <a:srgbClr val="FFFF00"/>
                </a:solidFill>
              </a:defRPr>
            </a:lvl1pPr>
            <a:lvl2pPr marL="742950" indent="-285750">
              <a:buClr>
                <a:srgbClr val="FFFF00"/>
              </a:buClr>
              <a:buFont typeface="Courier New" panose="02070309020205020404" pitchFamily="49" charset="0"/>
              <a:buChar char="o"/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buClr>
                <a:srgbClr val="FFFF00"/>
              </a:buCl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8474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583999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 marL="342900" indent="-342900"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FFFF00"/>
                </a:solidFill>
              </a:defRPr>
            </a:lvl1pPr>
            <a:lvl2pPr marL="742950" indent="-285750">
              <a:buClr>
                <a:srgbClr val="FFFF00"/>
              </a:buClr>
              <a:buFont typeface="Courier New" panose="02070309020205020404" pitchFamily="49" charset="0"/>
              <a:buChar char="o"/>
              <a:defRPr sz="2400"/>
            </a:lvl2pPr>
            <a:lvl3pPr>
              <a:defRPr sz="2000"/>
            </a:lvl3pPr>
            <a:lvl4pPr>
              <a:defRPr sz="1800"/>
            </a:lvl4pPr>
            <a:lvl5pPr>
              <a:buClr>
                <a:srgbClr val="FFFF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 marL="342900" indent="-342900"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FFFF00"/>
                </a:solidFill>
              </a:defRPr>
            </a:lvl1pPr>
            <a:lvl2pPr marL="742950" indent="-285750">
              <a:buClr>
                <a:srgbClr val="FFFF00"/>
              </a:buClr>
              <a:buFont typeface="Courier New" panose="02070309020205020404" pitchFamily="49" charset="0"/>
              <a:buChar char="o"/>
              <a:defRPr sz="2400">
                <a:solidFill>
                  <a:srgbClr val="FFFF00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buClr>
                <a:srgbClr val="FFFF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1788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indent="-342900"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FFFF00"/>
                </a:solidFill>
              </a:defRPr>
            </a:lvl1pPr>
            <a:lvl2pPr>
              <a:buClr>
                <a:srgbClr val="FFFF00"/>
              </a:buClr>
              <a:defRPr sz="2000">
                <a:solidFill>
                  <a:srgbClr val="FFFF00"/>
                </a:solidFill>
              </a:defRPr>
            </a:lvl2pPr>
            <a:lvl3pPr>
              <a:defRPr sz="1800">
                <a:solidFill>
                  <a:srgbClr val="FFFF00"/>
                </a:solidFill>
              </a:defRPr>
            </a:lvl3pPr>
            <a:lvl4pPr>
              <a:defRPr sz="1600">
                <a:solidFill>
                  <a:srgbClr val="FFFF00"/>
                </a:solidFill>
              </a:defRPr>
            </a:lvl4pPr>
            <a:lvl5pPr>
              <a:buClr>
                <a:srgbClr val="FFFF00"/>
              </a:buClr>
              <a:defRPr sz="1600">
                <a:solidFill>
                  <a:srgbClr val="FFFF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indent="-342900"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FFFF00"/>
                </a:solidFill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000">
                <a:solidFill>
                  <a:srgbClr val="FFFF00"/>
                </a:solidFill>
              </a:defRPr>
            </a:lvl2pPr>
            <a:lvl3pPr>
              <a:defRPr sz="1800">
                <a:solidFill>
                  <a:srgbClr val="FFFF00"/>
                </a:solidFill>
              </a:defRPr>
            </a:lvl3pPr>
            <a:lvl4pPr>
              <a:defRPr sz="1600">
                <a:solidFill>
                  <a:srgbClr val="FFFF00"/>
                </a:solidFill>
              </a:defRPr>
            </a:lvl4pPr>
            <a:lvl5pPr>
              <a:buClr>
                <a:srgbClr val="FFFF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162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5969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5515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91334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20236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1052736"/>
            <a:ext cx="7772400" cy="2088232"/>
          </a:xfrm>
          <a:noFill/>
          <a:ln/>
        </p:spPr>
        <p:txBody>
          <a:bodyPr lIns="91440" tIns="45720" rIns="91440" bIns="45720" anchor="ctr"/>
          <a:lstStyle/>
          <a:p>
            <a:r>
              <a:rPr lang="en-GB"/>
              <a:t>European </a:t>
            </a:r>
            <a:r>
              <a:rPr lang="en-GB" dirty="0"/>
              <a:t>exams for candidates from outside Europe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09120"/>
            <a:ext cx="6400800" cy="1152128"/>
          </a:xfrm>
          <a:noFill/>
          <a:ln/>
        </p:spPr>
        <p:txBody>
          <a:bodyPr lIns="91440" tIns="45720" rIns="91440" bIns="45720"/>
          <a:lstStyle/>
          <a:p>
            <a:r>
              <a:rPr lang="en-GB" dirty="0"/>
              <a:t>Albert J Mifsud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46302-6A5A-421F-A311-811739C76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AA0651-65CA-4E75-92E2-E1BA7E3482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4767" y="1981200"/>
            <a:ext cx="4818266" cy="41148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D76E81-5A28-43D3-ABCD-36E42369C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31" y="4437112"/>
            <a:ext cx="8669137" cy="1080120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2656486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80DE7-A326-42DC-BE54-02775BB57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?Solution?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43BCF-2349-4359-B08C-E88CDB1C4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Import doctors from overseas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Is this the right solution?</a:t>
            </a:r>
          </a:p>
        </p:txBody>
      </p:sp>
    </p:spTree>
    <p:extLst>
      <p:ext uri="{BB962C8B-B14F-4D97-AF65-F5344CB8AC3E}">
        <p14:creationId xmlns:p14="http://schemas.microsoft.com/office/powerpoint/2010/main" val="135888396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D96DD-D0D7-445F-A582-A301CB16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Doctors per capita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BA56FB8-4A8B-4146-8B33-1557210372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1614" y="1981200"/>
            <a:ext cx="5964572" cy="41148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1F4B2E-9EBC-44F3-8F63-AA9BBA39AE76}"/>
              </a:ext>
            </a:extLst>
          </p:cNvPr>
          <p:cNvSpPr txBox="1"/>
          <p:nvPr/>
        </p:nvSpPr>
        <p:spPr>
          <a:xfrm>
            <a:off x="107504" y="6429345"/>
            <a:ext cx="2217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accent2"/>
                </a:solidFill>
              </a:rPr>
              <a:t>Source: WHO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DC66F2-BE93-4E76-8F0D-B162DA2CDDF7}"/>
              </a:ext>
            </a:extLst>
          </p:cNvPr>
          <p:cNvSpPr txBox="1"/>
          <p:nvPr/>
        </p:nvSpPr>
        <p:spPr>
          <a:xfrm>
            <a:off x="2294774" y="1454090"/>
            <a:ext cx="4554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chemeClr val="accent2"/>
                </a:solidFill>
              </a:rPr>
              <a:t>Doctors per 10,000 population, 2013-2021</a:t>
            </a:r>
          </a:p>
        </p:txBody>
      </p:sp>
    </p:spTree>
    <p:extLst>
      <p:ext uri="{BB962C8B-B14F-4D97-AF65-F5344CB8AC3E}">
        <p14:creationId xmlns:p14="http://schemas.microsoft.com/office/powerpoint/2010/main" val="209148935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The ethics of importing doctors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3818384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2010</a:t>
            </a:r>
          </a:p>
          <a:p>
            <a:pPr marL="0" indent="0">
              <a:buNone/>
            </a:pPr>
            <a:r>
              <a:rPr lang="en-GB" dirty="0"/>
              <a:t>Voluntary Code of Practice adopted by WHO discourages the recruitment of doctors from developing countries with shortages.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EE592E-9D8A-4A73-A711-899825310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18219">
            <a:off x="4370400" y="2544490"/>
            <a:ext cx="4400635" cy="363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26474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7BCA-709F-4A14-B96E-7B4FF8AE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Foreign trained doctors working in Europe, 2015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1ED43E-0597-401C-8DC1-9FCA6EF1D8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4836" y="1981200"/>
            <a:ext cx="6578128" cy="4114800"/>
          </a:xfrm>
        </p:spPr>
      </p:pic>
    </p:spTree>
    <p:extLst>
      <p:ext uri="{BB962C8B-B14F-4D97-AF65-F5344CB8AC3E}">
        <p14:creationId xmlns:p14="http://schemas.microsoft.com/office/powerpoint/2010/main" val="29912900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8C27F-333C-4D38-9FC4-6943B45C9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2656"/>
            <a:ext cx="7848600" cy="1143000"/>
          </a:xfrm>
        </p:spPr>
        <p:txBody>
          <a:bodyPr/>
          <a:lstStyle/>
          <a:p>
            <a:r>
              <a:rPr lang="en-GB" sz="4000" dirty="0"/>
              <a:t>No. of doctors joining UK workforce, 2012-2021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C0123-2F80-453F-9DF7-4663C97B8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EF8552-2C29-45E9-9D96-8D3825124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551" y="1844824"/>
            <a:ext cx="4569754" cy="44152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40FC9C0-646C-42FE-9ACA-421198403BCD}"/>
              </a:ext>
            </a:extLst>
          </p:cNvPr>
          <p:cNvSpPr txBox="1"/>
          <p:nvPr/>
        </p:nvSpPr>
        <p:spPr>
          <a:xfrm>
            <a:off x="107504" y="6341258"/>
            <a:ext cx="4016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</a:rPr>
              <a:t>Source: GMC Workforce report 2022</a:t>
            </a:r>
          </a:p>
        </p:txBody>
      </p:sp>
    </p:spTree>
    <p:extLst>
      <p:ext uri="{BB962C8B-B14F-4D97-AF65-F5344CB8AC3E}">
        <p14:creationId xmlns:p14="http://schemas.microsoft.com/office/powerpoint/2010/main" val="8813131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CACEB-35CC-42BB-9FBF-0495D8D39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976264"/>
          </a:xfrm>
        </p:spPr>
        <p:txBody>
          <a:bodyPr/>
          <a:lstStyle/>
          <a:p>
            <a:r>
              <a:rPr lang="en-GB" dirty="0"/>
              <a:t>How do we ensure that doctors who obtain European qualifications are competent?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A58BE-2222-46A9-9CFE-D1A86528D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2708920"/>
            <a:ext cx="6120680" cy="64807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Through demonstration of their: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95E3B4-8B3B-4F94-83BF-33B73934F65D}"/>
              </a:ext>
            </a:extLst>
          </p:cNvPr>
          <p:cNvSpPr txBox="1">
            <a:spLocks/>
          </p:cNvSpPr>
          <p:nvPr/>
        </p:nvSpPr>
        <p:spPr bwMode="auto">
          <a:xfrm>
            <a:off x="3021732" y="3573016"/>
            <a:ext cx="3024336" cy="19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00000"/>
              <a:buFont typeface="Courier New" panose="02070309020205020404" pitchFamily="49" charset="0"/>
              <a:buChar char="o"/>
              <a:defRPr sz="2800">
                <a:solidFill>
                  <a:srgbClr val="FFFF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400">
                <a:solidFill>
                  <a:srgbClr val="FFFF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l"/>
              <a:defRPr sz="2000">
                <a:solidFill>
                  <a:srgbClr val="FFFF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100000"/>
              <a:buChar char="»"/>
              <a:defRPr sz="2000">
                <a:solidFill>
                  <a:srgbClr val="FFFF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/>
              <a:t>Knowledge</a:t>
            </a:r>
          </a:p>
          <a:p>
            <a:r>
              <a:rPr lang="en-GB" kern="0" dirty="0"/>
              <a:t>Skills</a:t>
            </a:r>
          </a:p>
          <a:p>
            <a:r>
              <a:rPr lang="en-GB" kern="0" dirty="0"/>
              <a:t>Attitudes</a:t>
            </a:r>
          </a:p>
        </p:txBody>
      </p:sp>
    </p:spTree>
    <p:extLst>
      <p:ext uri="{BB962C8B-B14F-4D97-AF65-F5344CB8AC3E}">
        <p14:creationId xmlns:p14="http://schemas.microsoft.com/office/powerpoint/2010/main" val="248894528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D85F-46C9-4412-8656-644141370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Demonstration of: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63BB7-6AF4-4584-A098-34128BE7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7848600" cy="2455912"/>
          </a:xfrm>
        </p:spPr>
        <p:txBody>
          <a:bodyPr/>
          <a:lstStyle/>
          <a:p>
            <a:r>
              <a:rPr lang="en-GB" sz="2800" dirty="0"/>
              <a:t>Knowledge – can be done by well-designed written exams</a:t>
            </a:r>
          </a:p>
          <a:p>
            <a:r>
              <a:rPr lang="en-GB" sz="2800" dirty="0"/>
              <a:t>Skills – limited through written exam; possible in part through oral/OSCE exams</a:t>
            </a:r>
          </a:p>
          <a:p>
            <a:r>
              <a:rPr lang="en-GB" sz="2800" dirty="0"/>
              <a:t>Attitudes – limited through written / oral exams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A521EA-C3AB-4290-9FCF-2C5F45820F71}"/>
              </a:ext>
            </a:extLst>
          </p:cNvPr>
          <p:cNvSpPr txBox="1"/>
          <p:nvPr/>
        </p:nvSpPr>
        <p:spPr>
          <a:xfrm>
            <a:off x="609600" y="5068341"/>
            <a:ext cx="7924800" cy="1384995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+mn-lt"/>
              </a:rPr>
              <a:t>Therefore, can we demonstrate competence through exams alone, or do we need evidence from accredited training centres?</a:t>
            </a:r>
          </a:p>
        </p:txBody>
      </p:sp>
    </p:spTree>
    <p:extLst>
      <p:ext uri="{BB962C8B-B14F-4D97-AF65-F5344CB8AC3E}">
        <p14:creationId xmlns:p14="http://schemas.microsoft.com/office/powerpoint/2010/main" val="200202987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y favourite blue">
  <a:themeElements>
    <a:clrScheme name="">
      <a:dk1>
        <a:srgbClr val="474747"/>
      </a:dk1>
      <a:lt1>
        <a:srgbClr val="FFFFFF"/>
      </a:lt1>
      <a:dk2>
        <a:srgbClr val="063DE8"/>
      </a:dk2>
      <a:lt2>
        <a:srgbClr val="00DFCA"/>
      </a:lt2>
      <a:accent1>
        <a:srgbClr val="DC0081"/>
      </a:accent1>
      <a:accent2>
        <a:srgbClr val="FAFD00"/>
      </a:accent2>
      <a:accent3>
        <a:srgbClr val="AAAFF2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my favourite blue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y favourite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favourite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D74E9245-1098-4640-AC38-8C92D83A8EAE}" vid="{E910241D-0566-4516-9D58-F25944184B6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 favourite</Template>
  <TotalTime>168</TotalTime>
  <Words>161</Words>
  <Application>Microsoft Office PowerPoint</Application>
  <PresentationFormat>On-screen Show (4:3)</PresentationFormat>
  <Paragraphs>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Courier New</vt:lpstr>
      <vt:lpstr>Monotype Sorts</vt:lpstr>
      <vt:lpstr>Times New Roman</vt:lpstr>
      <vt:lpstr>my favourite blue</vt:lpstr>
      <vt:lpstr>European exams for candidates from outside Europe</vt:lpstr>
      <vt:lpstr>Background</vt:lpstr>
      <vt:lpstr>?Solution?</vt:lpstr>
      <vt:lpstr>Doctors per capita</vt:lpstr>
      <vt:lpstr>The ethics of importing doctors</vt:lpstr>
      <vt:lpstr>Foreign trained doctors working in Europe, 2015</vt:lpstr>
      <vt:lpstr>No. of doctors joining UK workforce, 2012-2021</vt:lpstr>
      <vt:lpstr>How do we ensure that doctors who obtain European qualifications are competent?</vt:lpstr>
      <vt:lpstr>Demonstration of: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Mifsud</dc:creator>
  <cp:lastModifiedBy>Albert Mifsud</cp:lastModifiedBy>
  <cp:revision>2</cp:revision>
  <cp:lastPrinted>2002-04-10T16:33:23Z</cp:lastPrinted>
  <dcterms:created xsi:type="dcterms:W3CDTF">2023-12-07T22:56:36Z</dcterms:created>
  <dcterms:modified xsi:type="dcterms:W3CDTF">2023-12-09T00:07:18Z</dcterms:modified>
</cp:coreProperties>
</file>