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0" r:id="rId2"/>
    <p:sldId id="259" r:id="rId3"/>
    <p:sldId id="273" r:id="rId4"/>
    <p:sldId id="265" r:id="rId5"/>
    <p:sldId id="279" r:id="rId6"/>
    <p:sldId id="269" r:id="rId7"/>
    <p:sldId id="270" r:id="rId8"/>
    <p:sldId id="272" r:id="rId9"/>
    <p:sldId id="274" r:id="rId10"/>
    <p:sldId id="276" r:id="rId11"/>
    <p:sldId id="283" r:id="rId12"/>
    <p:sldId id="277" r:id="rId13"/>
    <p:sldId id="284" r:id="rId14"/>
    <p:sldId id="298" r:id="rId15"/>
    <p:sldId id="285" r:id="rId16"/>
    <p:sldId id="288" r:id="rId17"/>
    <p:sldId id="289" r:id="rId18"/>
    <p:sldId id="292" r:id="rId19"/>
    <p:sldId id="291" r:id="rId20"/>
    <p:sldId id="293" r:id="rId21"/>
    <p:sldId id="294" r:id="rId22"/>
    <p:sldId id="295" r:id="rId23"/>
    <p:sldId id="296" r:id="rId24"/>
    <p:sldId id="297" r:id="rId25"/>
    <p:sldId id="299" r:id="rId26"/>
    <p:sldId id="300" r:id="rId27"/>
    <p:sldId id="280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3" d="100"/>
        <a:sy n="14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7803-E146-0047-9F4C-A9C72D2C4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82CEA-B7F6-D943-BDFF-E9E343EF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C1DCA-A51D-8742-8E9E-E449DADD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B354-5D5B-DB43-AAF9-1FB3E97E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49BC6-87F6-674B-A648-1BC10029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AC74-A8FD-384D-8C90-728CF7CE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1DFDD-DD87-1349-A3C1-27220DA0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4F99-E181-524C-A4AC-EA06BED5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F87D-2C4F-254A-B64F-3B18865B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7DE1C-0F46-FE4B-BA14-CBC67573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1C473-14BE-114E-BF0A-901038C9E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0330E-630D-2047-8A62-2AD362A7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03F30-BE4B-E04C-84FD-0D170CE9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B573-4756-B94E-8C58-75385DCF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E8E20-1704-3043-B5AA-8791F5C0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B76E-52C2-D640-9645-FEF701F5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6AD7-8A32-9240-B57F-53956D9A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670DF-5629-E349-9562-A179E911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625C-16CA-8540-B7F2-AE33E6E2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D52-BB5C-3F41-87DC-B4BA87B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2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1938-3966-F049-9627-56B97F17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A9BF-D85A-3841-B5A1-249E4E38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B7127-3339-424F-938A-234365C7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E9CB-BD20-5A4D-A19E-3BE19BF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2A60-BEB0-B141-8951-3C700B2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1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2FA9-2D9E-BD46-963E-7A846C57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FB1F6-D0CD-6540-9F42-0A096C98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AA029-94E5-2A42-A41E-08E39B41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39FED-4A19-FE42-8D8E-A497D7C4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505B3-8BE0-F64F-B8CB-DD220E25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AA1A-C92D-F240-8A8C-E2F25A34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BEC0-78D4-554B-B9F2-BAAA9ABE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71A35-92C0-3E45-BFBA-E4E40ECA8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BD72B-41F0-8E41-9911-665E701EE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F2945-0576-D342-A9AC-2D641DF9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39A68-EE07-4B46-8B71-64A760D27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AC7BA-CD47-A34E-BF3B-14681C4E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CA2F8-B02E-384A-8DE4-3CB66D11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094F6-7FE3-4044-A317-FAF9EAAA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9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226A-63D6-CE43-999F-5F9DB048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CDE99-B32E-244D-A7A4-705F76FD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1B424-099C-2D41-BBAF-353941AB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BA027-4735-CD45-8E8F-06EF580A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8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3EB1B-0D18-8F44-8329-A20A3EDA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7330C-15CF-0946-BAA3-6F04AFA4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9B83-723B-D747-9109-8C6AF605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F3D3-E723-CB42-A7A7-494F9292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202D4-D305-7542-802C-AEA4ACDF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95878-CAD2-B245-829A-3418D6018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D4C79-191E-4945-8C32-6608F69C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14631-4313-A342-8271-F21633BD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33907-709C-D44E-91B3-4CACF722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F601-A5E3-9C41-BBA1-6CF613CA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0AEAD-B40E-964E-A8FC-A9B72535F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5C7D-04CE-E449-890D-8F038BE92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73D42-6927-894B-A5BB-F3B7DD24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AD58E-A6B4-E24E-A45A-5DCAB6B2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16C86-B2F4-4547-BB9C-AF5CE5FE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84067-6C7F-4146-8785-7B81B131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8EADC-D5D6-F54D-A83D-4DF1EB7BF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BCA4A-83F1-8449-951F-22C953EAA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5A5F-63E2-B840-A48F-EBDAA888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79CC-6FE0-7745-8071-95C660EC6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40C6-C685-4741-B278-8B3BAB40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237" y="726831"/>
            <a:ext cx="10701337" cy="152948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CESMA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What are you testing 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1739E-EC1E-E64C-A3CF-3FFA83597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8615"/>
            <a:ext cx="9144000" cy="226255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Maeve Durkan MBBS ( Hons), FACP, Mmed.Ed , FESC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President  UEMS CESMA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President , UEMS Board of Endocrinology</a:t>
            </a:r>
          </a:p>
          <a:p>
            <a:r>
              <a:rPr lang="en-US" sz="2800" dirty="0">
                <a:solidFill>
                  <a:srgbClr val="FFFF00"/>
                </a:solidFill>
              </a:rPr>
              <a:t>Vice President, UEMS CESMA </a:t>
            </a: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977422D9-4413-A1C0-2E5D-11B797BAF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34" y="270165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712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268D1-ECF7-4043-ABC5-B94D0AA3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No matter what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68790-F47C-2D45-A3E5-730F0EC51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Need high quality exam – High stakes exam </a:t>
            </a:r>
          </a:p>
          <a:p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Well validated *</a:t>
            </a:r>
          </a:p>
          <a:p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Appropriate planning</a:t>
            </a:r>
          </a:p>
          <a:p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rgbClr val="FFFF00"/>
                </a:solidFill>
              </a:rPr>
              <a:t>Q writing  ( on-line group*), delivery, scoring </a:t>
            </a:r>
          </a:p>
        </p:txBody>
      </p:sp>
    </p:spTree>
    <p:extLst>
      <p:ext uri="{BB962C8B-B14F-4D97-AF65-F5344CB8AC3E}">
        <p14:creationId xmlns:p14="http://schemas.microsoft.com/office/powerpoint/2010/main" val="2864248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4" y="365125"/>
            <a:ext cx="118872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SURVEY ASSEMBLY June 19,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540"/>
            <a:ext cx="10515600" cy="5272644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34 examinations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Approximately &gt; 1/3 MCQ based one part exam only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 &lt; 2/ 3  two part exam +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51E28B-04DB-6C49-BBE1-01EDC2B06E00}"/>
              </a:ext>
            </a:extLst>
          </p:cNvPr>
          <p:cNvSpPr txBox="1">
            <a:spLocks/>
          </p:cNvSpPr>
          <p:nvPr/>
        </p:nvSpPr>
        <p:spPr>
          <a:xfrm>
            <a:off x="252414" y="517525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60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4144-ADFB-8046-97FA-07F1BA5F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4" y="365125"/>
            <a:ext cx="11887200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SURVEY ASSEMBLY June 19,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C425-BEEE-D146-A350-6AB83BB5F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2540"/>
            <a:ext cx="10515600" cy="5272644"/>
          </a:xfrm>
        </p:spPr>
        <p:txBody>
          <a:bodyPr>
            <a:normAutofit/>
          </a:bodyPr>
          <a:lstStyle/>
          <a:p>
            <a:r>
              <a:rPr lang="en-US" sz="3200" u="sng" dirty="0">
                <a:solidFill>
                  <a:schemeClr val="bg1"/>
                </a:solidFill>
              </a:rPr>
              <a:t>If in one or two parts , where do you envisage future part 1 ?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11 /20  : One part exam  FULLY ONLINE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1 / 20  :  On site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E51E28B-04DB-6C49-BBE1-01EDC2B06E00}"/>
              </a:ext>
            </a:extLst>
          </p:cNvPr>
          <p:cNvSpPr txBox="1">
            <a:spLocks/>
          </p:cNvSpPr>
          <p:nvPr/>
        </p:nvSpPr>
        <p:spPr>
          <a:xfrm>
            <a:off x="252414" y="517525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652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Endocrinology-History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Collaboration with ESE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Collaboration with RCPUK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Similar template with Nephrology &amp; Gastroenterology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Advantages and disadvantages </a:t>
            </a:r>
          </a:p>
        </p:txBody>
      </p:sp>
    </p:spTree>
    <p:extLst>
      <p:ext uri="{BB962C8B-B14F-4D97-AF65-F5344CB8AC3E}">
        <p14:creationId xmlns:p14="http://schemas.microsoft.com/office/powerpoint/2010/main" val="388873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Collaboration with ESE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Q writing workshops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Training and gathering Q writers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Provider partner facilitating and directly Q writing</a:t>
            </a:r>
          </a:p>
        </p:txBody>
      </p:sp>
    </p:spTree>
    <p:extLst>
      <p:ext uri="{BB962C8B-B14F-4D97-AF65-F5344CB8AC3E}">
        <p14:creationId xmlns:p14="http://schemas.microsoft.com/office/powerpoint/2010/main" val="3399610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9" y="1825625"/>
            <a:ext cx="11744324" cy="4351338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18 months to deliver 1 </a:t>
            </a:r>
            <a:r>
              <a:rPr lang="en-US" baseline="30000" dirty="0" err="1">
                <a:solidFill>
                  <a:srgbClr val="FFFF00"/>
                </a:solidFill>
              </a:rPr>
              <a:t>st</a:t>
            </a:r>
            <a:r>
              <a:rPr lang="en-US" dirty="0">
                <a:solidFill>
                  <a:srgbClr val="FFFF00"/>
                </a:solidFill>
              </a:rPr>
              <a:t> exam ( Discussions 05/2022- Delivered  11/2023)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2 Q writing workshops pre annual UEMS  assembly meeting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2 onsite 2 full day meetings in Dublin ( Experienced Q writers*)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Q writing workshops to create Q banks and a NEW 200 Q exam </a:t>
            </a:r>
          </a:p>
        </p:txBody>
      </p:sp>
    </p:spTree>
    <p:extLst>
      <p:ext uri="{BB962C8B-B14F-4D97-AF65-F5344CB8AC3E}">
        <p14:creationId xmlns:p14="http://schemas.microsoft.com/office/powerpoint/2010/main" val="781771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825625"/>
            <a:ext cx="11744325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UEMS call monthly to EVERYONE to submit Qs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All Qs submitted via encrypted link to official Q bank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Qs submitted to co-chairs and me for editing and refinement / accept/ reject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Qs submitted for scoring on difficulty ( answer yourself and score)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4 weekends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1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825625"/>
            <a:ext cx="120777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6 further zoom meetings – 2 hours : Q review  and editing / accept or reject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Divided into 2 workshops – coordinated by provider company ( 1 per workshop 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970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3" y="1300162"/>
            <a:ext cx="12091987" cy="5557837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200 Q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Now down to 180 AFTER  culling and review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We need 200 for exam 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but cushion 220 minimally for expected loss at Standard setting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409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4425"/>
            <a:ext cx="11601450" cy="5062538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Several further meetings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Call for more Qs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Identifying gaps in the ‘ blueprint’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1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BF42-E1AF-C84F-B078-2F15D6D1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CESMA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F9C94-AA8B-A243-BA5A-FB04A6ABC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5" y="1357313"/>
            <a:ext cx="11802979" cy="5200650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Questions you need to ask before embarking on setting up an exam</a:t>
            </a:r>
          </a:p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11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8" y="1514474"/>
            <a:ext cx="11587162" cy="51720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May be short 200 Q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Run with 175 / 150 good Qs ?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Identifying gaps in the ‘ blueprint’ * / Duplicate  Qs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Creating questions to meet that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Drawing Qs from ‘old’ Question bank ?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615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1371600"/>
            <a:ext cx="11615738" cy="5486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Standard Setting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Separate committee 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Separate from Q writers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2 day on site workshop Dublin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Level of difficulty – agreement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Algorithm ( method ) and pass mark derived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431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79" y="1825624"/>
            <a:ext cx="11199421" cy="49180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Exam delivered last month Nov 2023/   168 candidates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Chairmans meeting post exam* – on line 1 hour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Post exam meeting 1 hour  ( within 3 weeks of exam ) to finalize results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Review bad / unanswered Qs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Will pass mark change  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651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Cycle starts again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2 x 2 day Q writing meetings  now planned Jan, Feb., march, April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Live on site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Pre- assembly workshop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New Q bank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298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40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European Board of Exams – ‘ Simple MCQ’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b="1" u="sng" dirty="0">
                <a:solidFill>
                  <a:schemeClr val="bg1"/>
                </a:solidFill>
              </a:rPr>
              <a:t>DO NOT underestimate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18160"/>
            <a:ext cx="11223171" cy="5427023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Time , time and time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You need co-chairs for separate divisions and a SINGLE lead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Commitment and absolute dedication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Weekly review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Monthly meetings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On site meeting q 2 monthly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Cost and PROVIDER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22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 in Endocrinology-History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Collaboration with ESE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Collaboration with RCPUK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Similar template with Nephrology &amp; Gastroenterology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Advantages and disadvantages </a:t>
            </a:r>
          </a:p>
        </p:txBody>
      </p:sp>
    </p:spTree>
    <p:extLst>
      <p:ext uri="{BB962C8B-B14F-4D97-AF65-F5344CB8AC3E}">
        <p14:creationId xmlns:p14="http://schemas.microsoft.com/office/powerpoint/2010/main" val="956741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DACD-7E2E-045D-D486-F1996201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European Board of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18E60-B031-3A53-3799-A710EA389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Pick your collaborator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Pick your PROVIDER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Decide what you want and what you need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This is not ‘ back of envelope’ stuff !</a:t>
            </a:r>
          </a:p>
        </p:txBody>
      </p:sp>
    </p:spTree>
    <p:extLst>
      <p:ext uri="{BB962C8B-B14F-4D97-AF65-F5344CB8AC3E}">
        <p14:creationId xmlns:p14="http://schemas.microsoft.com/office/powerpoint/2010/main" val="22656953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1DE05-1467-C44F-A740-FF306335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UEMS CESMA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2F1B4-F67A-3448-A889-108AE185D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000" dirty="0">
                <a:solidFill>
                  <a:srgbClr val="FFFF00"/>
                </a:solidFill>
              </a:rPr>
              <a:t>Thank  YOU</a:t>
            </a:r>
          </a:p>
        </p:txBody>
      </p:sp>
    </p:spTree>
    <p:extLst>
      <p:ext uri="{BB962C8B-B14F-4D97-AF65-F5344CB8AC3E}">
        <p14:creationId xmlns:p14="http://schemas.microsoft.com/office/powerpoint/2010/main" val="36085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1A87-A60E-5446-BE3F-F37C5E6DF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: Qs to your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0631F-551B-BF4D-9964-D80B26003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>
                <a:solidFill>
                  <a:srgbClr val="FFFF00"/>
                </a:solidFill>
              </a:rPr>
              <a:t>What kind of exam do you envisage ? 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How many candidates ? 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How many parts ?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How much money do you have ?</a:t>
            </a:r>
          </a:p>
          <a:p>
            <a:endParaRPr lang="en-US" sz="3500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Whom are you partnering with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6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6"/>
            <a:ext cx="10515600" cy="105727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 : Q to your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558587" cy="56007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3600" dirty="0">
                <a:solidFill>
                  <a:srgbClr val="FFFF00"/>
                </a:solidFill>
              </a:rPr>
              <a:t>What kind of exam do you envisage ? How many parts ?</a:t>
            </a:r>
          </a:p>
          <a:p>
            <a:pPr marL="0" indent="0">
              <a:buNone/>
            </a:pPr>
            <a:endParaRPr lang="en-US" sz="3600" dirty="0">
              <a:solidFill>
                <a:srgbClr val="FFFF00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MCQ only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Written exam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Open Book exam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Oral exam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>
                <a:solidFill>
                  <a:schemeClr val="bg1"/>
                </a:solidFill>
              </a:rPr>
              <a:t>Clinical exam</a:t>
            </a:r>
          </a:p>
        </p:txBody>
      </p:sp>
    </p:spTree>
    <p:extLst>
      <p:ext uri="{BB962C8B-B14F-4D97-AF65-F5344CB8AC3E}">
        <p14:creationId xmlns:p14="http://schemas.microsoft.com/office/powerpoint/2010/main" val="3368378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886"/>
            <a:ext cx="10515600" cy="1100139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UEMS CESMA  : Q to your Section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b="1" u="sng" dirty="0">
                <a:solidFill>
                  <a:schemeClr val="bg1"/>
                </a:solidFill>
              </a:rPr>
              <a:t>COST ,SECURITY, DELIVERY,MANPOWER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343025"/>
            <a:ext cx="11558587" cy="55149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500" dirty="0">
                <a:solidFill>
                  <a:srgbClr val="FFFF00"/>
                </a:solidFill>
              </a:rPr>
              <a:t>MCQ only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Single best answer , extended matching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Paper based, On-line *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Written exam 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Oral exam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Delivery mode, locations, examiner numbers*, 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Face to face , on-line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Consistency of questions &amp; minimum answers </a:t>
            </a:r>
          </a:p>
          <a:p>
            <a:pPr lvl="1"/>
            <a:r>
              <a:rPr lang="en-US" sz="3000" dirty="0">
                <a:solidFill>
                  <a:srgbClr val="FFFF00"/>
                </a:solidFill>
              </a:rPr>
              <a:t>Hawk &amp; Dove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sz="3500" dirty="0">
                <a:solidFill>
                  <a:srgbClr val="FFFF00"/>
                </a:solidFill>
              </a:rPr>
              <a:t>Clinical exam </a:t>
            </a:r>
            <a:r>
              <a:rPr lang="en-US" dirty="0">
                <a:solidFill>
                  <a:srgbClr val="FFFF00"/>
                </a:solidFill>
              </a:rPr>
              <a:t>– As above</a:t>
            </a:r>
          </a:p>
        </p:txBody>
      </p:sp>
    </p:spTree>
    <p:extLst>
      <p:ext uri="{BB962C8B-B14F-4D97-AF65-F5344CB8AC3E}">
        <p14:creationId xmlns:p14="http://schemas.microsoft.com/office/powerpoint/2010/main" val="363340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42886"/>
            <a:ext cx="11168063" cy="105727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  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u="sng" dirty="0">
                <a:solidFill>
                  <a:schemeClr val="bg1"/>
                </a:solidFill>
              </a:rPr>
              <a:t>What do you want your exam to examine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558587" cy="56007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4000" dirty="0">
                <a:solidFill>
                  <a:srgbClr val="FFFF00"/>
                </a:solidFill>
              </a:rPr>
              <a:t>Assessment of Knowledge</a:t>
            </a:r>
          </a:p>
          <a:p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>
                <a:solidFill>
                  <a:srgbClr val="FFFF00"/>
                </a:solidFill>
              </a:rPr>
              <a:t>Assessment of competency</a:t>
            </a:r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MCQ 1 stage vs 3 stage exam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108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42886"/>
            <a:ext cx="11820526" cy="105727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  :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u="sng" dirty="0">
                <a:solidFill>
                  <a:schemeClr val="bg1"/>
                </a:solidFill>
              </a:rPr>
              <a:t>Structuring Exam &amp; Setting up your exam </a:t>
            </a:r>
            <a:r>
              <a:rPr lang="en-US" dirty="0">
                <a:solidFill>
                  <a:schemeClr val="bg1"/>
                </a:solidFill>
              </a:rPr>
              <a:t>(regardless of number parts)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" y="1014414"/>
            <a:ext cx="11558587" cy="56007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Question writing group</a:t>
            </a:r>
            <a:r>
              <a:rPr lang="en-US" dirty="0">
                <a:solidFill>
                  <a:srgbClr val="FFFF00"/>
                </a:solidFill>
              </a:rPr>
              <a:t>	</a:t>
            </a:r>
          </a:p>
          <a:p>
            <a:r>
              <a:rPr lang="en-US" dirty="0">
                <a:solidFill>
                  <a:srgbClr val="FFFF00"/>
                </a:solidFill>
              </a:rPr>
              <a:t>Question bank</a:t>
            </a:r>
          </a:p>
          <a:p>
            <a:r>
              <a:rPr lang="en-US" dirty="0">
                <a:solidFill>
                  <a:srgbClr val="FFFF00"/>
                </a:solidFill>
              </a:rPr>
              <a:t>Minimum bank</a:t>
            </a:r>
          </a:p>
          <a:p>
            <a:r>
              <a:rPr lang="en-US" dirty="0">
                <a:solidFill>
                  <a:srgbClr val="FFFF00"/>
                </a:solidFill>
              </a:rPr>
              <a:t>Discriminative questions vs non discriminative</a:t>
            </a:r>
          </a:p>
          <a:p>
            <a:r>
              <a:rPr lang="en-US" dirty="0">
                <a:solidFill>
                  <a:srgbClr val="FFFF00"/>
                </a:solidFill>
              </a:rPr>
              <a:t>Question turnover</a:t>
            </a:r>
          </a:p>
          <a:p>
            <a:r>
              <a:rPr lang="en-US" dirty="0">
                <a:solidFill>
                  <a:srgbClr val="FFFF00"/>
                </a:solidFill>
              </a:rPr>
              <a:t>Ownership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Standard setting</a:t>
            </a:r>
          </a:p>
        </p:txBody>
      </p:sp>
    </p:spTree>
    <p:extLst>
      <p:ext uri="{BB962C8B-B14F-4D97-AF65-F5344CB8AC3E}">
        <p14:creationId xmlns:p14="http://schemas.microsoft.com/office/powerpoint/2010/main" val="134737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55D8-6143-1E4F-AF2E-550022D6D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365125"/>
            <a:ext cx="11991975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>
                    <a:lumMod val="95000"/>
                  </a:schemeClr>
                </a:solidFill>
              </a:rPr>
              <a:t>UEMS CESMA :</a:t>
            </a:r>
            <a:r>
              <a:rPr lang="en-US" sz="4800" u="sng" dirty="0">
                <a:solidFill>
                  <a:schemeClr val="bg1">
                    <a:lumMod val="95000"/>
                  </a:schemeClr>
                </a:solidFill>
              </a:rPr>
              <a:t>How will you deliver your exam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798D3-E870-4844-A980-00251A4D8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5" y="1300163"/>
            <a:ext cx="11991975" cy="51927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On-line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Providers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Security provider ( not necessarily the same )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Selecting provider according to your exam*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On site 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Where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When ( minimizing cost )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Logistics of access &amp; cost to candidate and Board( candidates &amp; examiners )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132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5B8CB-B554-B945-A600-C7F2C5B9F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When it all goes wrong ? </a:t>
            </a:r>
            <a:r>
              <a:rPr lang="en-US" sz="2800" dirty="0">
                <a:solidFill>
                  <a:schemeClr val="bg1"/>
                </a:solidFill>
              </a:rPr>
              <a:t>(Pandemic experiences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79A06-EF3B-1947-9361-D2C9E9F4E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On-line delivery failure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Back up plan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Security &amp; cheating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The candidate who challenges the results ?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The candidate who questions the questions ? </a:t>
            </a:r>
          </a:p>
        </p:txBody>
      </p:sp>
    </p:spTree>
    <p:extLst>
      <p:ext uri="{BB962C8B-B14F-4D97-AF65-F5344CB8AC3E}">
        <p14:creationId xmlns:p14="http://schemas.microsoft.com/office/powerpoint/2010/main" val="341974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907</Words>
  <Application>Microsoft Macintosh PowerPoint</Application>
  <PresentationFormat>Widescreen</PresentationFormat>
  <Paragraphs>250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       CESMA  What are you testing ?</vt:lpstr>
      <vt:lpstr>CESMA</vt:lpstr>
      <vt:lpstr>UEMS CESMA : Qs to your section</vt:lpstr>
      <vt:lpstr>UEMS CESMA  : Q to your Section</vt:lpstr>
      <vt:lpstr>UEMS CESMA  : Q to your Section COST ,SECURITY, DELIVERY,MANPOWER</vt:lpstr>
      <vt:lpstr>UEMS CESMA  :  What do you want your exam to examine ?</vt:lpstr>
      <vt:lpstr>UEMS CESMA  :  Structuring Exam &amp; Setting up your exam (regardless of number parts)</vt:lpstr>
      <vt:lpstr>UEMS CESMA :How will you deliver your exam ?</vt:lpstr>
      <vt:lpstr>When it all goes wrong ? (Pandemic experiences )</vt:lpstr>
      <vt:lpstr>No matter what</vt:lpstr>
      <vt:lpstr>UEMS CESMA SURVEY ASSEMBLY June 19, 2021</vt:lpstr>
      <vt:lpstr>UEMS CESMA SURVEY ASSEMBLY June 19, 2021</vt:lpstr>
      <vt:lpstr>European Board of Exam in Endocrinology-History</vt:lpstr>
      <vt:lpstr>European Board of Exam in Endocrinology</vt:lpstr>
      <vt:lpstr>European Board of Exam in Endocrinology</vt:lpstr>
      <vt:lpstr>European Board of Exam in Endocrinology</vt:lpstr>
      <vt:lpstr>European Board of Exam in Endocrinology</vt:lpstr>
      <vt:lpstr>European Board of Exam in Endocrinology</vt:lpstr>
      <vt:lpstr>European Board of Exam in Endocrinology</vt:lpstr>
      <vt:lpstr>European Board of Exam in Endocrinology</vt:lpstr>
      <vt:lpstr>European Board of Exam in Endocrinology</vt:lpstr>
      <vt:lpstr>European Board of Exam in Endocrinology</vt:lpstr>
      <vt:lpstr>European Board of Exam in Endocrinology</vt:lpstr>
      <vt:lpstr>European Board of Exams – ‘ Simple MCQ’ DO NOT underestimate </vt:lpstr>
      <vt:lpstr>European Board of Exam in Endocrinology-History</vt:lpstr>
      <vt:lpstr>European Board of Exam</vt:lpstr>
      <vt:lpstr>UEMS CESMA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Board of Endocrinology May 8, 2021</dc:title>
  <dc:creator>Gerard Hand</dc:creator>
  <cp:lastModifiedBy>Microsoft Office User</cp:lastModifiedBy>
  <cp:revision>28</cp:revision>
  <dcterms:created xsi:type="dcterms:W3CDTF">2021-05-08T06:28:23Z</dcterms:created>
  <dcterms:modified xsi:type="dcterms:W3CDTF">2023-12-08T11:29:10Z</dcterms:modified>
</cp:coreProperties>
</file>