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8"/>
  </p:notesMasterIdLst>
  <p:handoutMasterIdLst>
    <p:handoutMasterId r:id="rId19"/>
  </p:handoutMasterIdLst>
  <p:sldIdLst>
    <p:sldId id="256" r:id="rId2"/>
    <p:sldId id="324" r:id="rId3"/>
    <p:sldId id="321" r:id="rId4"/>
    <p:sldId id="322" r:id="rId5"/>
    <p:sldId id="323" r:id="rId6"/>
    <p:sldId id="325" r:id="rId7"/>
    <p:sldId id="320" r:id="rId8"/>
    <p:sldId id="333" r:id="rId9"/>
    <p:sldId id="334" r:id="rId10"/>
    <p:sldId id="326" r:id="rId11"/>
    <p:sldId id="327" r:id="rId12"/>
    <p:sldId id="328" r:id="rId13"/>
    <p:sldId id="329" r:id="rId14"/>
    <p:sldId id="330" r:id="rId15"/>
    <p:sldId id="331" r:id="rId16"/>
    <p:sldId id="332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79" d="100"/>
          <a:sy n="79" d="100"/>
        </p:scale>
        <p:origin x="15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508" y="3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9715AC-EEC0-4388-A08A-A65F21678F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37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0"/>
            <a:r>
              <a:rPr lang="en-US"/>
              <a:t>Second level</a:t>
            </a:r>
          </a:p>
          <a:p>
            <a:pPr lvl="0"/>
            <a:r>
              <a:rPr lang="en-US"/>
              <a:t>Third level</a:t>
            </a:r>
          </a:p>
          <a:p>
            <a:pPr lvl="0"/>
            <a:r>
              <a:rPr lang="en-US"/>
              <a:t>Fourth level</a:t>
            </a:r>
          </a:p>
          <a:p>
            <a:pPr lvl="0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28212E-DDD8-4F0B-AD9E-5643421EB4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94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42FF9-36B7-4433-AEE9-9227023553F7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95508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93670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90469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7848600" cy="4114800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37249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84742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583999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17885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16284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5969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555150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913348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202363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9804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772400" cy="1143000"/>
          </a:xfrm>
          <a:noFill/>
          <a:ln/>
        </p:spPr>
        <p:txBody>
          <a:bodyPr lIns="91440" tIns="45720" rIns="91440" bIns="45720" anchor="ctr"/>
          <a:lstStyle/>
          <a:p>
            <a:r>
              <a:rPr lang="en-GB" dirty="0"/>
              <a:t>MCQ workshop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-180528" y="3429000"/>
            <a:ext cx="6400800" cy="2232248"/>
          </a:xfrm>
          <a:noFill/>
          <a:ln/>
        </p:spPr>
        <p:txBody>
          <a:bodyPr lIns="91440" tIns="45720" rIns="91440" bIns="45720"/>
          <a:lstStyle/>
          <a:p>
            <a:r>
              <a:rPr lang="en-GB" dirty="0"/>
              <a:t>Albert J Mifsud</a:t>
            </a:r>
          </a:p>
          <a:p>
            <a:r>
              <a:rPr lang="en-GB" dirty="0"/>
              <a:t>CESMA meeting</a:t>
            </a:r>
          </a:p>
          <a:p>
            <a:r>
              <a:rPr lang="en-GB" dirty="0"/>
              <a:t>Rome</a:t>
            </a:r>
          </a:p>
          <a:p>
            <a:r>
              <a:rPr lang="en-GB" dirty="0"/>
              <a:t>5</a:t>
            </a:r>
            <a:r>
              <a:rPr lang="en-GB" baseline="30000" dirty="0"/>
              <a:t>th</a:t>
            </a:r>
            <a:r>
              <a:rPr lang="en-GB" dirty="0"/>
              <a:t> / 6</a:t>
            </a:r>
            <a:r>
              <a:rPr lang="en-GB" baseline="30000" dirty="0"/>
              <a:t>th</a:t>
            </a:r>
            <a:r>
              <a:rPr lang="en-GB" dirty="0"/>
              <a:t> May 2023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21231F88-50FE-4763-8022-CF52C88D48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650" y="3861023"/>
            <a:ext cx="257175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7C62BC2-EE82-457A-B484-845AF85AC7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68958"/>
            <a:ext cx="4040188" cy="639762"/>
          </a:xfrm>
        </p:spPr>
        <p:txBody>
          <a:bodyPr/>
          <a:lstStyle/>
          <a:p>
            <a:r>
              <a:rPr lang="en-GB" dirty="0"/>
              <a:t>Option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D30C6-E492-4128-A1D4-63FB86254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3528" y="1556792"/>
            <a:ext cx="3312368" cy="395128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2000" i="1" dirty="0"/>
              <a:t>Treponema pallidum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Rubella virus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Human papilloma virus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Human herpes virus 8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Candida albicans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err="1"/>
              <a:t>Ebstein</a:t>
            </a:r>
            <a:r>
              <a:rPr lang="en-GB" sz="2000" dirty="0"/>
              <a:t> Barr virus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Cytomegalovirus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Coxsackie A virus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Coxsackie B virus</a:t>
            </a:r>
            <a:endParaRPr lang="en-GB" sz="24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0B4B416-64C6-4150-A350-CC2649D514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85592" y="476672"/>
            <a:ext cx="4701208" cy="1194147"/>
          </a:xfrm>
        </p:spPr>
        <p:txBody>
          <a:bodyPr/>
          <a:lstStyle/>
          <a:p>
            <a:r>
              <a:rPr lang="en-GB" dirty="0"/>
              <a:t>For each of the following cases, select the most likely causative organism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2C12923-C273-4B8C-9DA9-36478C832A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85592" y="1637952"/>
            <a:ext cx="4978895" cy="3951288"/>
          </a:xfrm>
        </p:spPr>
        <p:txBody>
          <a:bodyPr/>
          <a:lstStyle/>
          <a:p>
            <a:pPr marL="369888" indent="-369888">
              <a:buFont typeface="+mj-lt"/>
              <a:buAutoNum type="alphaLcParenR"/>
            </a:pPr>
            <a:r>
              <a:rPr lang="en-GB" sz="2000" dirty="0"/>
              <a:t>Breathless 16 year old boy. BP 100/70, tachycardia, raised JVP, muffled heart sounds, lungs clear</a:t>
            </a:r>
          </a:p>
          <a:p>
            <a:pPr marL="369888" indent="-369888">
              <a:buFont typeface="+mj-lt"/>
              <a:buAutoNum type="alphaLcParenR"/>
            </a:pPr>
            <a:r>
              <a:rPr lang="en-GB" sz="2000" dirty="0"/>
              <a:t>White ribbed plaques on the side of the tongue of an HIV+ male (off </a:t>
            </a:r>
            <a:r>
              <a:rPr lang="en-GB" sz="2000" dirty="0" err="1"/>
              <a:t>retrovirals</a:t>
            </a:r>
            <a:r>
              <a:rPr lang="en-GB" sz="2000" dirty="0"/>
              <a:t>). Plaque cannot easily be scraped off</a:t>
            </a:r>
          </a:p>
          <a:p>
            <a:pPr marL="369888" indent="-369888">
              <a:buFont typeface="+mj-lt"/>
              <a:buAutoNum type="alphaLcParenR"/>
            </a:pPr>
            <a:r>
              <a:rPr lang="en-GB" sz="2000" dirty="0"/>
              <a:t>White coating on dorsum of the tongue of an HIV+ male (off </a:t>
            </a:r>
            <a:r>
              <a:rPr lang="en-GB" sz="2000" dirty="0" err="1"/>
              <a:t>retrovirals</a:t>
            </a:r>
            <a:r>
              <a:rPr lang="en-GB" sz="2000" dirty="0"/>
              <a:t>). Coating easily scraped off.</a:t>
            </a:r>
          </a:p>
          <a:p>
            <a:pPr marL="369888" indent="-369888">
              <a:buFont typeface="+mj-lt"/>
              <a:buAutoNum type="alphaLcParenR"/>
            </a:pPr>
            <a:r>
              <a:rPr lang="en-GB" sz="2000" dirty="0"/>
              <a:t>32 </a:t>
            </a:r>
            <a:r>
              <a:rPr lang="en-GB" sz="2000" dirty="0" err="1"/>
              <a:t>yr</a:t>
            </a:r>
            <a:r>
              <a:rPr lang="en-GB" sz="2000" dirty="0"/>
              <a:t> old woman with maculo-papular rash on the trunk, palms and soles and warty lesions on the vulva and around the anus.</a:t>
            </a:r>
          </a:p>
        </p:txBody>
      </p:sp>
    </p:spTree>
    <p:extLst>
      <p:ext uri="{BB962C8B-B14F-4D97-AF65-F5344CB8AC3E}">
        <p14:creationId xmlns:p14="http://schemas.microsoft.com/office/powerpoint/2010/main" val="229890305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12B79-E067-42F3-A6C8-99D9CBB4E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76672"/>
            <a:ext cx="4040188" cy="639762"/>
          </a:xfrm>
        </p:spPr>
        <p:txBody>
          <a:bodyPr/>
          <a:lstStyle/>
          <a:p>
            <a:r>
              <a:rPr lang="en-GB" dirty="0"/>
              <a:t>Option list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C992EC-6252-422A-B4D5-2E7E271DAF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484784"/>
            <a:ext cx="4040188" cy="395128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2000" dirty="0"/>
              <a:t>Defibrillation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Ice pack on face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Inhaled salbutamol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Intravenous adenosine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intravenous amiodarone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intravenous lignocaine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intravenous sotalol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oral digoxin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Radiofrequency ablation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Synchronised DC cardioversion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6E6557-F975-482D-9DDA-95FC325342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260648"/>
            <a:ext cx="4041775" cy="1194147"/>
          </a:xfrm>
        </p:spPr>
        <p:txBody>
          <a:bodyPr/>
          <a:lstStyle/>
          <a:p>
            <a:r>
              <a:rPr lang="en-GB" dirty="0"/>
              <a:t>For each of the following cases, select the most appropriate treatment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18B3D1-8577-448F-968D-B224E0B153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1484784"/>
            <a:ext cx="4041775" cy="3951288"/>
          </a:xfrm>
        </p:spPr>
        <p:txBody>
          <a:bodyPr/>
          <a:lstStyle/>
          <a:p>
            <a:pPr marL="369888" indent="-369888">
              <a:buFont typeface="+mj-lt"/>
              <a:buAutoNum type="alphaLcParenR"/>
            </a:pPr>
            <a:r>
              <a:rPr lang="en-GB" sz="2000" dirty="0"/>
              <a:t>An overweight 3 month old presenting with a narrow complex tachycardia at 300 beats/min</a:t>
            </a:r>
          </a:p>
          <a:p>
            <a:pPr marL="369888" indent="-369888">
              <a:buFont typeface="+mj-lt"/>
              <a:buAutoNum type="alphaLcParenR"/>
            </a:pPr>
            <a:r>
              <a:rPr lang="en-GB" sz="2000" dirty="0"/>
              <a:t>An unconscious 4 year old found drowned in a pond with ventricular fibrillation</a:t>
            </a:r>
          </a:p>
          <a:p>
            <a:pPr marL="369888" indent="-369888">
              <a:buFont typeface="+mj-lt"/>
              <a:buAutoNum type="alphaLcParenR"/>
            </a:pPr>
            <a:r>
              <a:rPr lang="en-GB" sz="2000" dirty="0"/>
              <a:t>Recurrent episodes of SVT in a 7 year old despite treatment with 3 different anti-</a:t>
            </a:r>
            <a:r>
              <a:rPr lang="en-GB" sz="2000" dirty="0" err="1"/>
              <a:t>arrythmic</a:t>
            </a:r>
            <a:r>
              <a:rPr lang="en-GB" sz="2000" dirty="0"/>
              <a:t> drugs over 4 years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2CAE4A-DB99-4883-BC42-E882345A9B4D}"/>
              </a:ext>
            </a:extLst>
          </p:cNvPr>
          <p:cNvSpPr txBox="1"/>
          <p:nvPr/>
        </p:nvSpPr>
        <p:spPr>
          <a:xfrm>
            <a:off x="457200" y="5877272"/>
            <a:ext cx="59506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Taken from RCPCH training module</a:t>
            </a:r>
          </a:p>
          <a:p>
            <a:r>
              <a:rPr lang="en-GB" dirty="0"/>
              <a:t>Can you spot any problems with this question?</a:t>
            </a:r>
          </a:p>
        </p:txBody>
      </p:sp>
    </p:spTree>
    <p:extLst>
      <p:ext uri="{BB962C8B-B14F-4D97-AF65-F5344CB8AC3E}">
        <p14:creationId xmlns:p14="http://schemas.microsoft.com/office/powerpoint/2010/main" val="94703263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12B79-E067-42F3-A6C8-99D9CBB4E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76672"/>
            <a:ext cx="4040188" cy="639762"/>
          </a:xfrm>
        </p:spPr>
        <p:txBody>
          <a:bodyPr/>
          <a:lstStyle/>
          <a:p>
            <a:r>
              <a:rPr lang="en-GB" dirty="0"/>
              <a:t>Option list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C992EC-6252-422A-B4D5-2E7E271DAF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484784"/>
            <a:ext cx="4040188" cy="395128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2000" dirty="0"/>
              <a:t>Cytomegalovirus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Group B streptococcus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Hepatitis B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Herpes simplex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Herpes zoster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HIV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Listeriosis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Malaria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Parvovirus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err="1"/>
              <a:t>Rubellla</a:t>
            </a: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Syphilis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Toxoplasmosis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6E6557-F975-482D-9DDA-95FC325342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067944" y="290637"/>
            <a:ext cx="4041775" cy="1194147"/>
          </a:xfrm>
        </p:spPr>
        <p:txBody>
          <a:bodyPr/>
          <a:lstStyle/>
          <a:p>
            <a:r>
              <a:rPr lang="en-GB" dirty="0"/>
              <a:t>For each of the following cases, select the most likely causative agent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18B3D1-8577-448F-968D-B224E0B153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707905" y="1484784"/>
            <a:ext cx="4978896" cy="3951288"/>
          </a:xfrm>
        </p:spPr>
        <p:txBody>
          <a:bodyPr/>
          <a:lstStyle/>
          <a:p>
            <a:pPr marL="369888" indent="-369888">
              <a:buFont typeface="+mj-lt"/>
              <a:buAutoNum type="alphaLcParenR"/>
            </a:pPr>
            <a:r>
              <a:rPr lang="en-GB" sz="2000" dirty="0"/>
              <a:t>A growth scan is performed at 32 weeks. This identifies a small baby with evidence of intracranial and hepatic calcification. The patient reports no history of symptomatic illness to date</a:t>
            </a:r>
          </a:p>
          <a:p>
            <a:pPr marL="369888" indent="-369888">
              <a:buFont typeface="+mj-lt"/>
              <a:buAutoNum type="alphaLcParenR"/>
            </a:pPr>
            <a:r>
              <a:rPr lang="en-GB" sz="2000" dirty="0"/>
              <a:t>A woman develops a mild febrile illness with a macular rash at 9 weeks of gestation. After serology is performed, she is offered and accepts, a termination of pregnancy.</a:t>
            </a:r>
          </a:p>
          <a:p>
            <a:pPr marL="369888" indent="-369888">
              <a:buFont typeface="+mj-lt"/>
              <a:buAutoNum type="alphaLcParenR"/>
            </a:pPr>
            <a:r>
              <a:rPr lang="en-GB" sz="2000" dirty="0"/>
              <a:t>A woman at 27 weeks  gestation complains of reduced </a:t>
            </a:r>
            <a:r>
              <a:rPr lang="en-GB" sz="2000" dirty="0" err="1"/>
              <a:t>fetal</a:t>
            </a:r>
            <a:r>
              <a:rPr lang="en-GB" sz="2000" dirty="0"/>
              <a:t> movements and on ultrasound the </a:t>
            </a:r>
            <a:r>
              <a:rPr lang="en-GB" sz="2000" dirty="0" err="1"/>
              <a:t>fetus</a:t>
            </a:r>
            <a:r>
              <a:rPr lang="en-GB" sz="2000" dirty="0"/>
              <a:t> is </a:t>
            </a:r>
            <a:r>
              <a:rPr lang="en-GB" sz="2000" dirty="0" err="1"/>
              <a:t>hydropic</a:t>
            </a:r>
            <a:r>
              <a:rPr lang="en-GB" sz="2000" dirty="0"/>
              <a:t>. Her child had erythema of the cheeks recently.</a:t>
            </a:r>
          </a:p>
        </p:txBody>
      </p:sp>
    </p:spTree>
    <p:extLst>
      <p:ext uri="{BB962C8B-B14F-4D97-AF65-F5344CB8AC3E}">
        <p14:creationId xmlns:p14="http://schemas.microsoft.com/office/powerpoint/2010/main" val="384931313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12B79-E067-42F3-A6C8-99D9CBB4E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76672"/>
            <a:ext cx="4040188" cy="639762"/>
          </a:xfrm>
        </p:spPr>
        <p:txBody>
          <a:bodyPr/>
          <a:lstStyle/>
          <a:p>
            <a:r>
              <a:rPr lang="en-GB" dirty="0"/>
              <a:t>Option list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C992EC-6252-422A-B4D5-2E7E271DAF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484784"/>
            <a:ext cx="4040188" cy="395128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2000" dirty="0"/>
              <a:t>Cytomegalovirus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Group B streptococcus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Hepatitis B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Herpes simplex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Herpes zoster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HIV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Listeriosis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Malaria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Parvovirus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err="1"/>
              <a:t>Rubellla</a:t>
            </a: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Syphilis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Toxoplasmosis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6E6557-F975-482D-9DDA-95FC325342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067944" y="290637"/>
            <a:ext cx="4041775" cy="1194147"/>
          </a:xfrm>
        </p:spPr>
        <p:txBody>
          <a:bodyPr/>
          <a:lstStyle/>
          <a:p>
            <a:r>
              <a:rPr lang="en-GB" dirty="0"/>
              <a:t>For each of the following cases, select the most likely causative agent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18B3D1-8577-448F-968D-B224E0B153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707905" y="1484784"/>
            <a:ext cx="4978896" cy="3951288"/>
          </a:xfrm>
        </p:spPr>
        <p:txBody>
          <a:bodyPr/>
          <a:lstStyle/>
          <a:p>
            <a:pPr marL="457200" indent="-457200">
              <a:buFont typeface="+mj-lt"/>
              <a:buAutoNum type="alphaLcParenR" startAt="4"/>
            </a:pPr>
            <a:r>
              <a:rPr lang="en-GB" sz="2000" dirty="0"/>
              <a:t>A late booker from sub-Saharan Africa presents with severe anaemia and a baby below the 3</a:t>
            </a:r>
            <a:r>
              <a:rPr lang="en-GB" sz="2000" baseline="30000" dirty="0"/>
              <a:t>rd</a:t>
            </a:r>
            <a:r>
              <a:rPr lang="en-GB" sz="2000" dirty="0"/>
              <a:t> centile for growth</a:t>
            </a:r>
          </a:p>
          <a:p>
            <a:pPr marL="369888" indent="-369888">
              <a:buFont typeface="+mj-lt"/>
              <a:buAutoNum type="alphaLcParenR" startAt="4"/>
            </a:pPr>
            <a:r>
              <a:rPr lang="en-GB" sz="2000" dirty="0"/>
              <a:t>A French woman presents with a non-specific, febrile illness. On ultrasound, </a:t>
            </a:r>
            <a:r>
              <a:rPr lang="en-GB" sz="2000" dirty="0" err="1"/>
              <a:t>fetus</a:t>
            </a:r>
            <a:r>
              <a:rPr lang="en-GB" sz="2000" dirty="0"/>
              <a:t> has cerebral ventriculomegaly</a:t>
            </a:r>
          </a:p>
          <a:p>
            <a:pPr marL="369888" indent="-369888">
              <a:buFont typeface="+mj-lt"/>
              <a:buAutoNum type="alphaLcParenR" startAt="4"/>
            </a:pPr>
            <a:r>
              <a:rPr lang="en-GB" sz="2000" dirty="0"/>
              <a:t>A neonate, born at 35 weeks after prolonged premature rupture of membranes, is affected by sepsis.</a:t>
            </a:r>
          </a:p>
          <a:p>
            <a:pPr marL="369888" indent="-369888">
              <a:buFont typeface="+mj-lt"/>
              <a:buAutoNum type="alphaLcParenR" startAt="4"/>
            </a:pPr>
            <a:r>
              <a:rPr lang="en-GB" sz="2000" dirty="0"/>
              <a:t>An HIV-positive pregnant woman presents with viral pneumonia after spending time with her friend who has a vesicular rash in a dermatomal distribution.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A1BD5D-2504-4657-890C-505D9CDAE98C}"/>
              </a:ext>
            </a:extLst>
          </p:cNvPr>
          <p:cNvSpPr txBox="1"/>
          <p:nvPr/>
        </p:nvSpPr>
        <p:spPr>
          <a:xfrm>
            <a:off x="107504" y="6453336"/>
            <a:ext cx="6371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From Obstetrics and Gynaecology, Lawrence </a:t>
            </a:r>
            <a:r>
              <a:rPr lang="en-GB" sz="1600" dirty="0" err="1"/>
              <a:t>Impey</a:t>
            </a:r>
            <a:r>
              <a:rPr lang="en-GB" sz="1600" dirty="0"/>
              <a:t> and Tim Child., Wiley</a:t>
            </a:r>
          </a:p>
        </p:txBody>
      </p:sp>
    </p:spTree>
    <p:extLst>
      <p:ext uri="{BB962C8B-B14F-4D97-AF65-F5344CB8AC3E}">
        <p14:creationId xmlns:p14="http://schemas.microsoft.com/office/powerpoint/2010/main" val="149010433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12B79-E067-42F3-A6C8-99D9CBB4E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76672"/>
            <a:ext cx="4040188" cy="639762"/>
          </a:xfrm>
        </p:spPr>
        <p:txBody>
          <a:bodyPr/>
          <a:lstStyle/>
          <a:p>
            <a:r>
              <a:rPr lang="en-GB" dirty="0"/>
              <a:t>Option list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C992EC-6252-422A-B4D5-2E7E271DAF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484784"/>
            <a:ext cx="4040188" cy="395128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2000" dirty="0"/>
              <a:t>Cytomegalovirus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Group B streptococcus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Hepatitis B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Herpes simplex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Herpes zoster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HIV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Listeriosis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Malaria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Parvovirus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err="1"/>
              <a:t>Rubellla</a:t>
            </a: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Syphilis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Toxoplasmosis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6E6557-F975-482D-9DDA-95FC325342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067944" y="290637"/>
            <a:ext cx="4041775" cy="1194147"/>
          </a:xfrm>
        </p:spPr>
        <p:txBody>
          <a:bodyPr/>
          <a:lstStyle/>
          <a:p>
            <a:r>
              <a:rPr lang="en-GB" dirty="0"/>
              <a:t>For each of the following cases, select the most likely causative agent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18B3D1-8577-448F-968D-B224E0B153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707905" y="1484784"/>
            <a:ext cx="4978896" cy="3951288"/>
          </a:xfrm>
        </p:spPr>
        <p:txBody>
          <a:bodyPr/>
          <a:lstStyle/>
          <a:p>
            <a:pPr marL="457200" indent="-457200">
              <a:buFont typeface="+mj-lt"/>
              <a:buAutoNum type="alphaLcParenR" startAt="8"/>
            </a:pPr>
            <a:r>
              <a:rPr lang="en-GB" sz="2000" dirty="0" err="1"/>
              <a:t>Fetal</a:t>
            </a:r>
            <a:r>
              <a:rPr lang="en-GB" sz="2000" dirty="0"/>
              <a:t> death due to hydrops is diagnosed on scan. On direct questioning, mum recalls an episode of arthralgia lasting 2 weeks during her pregnancy. She was up to date with all her immunisations.</a:t>
            </a:r>
          </a:p>
        </p:txBody>
      </p:sp>
    </p:spTree>
    <p:extLst>
      <p:ext uri="{BB962C8B-B14F-4D97-AF65-F5344CB8AC3E}">
        <p14:creationId xmlns:p14="http://schemas.microsoft.com/office/powerpoint/2010/main" val="325814361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33459-E182-4A65-9C19-4F30C21F3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D413D-F9B9-4890-B090-0FA4FE7EB9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5A57E6-3846-4DD3-9840-3D1986D9346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Amnioinfusion</a:t>
            </a:r>
          </a:p>
          <a:p>
            <a:r>
              <a:rPr lang="en-GB" dirty="0" err="1"/>
              <a:t>Caesarian</a:t>
            </a:r>
            <a:r>
              <a:rPr lang="en-GB" dirty="0"/>
              <a:t> delivery</a:t>
            </a:r>
          </a:p>
          <a:p>
            <a:r>
              <a:rPr lang="en-GB" dirty="0"/>
              <a:t>Ephedrine</a:t>
            </a:r>
          </a:p>
          <a:p>
            <a:r>
              <a:rPr lang="en-GB" dirty="0"/>
              <a:t>Expectant management</a:t>
            </a:r>
          </a:p>
          <a:p>
            <a:r>
              <a:rPr lang="en-GB" dirty="0"/>
              <a:t>Rupture of membranes</a:t>
            </a:r>
          </a:p>
          <a:p>
            <a:r>
              <a:rPr lang="en-GB" dirty="0"/>
              <a:t>Scalp </a:t>
            </a:r>
            <a:r>
              <a:rPr lang="en-GB" dirty="0" err="1"/>
              <a:t>strimulation</a:t>
            </a:r>
            <a:endParaRPr lang="en-GB" dirty="0"/>
          </a:p>
          <a:p>
            <a:r>
              <a:rPr lang="en-GB" dirty="0"/>
              <a:t>Terbutaline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5EE492-D562-4609-90A6-DBBFCC648D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F8A8CF-C102-4DE4-A7D5-DB065BFCDB6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/>
              <a:t>A 37-year-old G3P2 woman is at 40 weeks’ gestation and has chronic hypertension. She </a:t>
            </a:r>
            <a:r>
              <a:rPr lang="en-GB" dirty="0" err="1"/>
              <a:t>hasbeen</a:t>
            </a:r>
            <a:r>
              <a:rPr lang="en-GB" dirty="0"/>
              <a:t> induced with oxytocin and her cervix has been at 3cm for the past 4hrs. Her </a:t>
            </a:r>
            <a:r>
              <a:rPr lang="en-GB" dirty="0" err="1"/>
              <a:t>fetal</a:t>
            </a:r>
            <a:r>
              <a:rPr lang="en-GB" dirty="0"/>
              <a:t> heart </a:t>
            </a:r>
            <a:r>
              <a:rPr lang="en-GB" dirty="0" err="1"/>
              <a:t>rateis</a:t>
            </a:r>
            <a:r>
              <a:rPr lang="en-GB" dirty="0"/>
              <a:t> given below. Which of the following is the best management plan for this patient?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7C0F41-BE60-423A-A725-32188E33C1F4}"/>
              </a:ext>
            </a:extLst>
          </p:cNvPr>
          <p:cNvSpPr txBox="1"/>
          <p:nvPr/>
        </p:nvSpPr>
        <p:spPr>
          <a:xfrm>
            <a:off x="112394" y="5895330"/>
            <a:ext cx="4356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From DAMS </a:t>
            </a:r>
            <a:r>
              <a:rPr lang="en-GB" dirty="0" err="1"/>
              <a:t>eMedicoz</a:t>
            </a:r>
            <a:r>
              <a:rPr lang="en-GB" dirty="0"/>
              <a:t>. </a:t>
            </a:r>
            <a:r>
              <a:rPr lang="en-GB" dirty="0" err="1"/>
              <a:t>Youtube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858939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3922FC1-A6AA-4EAA-A313-01793F98A9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7" y="1119187"/>
            <a:ext cx="8772525" cy="461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37687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0BD05-F347-4659-8EC5-95FDC8E4C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"/>
            <a:ext cx="8354888" cy="1143000"/>
          </a:xfrm>
        </p:spPr>
        <p:txBody>
          <a:bodyPr/>
          <a:lstStyle/>
          <a:p>
            <a:pPr algn="l"/>
            <a:r>
              <a:rPr lang="en-GB" dirty="0"/>
              <a:t>Bloom’s hierarchical taxonomy of educational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0627D-1D8F-4181-94D4-85FDD86CC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840" y="1981200"/>
            <a:ext cx="7848600" cy="4114800"/>
          </a:xfrm>
        </p:spPr>
        <p:txBody>
          <a:bodyPr/>
          <a:lstStyle/>
          <a:p>
            <a:pPr marL="0" indent="0" algn="l" rtl="0" eaLnBrk="1" fontAlgn="t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kern="1200" dirty="0">
                <a:solidFill>
                  <a:srgbClr val="474747"/>
                </a:solidFill>
                <a:effectLst/>
                <a:latin typeface="Arial" panose="020B0604020202020204" pitchFamily="34" charset="0"/>
              </a:rPr>
              <a:t>Knowledge</a:t>
            </a:r>
            <a:endParaRPr lang="en-GB" sz="1800" b="0" i="0" u="none" strike="noStrike" dirty="0">
              <a:effectLst/>
              <a:latin typeface="Arial" panose="020B0604020202020204" pitchFamily="34" charset="0"/>
            </a:endParaRPr>
          </a:p>
          <a:p>
            <a:endParaRPr lang="en-GB" dirty="0"/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38E487E7-3C92-46A0-935E-BC89E269EE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9916777"/>
              </p:ext>
            </p:extLst>
          </p:nvPr>
        </p:nvGraphicFramePr>
        <p:xfrm>
          <a:off x="912590" y="2005244"/>
          <a:ext cx="6539730" cy="257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8651">
                  <a:extLst>
                    <a:ext uri="{9D8B030D-6E8A-4147-A177-3AD203B41FA5}">
                      <a16:colId xmlns:a16="http://schemas.microsoft.com/office/drawing/2014/main" val="4221190976"/>
                    </a:ext>
                  </a:extLst>
                </a:gridCol>
                <a:gridCol w="3901079">
                  <a:extLst>
                    <a:ext uri="{9D8B030D-6E8A-4147-A177-3AD203B41FA5}">
                      <a16:colId xmlns:a16="http://schemas.microsoft.com/office/drawing/2014/main" val="3632351252"/>
                    </a:ext>
                  </a:extLst>
                </a:gridCol>
              </a:tblGrid>
              <a:tr h="363308">
                <a:tc>
                  <a:txBody>
                    <a:bodyPr/>
                    <a:lstStyle/>
                    <a:p>
                      <a:r>
                        <a:rPr lang="en-GB" dirty="0"/>
                        <a:t>Levels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51810"/>
                  </a:ext>
                </a:extLst>
              </a:tr>
              <a:tr h="368354">
                <a:tc>
                  <a:txBody>
                    <a:bodyPr/>
                    <a:lstStyle/>
                    <a:p>
                      <a:r>
                        <a:rPr lang="en-GB" dirty="0"/>
                        <a:t>Knowledge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GB" dirty="0"/>
                        <a:t>Convergent thinking: identify correct answer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0019373"/>
                  </a:ext>
                </a:extLst>
              </a:tr>
              <a:tr h="368354">
                <a:tc>
                  <a:txBody>
                    <a:bodyPr/>
                    <a:lstStyle/>
                    <a:p>
                      <a:r>
                        <a:rPr lang="en-GB" dirty="0"/>
                        <a:t>Comprehension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en-GB" dirty="0"/>
                        <a:t>Convergent thinking: identify correct 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992140"/>
                  </a:ext>
                </a:extLst>
              </a:tr>
              <a:tr h="368354">
                <a:tc>
                  <a:txBody>
                    <a:bodyPr/>
                    <a:lstStyle/>
                    <a:p>
                      <a:r>
                        <a:rPr lang="en-GB" dirty="0"/>
                        <a:t>Application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014622"/>
                  </a:ext>
                </a:extLst>
              </a:tr>
              <a:tr h="368354">
                <a:tc>
                  <a:txBody>
                    <a:bodyPr/>
                    <a:lstStyle/>
                    <a:p>
                      <a:r>
                        <a:rPr lang="en-GB" dirty="0"/>
                        <a:t>Analysis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906752"/>
                  </a:ext>
                </a:extLst>
              </a:tr>
              <a:tr h="368354">
                <a:tc>
                  <a:txBody>
                    <a:bodyPr/>
                    <a:lstStyle/>
                    <a:p>
                      <a:r>
                        <a:rPr lang="en-GB" dirty="0"/>
                        <a:t>Synthesis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dirty="0"/>
                        <a:t>Divergent thinking: involves creating new knowledge / material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535962"/>
                  </a:ext>
                </a:extLst>
              </a:tr>
              <a:tr h="368354">
                <a:tc>
                  <a:txBody>
                    <a:bodyPr/>
                    <a:lstStyle/>
                    <a:p>
                      <a:r>
                        <a:rPr lang="en-GB" dirty="0"/>
                        <a:t>Evaluation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116861"/>
                  </a:ext>
                </a:extLst>
              </a:tr>
            </a:tbl>
          </a:graphicData>
        </a:graphic>
      </p:graphicFrame>
      <p:sp>
        <p:nvSpPr>
          <p:cNvPr id="5" name="Right Brace 4">
            <a:extLst>
              <a:ext uri="{FF2B5EF4-FFF2-40B4-BE49-F238E27FC236}">
                <a16:creationId xmlns:a16="http://schemas.microsoft.com/office/drawing/2014/main" id="{3FF1A5AF-FC95-4876-BB65-9706BBF8C8A3}"/>
              </a:ext>
            </a:extLst>
          </p:cNvPr>
          <p:cNvSpPr/>
          <p:nvPr/>
        </p:nvSpPr>
        <p:spPr bwMode="auto">
          <a:xfrm>
            <a:off x="3203848" y="2420888"/>
            <a:ext cx="360040" cy="1382580"/>
          </a:xfrm>
          <a:prstGeom prst="rightBrace">
            <a:avLst/>
          </a:prstGeom>
          <a:noFill/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26A4B5B0-832D-4E94-9DC4-C9A62198842C}"/>
              </a:ext>
            </a:extLst>
          </p:cNvPr>
          <p:cNvSpPr/>
          <p:nvPr/>
        </p:nvSpPr>
        <p:spPr bwMode="auto">
          <a:xfrm>
            <a:off x="3203848" y="3861048"/>
            <a:ext cx="360040" cy="720080"/>
          </a:xfrm>
          <a:prstGeom prst="rightBrace">
            <a:avLst/>
          </a:prstGeom>
          <a:noFill/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7AF27B-160A-4627-B558-9EDCCC091A63}"/>
              </a:ext>
            </a:extLst>
          </p:cNvPr>
          <p:cNvSpPr txBox="1"/>
          <p:nvPr/>
        </p:nvSpPr>
        <p:spPr>
          <a:xfrm>
            <a:off x="609600" y="5877272"/>
            <a:ext cx="82828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0" i="0" dirty="0">
                <a:effectLst/>
                <a:latin typeface="Open Sans" panose="020B0606030504020204" pitchFamily="34" charset="0"/>
              </a:rPr>
              <a:t>Bloom et al 1956. </a:t>
            </a:r>
            <a:r>
              <a:rPr lang="en-GB" sz="1400" b="0" i="1" dirty="0">
                <a:effectLst/>
                <a:latin typeface="Open Sans" panose="020B0606030504020204" pitchFamily="34" charset="0"/>
              </a:rPr>
              <a:t>Taxonomy of educational objectives. The classification of educational goals</a:t>
            </a:r>
            <a:r>
              <a:rPr lang="en-GB" sz="1400" b="0" i="0" dirty="0">
                <a:effectLst/>
                <a:latin typeface="Open Sans" panose="020B0606030504020204" pitchFamily="34" charset="0"/>
              </a:rPr>
              <a:t>.</a:t>
            </a:r>
          </a:p>
          <a:p>
            <a:r>
              <a:rPr lang="en-GB" sz="1400" dirty="0">
                <a:latin typeface="Open Sans" panose="020B0606030504020204" pitchFamily="34" charset="0"/>
              </a:rPr>
              <a:t>Dickson </a:t>
            </a:r>
            <a:r>
              <a:rPr lang="en-GB" sz="1400" i="1" dirty="0">
                <a:latin typeface="Open Sans" panose="020B0606030504020204" pitchFamily="34" charset="0"/>
              </a:rPr>
              <a:t>M. Writing Multiple-Choice Questions for Higher-level Thinking. https://www.learningguild.com/articles/804/writing-multiple-choice-questions-for-higher-level-thinking/?rd=1</a:t>
            </a:r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68834224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3B3F56B-0723-4EFB-8223-C09F4CFE658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50006292"/>
              </p:ext>
            </p:extLst>
          </p:nvPr>
        </p:nvGraphicFramePr>
        <p:xfrm>
          <a:off x="609600" y="1268760"/>
          <a:ext cx="2075234" cy="257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234">
                  <a:extLst>
                    <a:ext uri="{9D8B030D-6E8A-4147-A177-3AD203B41FA5}">
                      <a16:colId xmlns:a16="http://schemas.microsoft.com/office/drawing/2014/main" val="4221190976"/>
                    </a:ext>
                  </a:extLst>
                </a:gridCol>
              </a:tblGrid>
              <a:tr h="363308">
                <a:tc>
                  <a:txBody>
                    <a:bodyPr/>
                    <a:lstStyle/>
                    <a:p>
                      <a:r>
                        <a:rPr lang="en-GB" dirty="0"/>
                        <a:t>Levels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51810"/>
                  </a:ext>
                </a:extLst>
              </a:tr>
              <a:tr h="368354">
                <a:tc>
                  <a:txBody>
                    <a:bodyPr/>
                    <a:lstStyle/>
                    <a:p>
                      <a:r>
                        <a:rPr lang="en-GB" dirty="0"/>
                        <a:t>Knowledge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019373"/>
                  </a:ext>
                </a:extLst>
              </a:tr>
              <a:tr h="3683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992140"/>
                  </a:ext>
                </a:extLst>
              </a:tr>
              <a:tr h="3683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014622"/>
                  </a:ext>
                </a:extLst>
              </a:tr>
              <a:tr h="36835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906752"/>
                  </a:ext>
                </a:extLst>
              </a:tr>
              <a:tr h="36835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535962"/>
                  </a:ext>
                </a:extLst>
              </a:tr>
              <a:tr h="3683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116861"/>
                  </a:ext>
                </a:extLst>
              </a:tr>
            </a:tbl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E1A828-4304-41CA-A617-4C73B7C6A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03848" y="1268760"/>
            <a:ext cx="5254352" cy="41148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Mutation to which of the following genes is most likely to result in resistance to ciprofloxacin:</a:t>
            </a:r>
          </a:p>
          <a:p>
            <a:pPr marL="514350" indent="-514350">
              <a:buAutoNum type="alphaLcParenR"/>
            </a:pPr>
            <a:r>
              <a:rPr lang="en-GB" i="1" dirty="0" err="1"/>
              <a:t>arm</a:t>
            </a:r>
            <a:r>
              <a:rPr lang="en-GB" dirty="0" err="1"/>
              <a:t>A</a:t>
            </a:r>
            <a:r>
              <a:rPr lang="en-GB" i="1" dirty="0"/>
              <a:t> </a:t>
            </a:r>
            <a:endParaRPr lang="en-GB" sz="2400" i="1" dirty="0"/>
          </a:p>
          <a:p>
            <a:pPr marL="514350" indent="-514350">
              <a:buAutoNum type="alphaLcParenR"/>
            </a:pPr>
            <a:r>
              <a:rPr lang="en-GB" i="1" dirty="0"/>
              <a:t>bla</a:t>
            </a:r>
            <a:r>
              <a:rPr lang="en-GB" dirty="0"/>
              <a:t>T5</a:t>
            </a:r>
          </a:p>
          <a:p>
            <a:pPr marL="514350" indent="-514350">
              <a:buAutoNum type="alphaLcParenR"/>
            </a:pPr>
            <a:r>
              <a:rPr lang="en-GB" i="1" dirty="0" err="1"/>
              <a:t>gyrB</a:t>
            </a:r>
            <a:endParaRPr lang="en-GB" i="1" dirty="0"/>
          </a:p>
          <a:p>
            <a:pPr marL="514350" indent="-514350">
              <a:buAutoNum type="alphaLcParenR"/>
            </a:pPr>
            <a:r>
              <a:rPr lang="en-GB" i="1" dirty="0" err="1"/>
              <a:t>mec</a:t>
            </a:r>
            <a:r>
              <a:rPr lang="en-GB" dirty="0" err="1"/>
              <a:t>A</a:t>
            </a:r>
            <a:endParaRPr lang="en-GB" dirty="0"/>
          </a:p>
          <a:p>
            <a:pPr marL="514350" indent="-514350">
              <a:buAutoNum type="alphaLcParenR"/>
            </a:pPr>
            <a:r>
              <a:rPr lang="en-GB" i="1" dirty="0" err="1"/>
              <a:t>van</a:t>
            </a:r>
            <a:r>
              <a:rPr lang="en-GB" dirty="0" err="1"/>
              <a:t>D</a:t>
            </a:r>
            <a:endParaRPr lang="en-GB" dirty="0"/>
          </a:p>
          <a:p>
            <a:pPr marL="514350" indent="-514350">
              <a:buAutoNum type="alphaLcParenR"/>
            </a:pPr>
            <a:endParaRPr lang="en-GB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09B7F756-1A41-4C94-A3E4-7A96D895E6B5}"/>
              </a:ext>
            </a:extLst>
          </p:cNvPr>
          <p:cNvSpPr/>
          <p:nvPr/>
        </p:nvSpPr>
        <p:spPr bwMode="auto">
          <a:xfrm>
            <a:off x="2771800" y="1700808"/>
            <a:ext cx="360040" cy="288032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01057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8B0ADE-5622-4A8D-9D31-9AA8BA848A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75856" y="1268760"/>
            <a:ext cx="5182344" cy="41148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Which of the following symptoms is most commonly present in early lumbar spondylodiscitis?</a:t>
            </a:r>
          </a:p>
          <a:p>
            <a:pPr marL="514350" indent="-514350">
              <a:buFont typeface="Monotype Sorts" pitchFamily="2" charset="2"/>
              <a:buAutoNum type="alphaLcParenR"/>
            </a:pPr>
            <a:r>
              <a:rPr lang="en-GB" i="1" dirty="0"/>
              <a:t>malaise</a:t>
            </a:r>
          </a:p>
          <a:p>
            <a:pPr marL="514350" indent="-514350">
              <a:buFont typeface="Monotype Sorts" pitchFamily="2" charset="2"/>
              <a:buAutoNum type="alphaLcParenR"/>
            </a:pPr>
            <a:r>
              <a:rPr lang="en-GB" i="1" dirty="0"/>
              <a:t>pain</a:t>
            </a:r>
          </a:p>
          <a:p>
            <a:pPr marL="514350" indent="-514350">
              <a:buFont typeface="Monotype Sorts" pitchFamily="2" charset="2"/>
              <a:buAutoNum type="alphaLcParenR"/>
            </a:pPr>
            <a:r>
              <a:rPr lang="en-GB" i="1" dirty="0"/>
              <a:t>shivering</a:t>
            </a:r>
          </a:p>
          <a:p>
            <a:pPr marL="514350" indent="-514350">
              <a:buFont typeface="Monotype Sorts" pitchFamily="2" charset="2"/>
              <a:buAutoNum type="alphaLcParenR"/>
            </a:pPr>
            <a:r>
              <a:rPr lang="en-GB" i="1" dirty="0"/>
              <a:t>urinary retention</a:t>
            </a:r>
          </a:p>
          <a:p>
            <a:pPr marL="514350" indent="-514350">
              <a:buFont typeface="Monotype Sorts" pitchFamily="2" charset="2"/>
              <a:buAutoNum type="alphaLcParenR"/>
            </a:pPr>
            <a:r>
              <a:rPr lang="en-GB" i="1" dirty="0"/>
              <a:t>weakness in leg</a:t>
            </a:r>
          </a:p>
          <a:p>
            <a:endParaRPr lang="en-GB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14988A3-E4EA-45BA-8C88-398F9B282A6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41322247"/>
              </p:ext>
            </p:extLst>
          </p:nvPr>
        </p:nvGraphicFramePr>
        <p:xfrm>
          <a:off x="609600" y="1268760"/>
          <a:ext cx="2018184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8184">
                  <a:extLst>
                    <a:ext uri="{9D8B030D-6E8A-4147-A177-3AD203B41FA5}">
                      <a16:colId xmlns:a16="http://schemas.microsoft.com/office/drawing/2014/main" val="4221190976"/>
                    </a:ext>
                  </a:extLst>
                </a:gridCol>
              </a:tblGrid>
              <a:tr h="363200">
                <a:tc>
                  <a:txBody>
                    <a:bodyPr/>
                    <a:lstStyle/>
                    <a:p>
                      <a:r>
                        <a:rPr lang="en-GB" dirty="0"/>
                        <a:t>Levels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51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Knowledge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019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Comprehension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992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014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90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535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116861"/>
                  </a:ext>
                </a:extLst>
              </a:tr>
            </a:tbl>
          </a:graphicData>
        </a:graphic>
      </p:graphicFrame>
      <p:sp>
        <p:nvSpPr>
          <p:cNvPr id="6" name="Arrow: Right 5">
            <a:extLst>
              <a:ext uri="{FF2B5EF4-FFF2-40B4-BE49-F238E27FC236}">
                <a16:creationId xmlns:a16="http://schemas.microsoft.com/office/drawing/2014/main" id="{0BDDEB46-D3B9-470A-A985-F2A2E00B56EA}"/>
              </a:ext>
            </a:extLst>
          </p:cNvPr>
          <p:cNvSpPr/>
          <p:nvPr/>
        </p:nvSpPr>
        <p:spPr bwMode="auto">
          <a:xfrm>
            <a:off x="2771800" y="2060848"/>
            <a:ext cx="360040" cy="288032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28255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8B0ADE-5622-4A8D-9D31-9AA8BA848A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31840" y="908720"/>
            <a:ext cx="6012160" cy="41148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Which of the following interventions is most effective at reducing the incidence of EOGBS?</a:t>
            </a:r>
          </a:p>
          <a:p>
            <a:pPr marL="514350" indent="-514350">
              <a:buFont typeface="Monotype Sorts" pitchFamily="2" charset="2"/>
              <a:buAutoNum type="alphaLcParenR"/>
            </a:pPr>
            <a:r>
              <a:rPr lang="en-GB" i="1" dirty="0"/>
              <a:t>give universal IAP</a:t>
            </a:r>
          </a:p>
          <a:p>
            <a:pPr marL="514350" indent="-514350">
              <a:buFont typeface="Monotype Sorts" pitchFamily="2" charset="2"/>
              <a:buAutoNum type="alphaLcParenR"/>
            </a:pPr>
            <a:r>
              <a:rPr lang="en-GB" i="1" dirty="0"/>
              <a:t>give risk factor-based IAP</a:t>
            </a:r>
          </a:p>
          <a:p>
            <a:pPr marL="514350" indent="-514350">
              <a:buFont typeface="Monotype Sorts" pitchFamily="2" charset="2"/>
              <a:buAutoNum type="alphaLcParenR"/>
            </a:pPr>
            <a:r>
              <a:rPr lang="en-GB" i="1" dirty="0"/>
              <a:t>screen all mums at 30-34wks and treat all GBS+ mums</a:t>
            </a:r>
          </a:p>
          <a:p>
            <a:pPr marL="514350" indent="-514350">
              <a:buFont typeface="Monotype Sorts" pitchFamily="2" charset="2"/>
              <a:buAutoNum type="alphaLcParenR"/>
            </a:pPr>
            <a:r>
              <a:rPr lang="en-GB" i="1" dirty="0"/>
              <a:t>screen all mums at 34-36 </a:t>
            </a:r>
            <a:r>
              <a:rPr lang="en-GB" i="1" dirty="0" err="1"/>
              <a:t>wks</a:t>
            </a:r>
            <a:r>
              <a:rPr lang="en-GB" i="1" dirty="0"/>
              <a:t> and give IAP to all GBS+ mums</a:t>
            </a:r>
          </a:p>
          <a:p>
            <a:pPr marL="514350" indent="-514350">
              <a:buFont typeface="Monotype Sorts" pitchFamily="2" charset="2"/>
              <a:buAutoNum type="alphaLcParenR"/>
            </a:pPr>
            <a:r>
              <a:rPr lang="en-GB" i="1" dirty="0"/>
              <a:t>screen all mums at 34-36wks and treat all infants of GBS+ mums at birth</a:t>
            </a:r>
          </a:p>
          <a:p>
            <a:endParaRPr lang="en-GB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14988A3-E4EA-45BA-8C88-398F9B282A6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32721433"/>
              </p:ext>
            </p:extLst>
          </p:nvPr>
        </p:nvGraphicFramePr>
        <p:xfrm>
          <a:off x="609600" y="908720"/>
          <a:ext cx="2018184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8184">
                  <a:extLst>
                    <a:ext uri="{9D8B030D-6E8A-4147-A177-3AD203B41FA5}">
                      <a16:colId xmlns:a16="http://schemas.microsoft.com/office/drawing/2014/main" val="4221190976"/>
                    </a:ext>
                  </a:extLst>
                </a:gridCol>
              </a:tblGrid>
              <a:tr h="363200">
                <a:tc>
                  <a:txBody>
                    <a:bodyPr/>
                    <a:lstStyle/>
                    <a:p>
                      <a:r>
                        <a:rPr lang="en-GB" dirty="0"/>
                        <a:t>Levels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51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Knowledge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019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Comprehension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992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Application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014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90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535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116861"/>
                  </a:ext>
                </a:extLst>
              </a:tr>
            </a:tbl>
          </a:graphicData>
        </a:graphic>
      </p:graphicFrame>
      <p:sp>
        <p:nvSpPr>
          <p:cNvPr id="6" name="Arrow: Right 5">
            <a:extLst>
              <a:ext uri="{FF2B5EF4-FFF2-40B4-BE49-F238E27FC236}">
                <a16:creationId xmlns:a16="http://schemas.microsoft.com/office/drawing/2014/main" id="{0BDDEB46-D3B9-470A-A985-F2A2E00B56EA}"/>
              </a:ext>
            </a:extLst>
          </p:cNvPr>
          <p:cNvSpPr/>
          <p:nvPr/>
        </p:nvSpPr>
        <p:spPr bwMode="auto">
          <a:xfrm>
            <a:off x="2699792" y="2060848"/>
            <a:ext cx="360040" cy="288032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B76C71-7059-4AB2-B165-351910869198}"/>
              </a:ext>
            </a:extLst>
          </p:cNvPr>
          <p:cNvSpPr txBox="1"/>
          <p:nvPr/>
        </p:nvSpPr>
        <p:spPr>
          <a:xfrm>
            <a:off x="-36512" y="6516052"/>
            <a:ext cx="8723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/>
              <a:t>EOGBS: Early onset Group B streptococcal disease; IAP intrapartum antibiotic prophylaxis </a:t>
            </a:r>
          </a:p>
        </p:txBody>
      </p:sp>
    </p:spTree>
    <p:extLst>
      <p:ext uri="{BB962C8B-B14F-4D97-AF65-F5344CB8AC3E}">
        <p14:creationId xmlns:p14="http://schemas.microsoft.com/office/powerpoint/2010/main" val="104175669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3B3F56B-0723-4EFB-8223-C09F4CFE658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52966136"/>
              </p:ext>
            </p:extLst>
          </p:nvPr>
        </p:nvGraphicFramePr>
        <p:xfrm>
          <a:off x="609600" y="1268760"/>
          <a:ext cx="2075234" cy="257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234">
                  <a:extLst>
                    <a:ext uri="{9D8B030D-6E8A-4147-A177-3AD203B41FA5}">
                      <a16:colId xmlns:a16="http://schemas.microsoft.com/office/drawing/2014/main" val="4221190976"/>
                    </a:ext>
                  </a:extLst>
                </a:gridCol>
              </a:tblGrid>
              <a:tr h="363308">
                <a:tc>
                  <a:txBody>
                    <a:bodyPr/>
                    <a:lstStyle/>
                    <a:p>
                      <a:r>
                        <a:rPr lang="en-GB" dirty="0"/>
                        <a:t>Levels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51810"/>
                  </a:ext>
                </a:extLst>
              </a:tr>
              <a:tr h="368354">
                <a:tc>
                  <a:txBody>
                    <a:bodyPr/>
                    <a:lstStyle/>
                    <a:p>
                      <a:r>
                        <a:rPr lang="en-GB" dirty="0"/>
                        <a:t>Knowledge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019373"/>
                  </a:ext>
                </a:extLst>
              </a:tr>
              <a:tr h="368354">
                <a:tc>
                  <a:txBody>
                    <a:bodyPr/>
                    <a:lstStyle/>
                    <a:p>
                      <a:r>
                        <a:rPr lang="en-GB" dirty="0"/>
                        <a:t>Comprehension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992140"/>
                  </a:ext>
                </a:extLst>
              </a:tr>
              <a:tr h="368354">
                <a:tc>
                  <a:txBody>
                    <a:bodyPr/>
                    <a:lstStyle/>
                    <a:p>
                      <a:r>
                        <a:rPr lang="en-GB" dirty="0"/>
                        <a:t>Application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014622"/>
                  </a:ext>
                </a:extLst>
              </a:tr>
              <a:tr h="368354">
                <a:tc>
                  <a:txBody>
                    <a:bodyPr/>
                    <a:lstStyle/>
                    <a:p>
                      <a:r>
                        <a:rPr lang="en-GB" dirty="0"/>
                        <a:t>Analysis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906752"/>
                  </a:ext>
                </a:extLst>
              </a:tr>
              <a:tr h="36835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535962"/>
                  </a:ext>
                </a:extLst>
              </a:tr>
              <a:tr h="3683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116861"/>
                  </a:ext>
                </a:extLst>
              </a:tr>
            </a:tbl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E1A828-4304-41CA-A617-4C73B7C6A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03848" y="1844824"/>
            <a:ext cx="5254352" cy="216024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Reaching the limit of Single best answer MCQs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Consider EMQs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09B7F756-1A41-4C94-A3E4-7A96D895E6B5}"/>
              </a:ext>
            </a:extLst>
          </p:cNvPr>
          <p:cNvSpPr/>
          <p:nvPr/>
        </p:nvSpPr>
        <p:spPr bwMode="auto">
          <a:xfrm>
            <a:off x="2771800" y="2780928"/>
            <a:ext cx="360040" cy="288032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75153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EMQ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Series of possible diagnoses, investigations, treatments (usually 10)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Provide a series of case vignettes or situations.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NB: each option can be used once, more than once or not at all.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26474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79DF2-8DCF-4A0D-B94F-0147A0F6D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EMQs: characteristics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C6583-B1D8-4E7C-BF60-69B18377C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EMQs can be:</a:t>
            </a:r>
          </a:p>
          <a:p>
            <a:pPr lvl="1"/>
            <a:r>
              <a:rPr lang="en-GB" dirty="0"/>
              <a:t>Item discrimination and discrimination index higher</a:t>
            </a:r>
          </a:p>
          <a:p>
            <a:pPr lvl="1"/>
            <a:r>
              <a:rPr lang="en-GB" dirty="0"/>
              <a:t>Only 10 EMQs might be needed to achieve Cronbach’s alpha value of 0.75 </a:t>
            </a:r>
          </a:p>
          <a:p>
            <a:pPr lvl="1"/>
            <a:r>
              <a:rPr lang="en-GB" dirty="0"/>
              <a:t>More discriminatory for the borderline candidate than SBAs</a:t>
            </a:r>
          </a:p>
        </p:txBody>
      </p:sp>
    </p:spTree>
    <p:extLst>
      <p:ext uri="{BB962C8B-B14F-4D97-AF65-F5344CB8AC3E}">
        <p14:creationId xmlns:p14="http://schemas.microsoft.com/office/powerpoint/2010/main" val="367671527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A1DE7-8C06-4600-93BC-4B5D19450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EMQ disadvantages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20F51-DBB3-49AF-9673-B9CAE03A5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Difficult to write well, </a:t>
            </a:r>
            <a:r>
              <a:rPr lang="en-GB" dirty="0" err="1"/>
              <a:t>ie</a:t>
            </a:r>
            <a:r>
              <a:rPr lang="en-GB" dirty="0"/>
              <a:t> not a series of SBAs</a:t>
            </a:r>
          </a:p>
          <a:p>
            <a:r>
              <a:rPr lang="en-GB" dirty="0"/>
              <a:t>Due to multiple scenarios, some options can be discounted easily</a:t>
            </a:r>
          </a:p>
          <a:p>
            <a:r>
              <a:rPr lang="en-GB" dirty="0"/>
              <a:t>Significant difficulty with cut-score determination, when compared with ease of well-established &amp; convenient </a:t>
            </a:r>
            <a:r>
              <a:rPr lang="en-GB" dirty="0" err="1"/>
              <a:t>Angoff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89916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my favourite blue">
  <a:themeElements>
    <a:clrScheme name="">
      <a:dk1>
        <a:srgbClr val="474747"/>
      </a:dk1>
      <a:lt1>
        <a:srgbClr val="FFFFFF"/>
      </a:lt1>
      <a:dk2>
        <a:srgbClr val="063DE8"/>
      </a:dk2>
      <a:lt2>
        <a:srgbClr val="00DFCA"/>
      </a:lt2>
      <a:accent1>
        <a:srgbClr val="DC0081"/>
      </a:accent1>
      <a:accent2>
        <a:srgbClr val="FAFD00"/>
      </a:accent2>
      <a:accent3>
        <a:srgbClr val="AAAFF2"/>
      </a:accent3>
      <a:accent4>
        <a:srgbClr val="DADADA"/>
      </a:accent4>
      <a:accent5>
        <a:srgbClr val="EBAAC1"/>
      </a:accent5>
      <a:accent6>
        <a:srgbClr val="E3E500"/>
      </a:accent6>
      <a:hlink>
        <a:srgbClr val="FE9B03"/>
      </a:hlink>
      <a:folHlink>
        <a:srgbClr val="D989B8"/>
      </a:folHlink>
    </a:clrScheme>
    <a:fontScheme name="my favourite blue">
      <a:majorFont>
        <a:latin typeface="Book Antiqu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y favourite 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 favourite blu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 favourite blu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 favourite blu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 favourite blu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 favourite blu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 favourite blu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3EDB1C58-FF4A-4B40-9169-93B659125555}" vid="{B19172C3-9D9B-4B9B-A2D3-B23B105646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 favourite</Template>
  <TotalTime>278</TotalTime>
  <Words>956</Words>
  <Application>Microsoft Office PowerPoint</Application>
  <PresentationFormat>On-screen Show (4:3)</PresentationFormat>
  <Paragraphs>163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Book Antiqua</vt:lpstr>
      <vt:lpstr>Monotype Sorts</vt:lpstr>
      <vt:lpstr>Open Sans</vt:lpstr>
      <vt:lpstr>Times New Roman</vt:lpstr>
      <vt:lpstr>my favourite blue</vt:lpstr>
      <vt:lpstr>MCQ workshop</vt:lpstr>
      <vt:lpstr>Bloom’s hierarchical taxonomy of educational objectives</vt:lpstr>
      <vt:lpstr>PowerPoint Presentation</vt:lpstr>
      <vt:lpstr>PowerPoint Presentation</vt:lpstr>
      <vt:lpstr>PowerPoint Presentation</vt:lpstr>
      <vt:lpstr>PowerPoint Presentation</vt:lpstr>
      <vt:lpstr>EMQ structure</vt:lpstr>
      <vt:lpstr>EMQs: characteristics</vt:lpstr>
      <vt:lpstr>EMQ disadvantages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MCQ workshop</dc:title>
  <dc:creator>Albert Mifsud</dc:creator>
  <cp:lastModifiedBy>Albert Mifsud</cp:lastModifiedBy>
  <cp:revision>2</cp:revision>
  <cp:lastPrinted>2002-04-10T16:33:23Z</cp:lastPrinted>
  <dcterms:created xsi:type="dcterms:W3CDTF">2023-05-04T18:27:13Z</dcterms:created>
  <dcterms:modified xsi:type="dcterms:W3CDTF">2023-05-04T23:05:49Z</dcterms:modified>
</cp:coreProperties>
</file>