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9" r:id="rId5"/>
    <p:sldId id="263" r:id="rId6"/>
    <p:sldId id="264" r:id="rId7"/>
    <p:sldId id="261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71" autoAdjust="0"/>
  </p:normalViewPr>
  <p:slideViewPr>
    <p:cSldViewPr snapToGrid="0">
      <p:cViewPr varScale="1">
        <p:scale>
          <a:sx n="99" d="100"/>
          <a:sy n="99" d="100"/>
        </p:scale>
        <p:origin x="61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C967D-8F92-4AB3-95D6-1E1CA64109E1}" type="datetimeFigureOut">
              <a:rPr lang="pl-PL" smtClean="0"/>
              <a:t>23.10.2021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38079-8032-4035-8070-14507E8846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693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There are effective procedures and drugs against children's diseases, but no miracle medication against the main causes of death,</a:t>
            </a:r>
            <a:r>
              <a:rPr lang="en-GB" baseline="0" dirty="0"/>
              <a:t> and health problems of adolescents, typical of this period of life. Specialists of many disciplines should be able to tackle these bio-psychosocial issues within their activity with young people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38079-8032-4035-8070-14507E884656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295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recent publication jointly produced by the EAP and the MOCHA network shows that a minority of European countries provide standalone training to residents</a:t>
            </a:r>
            <a:r>
              <a:rPr lang="en-GB" baseline="0" dirty="0"/>
              <a:t> in paediatrics, and only a handful to other specialists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38079-8032-4035-8070-14507E88465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6287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There are effective procedures and drugs against children's diseases, but no miracle medication against the main causes of death,</a:t>
            </a:r>
            <a:r>
              <a:rPr lang="en-GB" baseline="0" dirty="0"/>
              <a:t> and health problems of adolescents, typical of this period of life. Specialists of many disciplines should be able to tackle these bio-psychosocial issues within their activity with young people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38079-8032-4035-8070-14507E88465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4968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There are effective procedures and drugs against children's diseases, but no miracle medication against the main causes of death,</a:t>
            </a:r>
            <a:r>
              <a:rPr lang="en-GB" baseline="0" dirty="0"/>
              <a:t> and health problems of adolescents, typical of this period of life. Specialists of many disciplines should be able to tackle these bio-psychosocial issues within their activity with young people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38079-8032-4035-8070-14507E88465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5835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Up to you Rob, as how to attract t these colleagues: circulate a list with email addresses ? Contact them during the breaks, </a:t>
            </a:r>
            <a:r>
              <a:rPr lang="en-GB" dirty="0" err="1"/>
              <a:t>etc</a:t>
            </a:r>
            <a:endParaRPr lang="en-GB" dirty="0"/>
          </a:p>
          <a:p>
            <a:r>
              <a:rPr lang="en-GB" dirty="0"/>
              <a:t>TO BE DISCUSSED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38079-8032-4035-8070-14507E884656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1251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350326"/>
            <a:ext cx="9144000" cy="90747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219509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9C7E-BCAA-4D2D-9267-A2651E676BD3}" type="datetime10">
              <a:rPr lang="pl-PL" smtClean="0"/>
              <a:t>10:40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31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64B7-6477-486F-BF0E-1C0948268960}" type="datetime10">
              <a:rPr lang="pl-PL" smtClean="0"/>
              <a:t>10:40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433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65564" y="1825625"/>
            <a:ext cx="9788236" cy="4351338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>
              <a:buClr>
                <a:schemeClr val="accent6">
                  <a:lumMod val="75000"/>
                </a:schemeClr>
              </a:buCl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buClr>
                <a:schemeClr val="accent6">
                  <a:lumMod val="75000"/>
                </a:schemeClr>
              </a:buCl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buClr>
                <a:schemeClr val="accent6">
                  <a:lumMod val="75000"/>
                </a:schemeClr>
              </a:buCl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buClr>
                <a:schemeClr val="accent6">
                  <a:lumMod val="75000"/>
                </a:schemeClr>
              </a:buCl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47341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97382" y="1709738"/>
            <a:ext cx="8050068" cy="2852737"/>
          </a:xfrm>
        </p:spPr>
        <p:txBody>
          <a:bodyPr anchor="b"/>
          <a:lstStyle>
            <a:lvl1pPr algn="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105890" y="5043055"/>
            <a:ext cx="9241559" cy="1046595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38166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84564" y="578715"/>
            <a:ext cx="5181600" cy="5960629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518564" y="578715"/>
            <a:ext cx="5181600" cy="5960629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A991-CDD6-4FDC-8988-7D75634EA98D}" type="datetime10">
              <a:rPr lang="pl-PL" smtClean="0"/>
              <a:t>10:40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74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9170" y="54509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89170" y="1369003"/>
            <a:ext cx="5157787" cy="5198052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421582" y="54509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421582" y="1369003"/>
            <a:ext cx="5183188" cy="5198052"/>
          </a:xfr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F3CD-F876-411C-A4DC-88615E751986}" type="datetime10">
              <a:rPr lang="pl-PL" smtClean="0"/>
              <a:t>10:40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169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4287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01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8552" y="498764"/>
            <a:ext cx="4785157" cy="997527"/>
          </a:xfrm>
        </p:spPr>
        <p:txBody>
          <a:bodyPr anchor="b"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38552" y="1530927"/>
            <a:ext cx="4785157" cy="5091546"/>
          </a:xfrm>
        </p:spPr>
        <p:txBody>
          <a:bodyPr>
            <a:normAutofit/>
          </a:bodyPr>
          <a:lstStyle>
            <a:lvl1pPr marL="342900" indent="-342900">
              <a:buClr>
                <a:srgbClr val="FFC000"/>
              </a:buClr>
              <a:buFont typeface="Arial" panose="020B0604020202020204" pitchFamily="34" charset="0"/>
              <a:buChar char="•"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09D5-61B1-43ED-9A07-3B69FE78DA7A}" type="datetime10">
              <a:rPr lang="pl-PL" smtClean="0"/>
              <a:t>10:40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84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2B32-23DB-470E-BAE7-CA8C5B0668F0}" type="datetime10">
              <a:rPr lang="pl-PL" smtClean="0"/>
              <a:t>10:40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69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 rot="16200000">
            <a:off x="11748657" y="6414655"/>
            <a:ext cx="651164" cy="23552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84E26-420C-45CE-804D-7B0DD767C382}" type="datetime10">
              <a:rPr lang="pl-PL" smtClean="0"/>
              <a:pPr/>
              <a:t>10:40</a:t>
            </a:fld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 rot="16200000">
            <a:off x="11748657" y="5763490"/>
            <a:ext cx="651164" cy="23552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6D967-CE63-4FE0-ABEC-9625E1D046F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Prostokąt: zaokrąglone rogi 7"/>
          <p:cNvSpPr/>
          <p:nvPr userDrawn="1"/>
        </p:nvSpPr>
        <p:spPr>
          <a:xfrm>
            <a:off x="216474" y="471055"/>
            <a:ext cx="135659" cy="121963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4" y="6001564"/>
            <a:ext cx="787977" cy="798210"/>
          </a:xfrm>
          <a:prstGeom prst="rect">
            <a:avLst/>
          </a:prstGeom>
        </p:spPr>
      </p:pic>
      <p:sp>
        <p:nvSpPr>
          <p:cNvPr id="10" name="Prostokąt: zaokrąglone rogi 9"/>
          <p:cNvSpPr/>
          <p:nvPr userDrawn="1"/>
        </p:nvSpPr>
        <p:spPr>
          <a:xfrm>
            <a:off x="408420" y="2022764"/>
            <a:ext cx="110836" cy="52647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: zaokrąglone rogi 10"/>
          <p:cNvSpPr/>
          <p:nvPr userDrawn="1"/>
        </p:nvSpPr>
        <p:spPr>
          <a:xfrm>
            <a:off x="216475" y="3463637"/>
            <a:ext cx="135659" cy="8008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: zaokrąglone rogi 11"/>
          <p:cNvSpPr/>
          <p:nvPr userDrawn="1"/>
        </p:nvSpPr>
        <p:spPr>
          <a:xfrm>
            <a:off x="491693" y="4447309"/>
            <a:ext cx="131761" cy="106679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31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23123" y="257708"/>
            <a:ext cx="10230444" cy="1731729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accent3">
                    <a:lumMod val="75000"/>
                  </a:schemeClr>
                </a:solidFill>
              </a:rPr>
              <a:t>A proposal of the Multidisciplinary Joint Committee on Adolescent Medicine and Health </a:t>
            </a:r>
            <a:r>
              <a:rPr lang="en-GB" sz="4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br>
              <a:rPr lang="en-GB" sz="4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2800" i="1" dirty="0" err="1">
                <a:solidFill>
                  <a:schemeClr val="accent3">
                    <a:lumMod val="75000"/>
                  </a:schemeClr>
                </a:solidFill>
              </a:rPr>
              <a:t>Prof.</a:t>
            </a:r>
            <a:r>
              <a:rPr lang="en-GB" sz="2800" i="1" dirty="0">
                <a:solidFill>
                  <a:schemeClr val="accent3">
                    <a:lumMod val="75000"/>
                  </a:schemeClr>
                </a:solidFill>
              </a:rPr>
              <a:t> Pierre-André Michaud, Chair</a:t>
            </a:r>
            <a:endParaRPr lang="pl-PL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3631" y="6206835"/>
            <a:ext cx="9144000" cy="453737"/>
          </a:xfrm>
        </p:spPr>
        <p:txBody>
          <a:bodyPr>
            <a:noAutofit/>
          </a:bodyPr>
          <a:lstStyle/>
          <a:p>
            <a:r>
              <a:rPr lang="fr-CH" sz="2800" dirty="0"/>
              <a:t>UEMS, </a:t>
            </a:r>
            <a:r>
              <a:rPr lang="fr-CH" sz="2800" dirty="0" err="1"/>
              <a:t>October</a:t>
            </a:r>
            <a:r>
              <a:rPr lang="fr-CH" sz="2800" dirty="0"/>
              <a:t> 2021</a:t>
            </a:r>
            <a:endParaRPr lang="pl-PL" sz="2800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533188" y="290433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900" i="1" dirty="0">
                <a:solidFill>
                  <a:srgbClr val="FF0000"/>
                </a:solidFill>
              </a:rPr>
              <a:t>A short set of objectives to be implemented in the training syllabus of UEMS residents</a:t>
            </a:r>
            <a:endParaRPr lang="pl-PL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74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17990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The adolescent developmental needs: </a:t>
            </a:r>
            <a:br>
              <a:rPr lang="en-GB" dirty="0"/>
            </a:br>
            <a:r>
              <a:rPr lang="en-GB" dirty="0"/>
              <a:t>a challenge for physicians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52805"/>
            <a:ext cx="4065373" cy="3385751"/>
          </a:xfrm>
        </p:spPr>
        <p:txBody>
          <a:bodyPr>
            <a:normAutofit/>
          </a:bodyPr>
          <a:lstStyle/>
          <a:p>
            <a:pPr marL="444500" indent="-4445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GB" sz="3600" dirty="0">
                <a:solidFill>
                  <a:schemeClr val="tx1"/>
                </a:solidFill>
              </a:rPr>
              <a:t>Self confidence</a:t>
            </a:r>
          </a:p>
          <a:p>
            <a:pPr marL="444500" indent="-4445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GB" sz="3600" dirty="0">
                <a:solidFill>
                  <a:schemeClr val="tx1"/>
                </a:solidFill>
              </a:rPr>
              <a:t>Autonomy</a:t>
            </a:r>
          </a:p>
          <a:p>
            <a:pPr marL="444500" indent="-4445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GB" sz="3600" dirty="0">
                <a:solidFill>
                  <a:schemeClr val="tx1"/>
                </a:solidFill>
              </a:rPr>
              <a:t>Health promoting behaviour</a:t>
            </a:r>
          </a:p>
        </p:txBody>
      </p:sp>
      <p:pic>
        <p:nvPicPr>
          <p:cNvPr id="1028" name="Picture 4" descr="Balance Banque d&amp;#39;images et photos libres de droit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949" y="3975336"/>
            <a:ext cx="5829300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7020698" y="1852805"/>
            <a:ext cx="4333102" cy="3385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GB" sz="3600" dirty="0">
                <a:solidFill>
                  <a:schemeClr val="tx1"/>
                </a:solidFill>
              </a:rPr>
              <a:t>Exploration/risks</a:t>
            </a:r>
          </a:p>
          <a:p>
            <a:pPr marL="444500" indent="-4445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GB" sz="3600" dirty="0">
                <a:solidFill>
                  <a:schemeClr val="tx1"/>
                </a:solidFill>
              </a:rPr>
              <a:t>Poor adherence</a:t>
            </a:r>
          </a:p>
          <a:p>
            <a:pPr marL="444500" indent="-4445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GB" sz="3600" dirty="0">
                <a:solidFill>
                  <a:schemeClr val="tx1"/>
                </a:solidFill>
              </a:rPr>
              <a:t>Lack of anticipation</a:t>
            </a:r>
          </a:p>
        </p:txBody>
      </p:sp>
    </p:spTree>
    <p:extLst>
      <p:ext uri="{BB962C8B-B14F-4D97-AF65-F5344CB8AC3E}">
        <p14:creationId xmlns:p14="http://schemas.microsoft.com/office/powerpoint/2010/main" val="2142309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838200" y="3341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/>
              <a:t>No miracle drug against..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523478" y="1690688"/>
            <a:ext cx="7496374" cy="4351338"/>
          </a:xfrm>
        </p:spPr>
        <p:txBody>
          <a:bodyPr>
            <a:noAutofit/>
          </a:bodyPr>
          <a:lstStyle/>
          <a:p>
            <a:pPr marL="620713" indent="-620713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3600" dirty="0"/>
              <a:t>Violence, injuries and accidents</a:t>
            </a:r>
            <a:br>
              <a:rPr lang="en-GB" sz="3600" dirty="0"/>
            </a:br>
            <a:endParaRPr lang="en-GB" sz="3600" dirty="0"/>
          </a:p>
          <a:p>
            <a:pPr marL="620713" indent="-620713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3600" dirty="0"/>
              <a:t>Suicide</a:t>
            </a:r>
            <a:br>
              <a:rPr lang="en-GB" sz="3600" dirty="0"/>
            </a:br>
            <a:endParaRPr lang="en-GB" sz="3600" dirty="0"/>
          </a:p>
          <a:p>
            <a:pPr marL="620713" indent="-620713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3600" dirty="0"/>
              <a:t>Unsafe sex</a:t>
            </a:r>
            <a:br>
              <a:rPr lang="en-GB" sz="3600" dirty="0"/>
            </a:br>
            <a:endParaRPr lang="en-GB" sz="3600" dirty="0"/>
          </a:p>
          <a:p>
            <a:pPr marL="620713" indent="-620713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3600" dirty="0"/>
              <a:t>Substance use disorders</a:t>
            </a:r>
            <a:br>
              <a:rPr lang="en-GB" sz="3600" dirty="0"/>
            </a:br>
            <a:endParaRPr lang="en-GB" sz="3600" dirty="0"/>
          </a:p>
          <a:p>
            <a:pPr marL="620713" indent="-620713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3600" dirty="0"/>
              <a:t>Eating disorders</a:t>
            </a:r>
            <a:br>
              <a:rPr lang="en-GB" sz="3600" dirty="0"/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5278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9892" y="53329"/>
            <a:ext cx="10515600" cy="1325563"/>
          </a:xfrm>
        </p:spPr>
        <p:txBody>
          <a:bodyPr/>
          <a:lstStyle/>
          <a:p>
            <a:r>
              <a:rPr lang="en-GB" dirty="0"/>
              <a:t>Training of European specialists: not enough!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05600" y="2179424"/>
            <a:ext cx="4648200" cy="983640"/>
          </a:xfrm>
        </p:spPr>
        <p:txBody>
          <a:bodyPr/>
          <a:lstStyle/>
          <a:p>
            <a:pPr>
              <a:buClr>
                <a:srgbClr val="0B410E"/>
              </a:buClr>
              <a:buSzPct val="300000"/>
              <a:buFont typeface="Wingdings" panose="05000000000000000000" pitchFamily="2" charset="2"/>
              <a:buChar char="§"/>
            </a:pPr>
            <a:r>
              <a:rPr lang="en-GB" dirty="0"/>
              <a:t> </a:t>
            </a:r>
          </a:p>
        </p:txBody>
      </p:sp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37" y="1500553"/>
            <a:ext cx="5720863" cy="480646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Espace réservé du contenu 2"/>
          <p:cNvSpPr txBox="1">
            <a:spLocks/>
          </p:cNvSpPr>
          <p:nvPr/>
        </p:nvSpPr>
        <p:spPr>
          <a:xfrm>
            <a:off x="7308276" y="1787203"/>
            <a:ext cx="4648200" cy="3785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Clr>
                <a:srgbClr val="0B410E"/>
              </a:buClr>
              <a:buSzPct val="300000"/>
              <a:buNone/>
            </a:pPr>
            <a:r>
              <a:rPr lang="en-GB" sz="2400" dirty="0"/>
              <a:t>15 countries ONLY provide stand alone training in </a:t>
            </a:r>
            <a:r>
              <a:rPr lang="en-GB" sz="2400" dirty="0" err="1"/>
              <a:t>adol</a:t>
            </a:r>
            <a:r>
              <a:rPr lang="en-GB" sz="2400" dirty="0"/>
              <a:t>. medicine to paediatric residents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7426039" y="3555285"/>
            <a:ext cx="4648200" cy="983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l-PL"/>
            </a:defPPr>
            <a:lvl1pPr indent="0">
              <a:lnSpc>
                <a:spcPct val="120000"/>
              </a:lnSpc>
              <a:spcBef>
                <a:spcPts val="1000"/>
              </a:spcBef>
              <a:buClr>
                <a:srgbClr val="0B410E"/>
              </a:buClr>
              <a:buSzPct val="300000"/>
              <a:buFont typeface="Arial" panose="020B0604020202020204" pitchFamily="34" charset="0"/>
              <a:buNone/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50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GB" sz="2400" dirty="0"/>
              <a:t>3-5 countries ONLY provide stand alone training in </a:t>
            </a:r>
            <a:r>
              <a:rPr lang="en-GB" sz="2400" dirty="0" err="1"/>
              <a:t>adol</a:t>
            </a:r>
            <a:r>
              <a:rPr lang="en-GB" sz="2400" dirty="0"/>
              <a:t>. medicine to other specialists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9082004" y="6307015"/>
            <a:ext cx="2651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>
                <a:solidFill>
                  <a:schemeClr val="bg2">
                    <a:lumMod val="25000"/>
                  </a:schemeClr>
                </a:solidFill>
              </a:rPr>
              <a:t>Michaud &amp; al. EJP, 2019</a:t>
            </a:r>
          </a:p>
        </p:txBody>
      </p:sp>
    </p:spTree>
    <p:extLst>
      <p:ext uri="{BB962C8B-B14F-4D97-AF65-F5344CB8AC3E}">
        <p14:creationId xmlns:p14="http://schemas.microsoft.com/office/powerpoint/2010/main" val="275299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813486" y="1364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/>
              <a:t>Four main training goals: concepts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346888" y="1740115"/>
            <a:ext cx="9873048" cy="4351338"/>
          </a:xfrm>
        </p:spPr>
        <p:txBody>
          <a:bodyPr>
            <a:no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GB" sz="3600" dirty="0">
                <a:solidFill>
                  <a:schemeClr val="tx1"/>
                </a:solidFill>
              </a:rPr>
              <a:t>competency-based </a:t>
            </a:r>
            <a:br>
              <a:rPr lang="en-GB" sz="3600" dirty="0">
                <a:solidFill>
                  <a:schemeClr val="tx1"/>
                </a:solidFill>
              </a:rPr>
            </a:br>
            <a:endParaRPr lang="en-GB" sz="3600" dirty="0">
              <a:solidFill>
                <a:schemeClr val="tx1"/>
              </a:solidFill>
            </a:endParaRP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GB" sz="3600" dirty="0">
                <a:solidFill>
                  <a:schemeClr val="tx1"/>
                </a:solidFill>
              </a:rPr>
              <a:t>integrate knowledge, attitude and skills </a:t>
            </a:r>
            <a:br>
              <a:rPr lang="en-GB" sz="3600" dirty="0">
                <a:solidFill>
                  <a:schemeClr val="tx1"/>
                </a:solidFill>
              </a:rPr>
            </a:br>
            <a:endParaRPr lang="en-GB" sz="3600" dirty="0">
              <a:solidFill>
                <a:schemeClr val="tx1"/>
              </a:solidFill>
            </a:endParaRP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GB" sz="3600" dirty="0">
                <a:solidFill>
                  <a:schemeClr val="tx1"/>
                </a:solidFill>
              </a:rPr>
              <a:t>driven both by the CanMEDS model</a:t>
            </a:r>
            <a:br>
              <a:rPr lang="en-GB" sz="3600" dirty="0">
                <a:solidFill>
                  <a:schemeClr val="tx1"/>
                </a:solidFill>
              </a:rPr>
            </a:br>
            <a:endParaRPr lang="en-GB" sz="3600" dirty="0">
              <a:solidFill>
                <a:schemeClr val="tx1"/>
              </a:solidFill>
            </a:endParaRP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GB" sz="3600" dirty="0">
                <a:solidFill>
                  <a:schemeClr val="tx1"/>
                </a:solidFill>
              </a:rPr>
              <a:t>new concept of </a:t>
            </a:r>
            <a:r>
              <a:rPr lang="en-GB" sz="3600" dirty="0" err="1">
                <a:solidFill>
                  <a:schemeClr val="tx1"/>
                </a:solidFill>
              </a:rPr>
              <a:t>Entrustable</a:t>
            </a:r>
            <a:r>
              <a:rPr lang="en-GB" sz="3600" dirty="0">
                <a:solidFill>
                  <a:schemeClr val="tx1"/>
                </a:solidFill>
              </a:rPr>
              <a:t> Professional Activities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56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813486" y="1364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/>
              <a:t>Four main training goals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037968" y="1270558"/>
            <a:ext cx="10626810" cy="4351338"/>
          </a:xfrm>
        </p:spPr>
        <p:txBody>
          <a:bodyPr>
            <a:noAutofit/>
          </a:bodyPr>
          <a:lstStyle/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en-US" sz="3000" dirty="0">
                <a:solidFill>
                  <a:schemeClr val="tx1"/>
                </a:solidFill>
              </a:rPr>
              <a:t>initiates and conducts the consultation in a </a:t>
            </a:r>
            <a:r>
              <a:rPr lang="en-US" sz="3000" i="1" dirty="0">
                <a:solidFill>
                  <a:schemeClr val="tx1"/>
                </a:solidFill>
              </a:rPr>
              <a:t>developmentally</a:t>
            </a:r>
            <a:r>
              <a:rPr lang="en-US" sz="3000" dirty="0">
                <a:solidFill>
                  <a:schemeClr val="tx1"/>
                </a:solidFill>
              </a:rPr>
              <a:t> appropriate way</a:t>
            </a:r>
            <a:br>
              <a:rPr lang="en-US" sz="3000" dirty="0">
                <a:solidFill>
                  <a:schemeClr val="tx1"/>
                </a:solidFill>
              </a:rPr>
            </a:br>
            <a:endParaRPr lang="en-US" sz="3000" dirty="0">
              <a:solidFill>
                <a:schemeClr val="tx1"/>
              </a:solidFill>
            </a:endParaRP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en-US" sz="3000" dirty="0">
                <a:solidFill>
                  <a:schemeClr val="tx1"/>
                </a:solidFill>
              </a:rPr>
              <a:t>assesses and responds to the patient's </a:t>
            </a:r>
            <a:r>
              <a:rPr lang="en-US" sz="3000" i="1" dirty="0">
                <a:solidFill>
                  <a:schemeClr val="tx1"/>
                </a:solidFill>
              </a:rPr>
              <a:t>lifestyle/</a:t>
            </a:r>
            <a:r>
              <a:rPr lang="en-US" sz="3000" i="1" dirty="0" err="1">
                <a:solidFill>
                  <a:schemeClr val="tx1"/>
                </a:solidFill>
              </a:rPr>
              <a:t>behaviour</a:t>
            </a:r>
            <a:r>
              <a:rPr lang="en-US" sz="3000" dirty="0">
                <a:solidFill>
                  <a:schemeClr val="tx1"/>
                </a:solidFill>
              </a:rPr>
              <a:t> in a non-judgmental way, paying attention to problematic areas  </a:t>
            </a:r>
            <a:br>
              <a:rPr lang="en-US" sz="3000" dirty="0">
                <a:solidFill>
                  <a:schemeClr val="tx1"/>
                </a:solidFill>
              </a:rPr>
            </a:br>
            <a:endParaRPr lang="en-US" sz="3000" dirty="0">
              <a:solidFill>
                <a:schemeClr val="tx1"/>
              </a:solidFill>
            </a:endParaRP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en-US" sz="3000" dirty="0">
                <a:solidFill>
                  <a:schemeClr val="tx1"/>
                </a:solidFill>
              </a:rPr>
              <a:t>performs a physical examination taking into account the adolescent growth and development  </a:t>
            </a:r>
            <a:br>
              <a:rPr lang="en-US" sz="3000" dirty="0">
                <a:solidFill>
                  <a:schemeClr val="tx1"/>
                </a:solidFill>
              </a:rPr>
            </a:br>
            <a:endParaRPr lang="en-US" sz="3000" dirty="0">
              <a:solidFill>
                <a:schemeClr val="tx1"/>
              </a:solidFill>
            </a:endParaRP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en-US" sz="3000" dirty="0">
                <a:solidFill>
                  <a:schemeClr val="tx1"/>
                </a:solidFill>
              </a:rPr>
              <a:t>provides appropriate care to an AYA suffering from a chronic condition and </a:t>
            </a:r>
            <a:r>
              <a:rPr lang="en-US" sz="3000" i="1" dirty="0">
                <a:solidFill>
                  <a:schemeClr val="tx1"/>
                </a:solidFill>
              </a:rPr>
              <a:t>facilitates transition and adaptation to adult health care settings</a:t>
            </a:r>
            <a:endParaRPr lang="en-US" sz="3000" dirty="0">
              <a:solidFill>
                <a:schemeClr val="tx1"/>
              </a:solidFill>
            </a:endParaRP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316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4989" y="291696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dirty="0"/>
              <a:t>A call to UEMS specialists:</a:t>
            </a:r>
            <a:br>
              <a:rPr lang="en-GB" sz="6000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>
                <a:solidFill>
                  <a:schemeClr val="tx1"/>
                </a:solidFill>
              </a:rPr>
              <a:t>Please provide feedback to the MJC’s members</a:t>
            </a:r>
            <a:br>
              <a:rPr lang="en-GB" dirty="0">
                <a:solidFill>
                  <a:schemeClr val="tx1"/>
                </a:solidFill>
              </a:rPr>
            </a:b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Final version during the next UEMS meetings</a:t>
            </a:r>
            <a:br>
              <a:rPr lang="en-GB" dirty="0">
                <a:solidFill>
                  <a:schemeClr val="tx1"/>
                </a:solidFill>
              </a:rPr>
            </a:br>
            <a:br>
              <a:rPr lang="en-GB" dirty="0">
                <a:solidFill>
                  <a:schemeClr val="tx1"/>
                </a:solidFill>
              </a:rPr>
            </a:br>
            <a:r>
              <a:rPr lang="en-GB" sz="4000" i="1" dirty="0">
                <a:solidFill>
                  <a:schemeClr val="tx1"/>
                </a:solidFill>
              </a:rPr>
              <a:t>pierre-andre.michaud@chuv.ch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19644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biesk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488</Words>
  <Application>Microsoft Office PowerPoint</Application>
  <PresentationFormat>Widescreen</PresentationFormat>
  <Paragraphs>43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Motyw pakietu Office</vt:lpstr>
      <vt:lpstr>A proposal of the Multidisciplinary Joint Committee on Adolescent Medicine and Health   Prof. Pierre-André Michaud, Chair</vt:lpstr>
      <vt:lpstr>The adolescent developmental needs:  a challenge for physicians</vt:lpstr>
      <vt:lpstr>No miracle drug against..</vt:lpstr>
      <vt:lpstr>Training of European specialists: not enough!</vt:lpstr>
      <vt:lpstr>Four main training goals: concepts</vt:lpstr>
      <vt:lpstr>Four main training goals</vt:lpstr>
      <vt:lpstr>A call to UEMS specialists:    Please provide feedback to the MJC’s members  Final version during the next UEMS meetings  pierre-andre.michaud@chuv.ch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Romuald Krajewski</dc:creator>
  <cp:lastModifiedBy>Marianne Chagnon</cp:lastModifiedBy>
  <cp:revision>51</cp:revision>
  <dcterms:created xsi:type="dcterms:W3CDTF">2016-09-12T17:35:44Z</dcterms:created>
  <dcterms:modified xsi:type="dcterms:W3CDTF">2021-10-23T08:41:34Z</dcterms:modified>
</cp:coreProperties>
</file>