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91" r:id="rId1"/>
  </p:sldMasterIdLst>
  <p:sldIdLst>
    <p:sldId id="256" r:id="rId2"/>
    <p:sldId id="257" r:id="rId3"/>
    <p:sldId id="299" r:id="rId4"/>
    <p:sldId id="323" r:id="rId5"/>
    <p:sldId id="297" r:id="rId6"/>
    <p:sldId id="280" r:id="rId7"/>
    <p:sldId id="324" r:id="rId8"/>
    <p:sldId id="292" r:id="rId9"/>
    <p:sldId id="314" r:id="rId10"/>
    <p:sldId id="327" r:id="rId11"/>
    <p:sldId id="325" r:id="rId12"/>
    <p:sldId id="285" r:id="rId13"/>
    <p:sldId id="259" r:id="rId14"/>
    <p:sldId id="295" r:id="rId15"/>
    <p:sldId id="326" r:id="rId16"/>
    <p:sldId id="318" r:id="rId17"/>
    <p:sldId id="288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FF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564"/>
    <p:restoredTop sz="92993"/>
  </p:normalViewPr>
  <p:slideViewPr>
    <p:cSldViewPr snapToGrid="0" snapToObjects="1">
      <p:cViewPr varScale="1">
        <p:scale>
          <a:sx n="114" d="100"/>
          <a:sy n="114" d="100"/>
        </p:scale>
        <p:origin x="124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7533" y="0"/>
            <a:ext cx="7934348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8941881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11808" y="3428998"/>
            <a:ext cx="5518066" cy="2268559"/>
          </a:xfrm>
        </p:spPr>
        <p:txBody>
          <a:bodyPr anchor="t">
            <a:normAutofit/>
          </a:bodyPr>
          <a:lstStyle>
            <a:lvl1pPr algn="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72274" y="2268786"/>
            <a:ext cx="5357600" cy="1160213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307E6-5AE6-C643-AE18-A6D94F2E0B5F}" type="datetimeFigureOut">
              <a:rPr lang="en-GB" smtClean="0"/>
              <a:t>18/04/2021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Ins="45720"/>
          <a:lstStyle/>
          <a:p>
            <a:fld id="{085EB5E7-EEF2-634D-A5C2-834E819554D2}" type="slidenum">
              <a:rPr lang="en-GB" smtClean="0"/>
              <a:t>‹#›</a:t>
            </a:fld>
            <a:endParaRPr lang="en-GB"/>
          </a:p>
        </p:txBody>
      </p:sp>
      <p:sp>
        <p:nvSpPr>
          <p:cNvPr id="13" name="TextBox 12"/>
          <p:cNvSpPr txBox="1"/>
          <p:nvPr/>
        </p:nvSpPr>
        <p:spPr>
          <a:xfrm>
            <a:off x="2191282" y="3262852"/>
            <a:ext cx="415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24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1865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>
            <a:off x="2194236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4091" cy="107722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307E6-5AE6-C643-AE18-A6D94F2E0B5F}" type="datetimeFigureOut">
              <a:rPr lang="en-GB" smtClean="0"/>
              <a:t>18/04/2021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EB5E7-EEF2-634D-A5C2-834E819554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40399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 rot="5400000">
            <a:off x="10337141" y="416061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39380" y="805818"/>
            <a:ext cx="1326519" cy="524412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08751" y="970410"/>
            <a:ext cx="6466903" cy="507953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307E6-5AE6-C643-AE18-A6D94F2E0B5F}" type="datetimeFigureOut">
              <a:rPr lang="en-GB" smtClean="0"/>
              <a:t>18/04/2021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EB5E7-EEF2-634D-A5C2-834E819554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33292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307E6-5AE6-C643-AE18-A6D94F2E0B5F}" type="datetimeFigureOut">
              <a:rPr lang="en-GB" smtClean="0"/>
              <a:t>18/04/2021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EB5E7-EEF2-634D-A5C2-834E819554D2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2194943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82669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Rectangle 2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TextBox 10"/>
          <p:cNvSpPr txBox="1"/>
          <p:nvPr/>
        </p:nvSpPr>
        <p:spPr>
          <a:xfrm>
            <a:off x="2191843" y="296258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3147254"/>
            <a:ext cx="7956560" cy="1424746"/>
          </a:xfrm>
        </p:spPr>
        <p:txBody>
          <a:bodyPr anchor="t">
            <a:normAutofit/>
          </a:bodyPr>
          <a:lstStyle>
            <a:lvl1pPr algn="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968" y="2268786"/>
            <a:ext cx="7791931" cy="878468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307E6-5AE6-C643-AE18-A6D94F2E0B5F}" type="datetimeFigureOut">
              <a:rPr lang="en-GB" smtClean="0"/>
              <a:t>18/04/2021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EB5E7-EEF2-634D-A5C2-834E819554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00436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Rectangle 26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7"/>
            <a:ext cx="7950984" cy="10817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05374" y="2052116"/>
            <a:ext cx="3891960" cy="399782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66636" y="2052114"/>
            <a:ext cx="3894222" cy="399782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307E6-5AE6-C643-AE18-A6D94F2E0B5F}" type="datetimeFigureOut">
              <a:rPr lang="en-GB" smtClean="0"/>
              <a:t>18/04/2021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EB5E7-EEF2-634D-A5C2-834E819554D2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TextBox 9"/>
          <p:cNvSpPr txBox="1"/>
          <p:nvPr/>
        </p:nvSpPr>
        <p:spPr>
          <a:xfrm>
            <a:off x="2196172" y="641223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0357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Rectangle 20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TextBox 11"/>
          <p:cNvSpPr txBox="1"/>
          <p:nvPr/>
        </p:nvSpPr>
        <p:spPr>
          <a:xfrm>
            <a:off x="2193650" y="636424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9285" y="2052115"/>
            <a:ext cx="3896467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9285" y="2851331"/>
            <a:ext cx="3893623" cy="307143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66634" y="2052115"/>
            <a:ext cx="3899798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66635" y="2851331"/>
            <a:ext cx="3899798" cy="307143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307E6-5AE6-C643-AE18-A6D94F2E0B5F}" type="datetimeFigureOut">
              <a:rPr lang="en-GB" smtClean="0"/>
              <a:t>18/04/2021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EB5E7-EEF2-634D-A5C2-834E819554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13397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307E6-5AE6-C643-AE18-A6D94F2E0B5F}" type="datetimeFigureOut">
              <a:rPr lang="en-GB" smtClean="0"/>
              <a:t>18/04/2021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EB5E7-EEF2-634D-A5C2-834E819554D2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2196172" y="64122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68202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307E6-5AE6-C643-AE18-A6D94F2E0B5F}" type="datetimeFigureOut">
              <a:rPr lang="en-GB" smtClean="0"/>
              <a:t>18/04/2021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EB5E7-EEF2-634D-A5C2-834E819554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82524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" name="Rectangle 2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TextBox 9"/>
          <p:cNvSpPr txBox="1"/>
          <p:nvPr/>
        </p:nvSpPr>
        <p:spPr>
          <a:xfrm>
            <a:off x="1554154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0154" y="805818"/>
            <a:ext cx="5446278" cy="5244126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6154"/>
            <a:ext cx="2664361" cy="2386397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307E6-5AE6-C643-AE18-A6D94F2E0B5F}" type="datetimeFigureOut">
              <a:rPr lang="en-GB" smtClean="0"/>
              <a:t>18/04/2021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EB5E7-EEF2-634D-A5C2-834E819554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40562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Rectangle 19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47062" y="3229"/>
            <a:ext cx="4629734" cy="6858000"/>
          </a:xfrm>
          <a:solidFill>
            <a:schemeClr val="tx1">
              <a:alpha val="10000"/>
            </a:schemeClr>
          </a:solidFill>
          <a:ln w="9525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554686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241" y="1282452"/>
            <a:ext cx="3970986" cy="1900473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2928"/>
            <a:ext cx="3971874" cy="2386394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307E6-5AE6-C643-AE18-A6D94F2E0B5F}" type="datetimeFigureOut">
              <a:rPr lang="en-GB" smtClean="0"/>
              <a:t>18/04/2021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EB5E7-EEF2-634D-A5C2-834E819554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58371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8331" cy="107722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599" y="2052116"/>
            <a:ext cx="7796540" cy="3997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Eigth level</a:t>
            </a:r>
          </a:p>
          <a:p>
            <a:pPr lvl="8"/>
            <a:r>
              <a:rPr lang="en-US" dirty="0"/>
              <a:t>Ninth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-810065" y="5270604"/>
            <a:ext cx="2662729" cy="182880"/>
          </a:xfrm>
          <a:prstGeom prst="rect">
            <a:avLst/>
          </a:prstGeom>
        </p:spPr>
        <p:txBody>
          <a:bodyPr vert="horz" lIns="91440" tIns="18288" rIns="91440" bIns="45720" rtlCol="0" anchor="t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D2D307E6-5AE6-C643-AE18-A6D94F2E0B5F}" type="datetimeFigureOut">
              <a:rPr lang="en-GB" smtClean="0"/>
              <a:t>18/04/2021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-2237130" y="3661144"/>
            <a:ext cx="5885352" cy="179176"/>
          </a:xfrm>
          <a:prstGeom prst="rect">
            <a:avLst/>
          </a:prstGeom>
        </p:spPr>
        <p:txBody>
          <a:bodyPr vert="horz" lIns="91440" tIns="45720" rIns="91440" bIns="18288" rtlCol="0" anchor="b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8407" y="164592"/>
            <a:ext cx="636727" cy="322851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5EB5E7-EEF2-634D-A5C2-834E819554D2}" type="slidenum">
              <a:rPr lang="en-GB" smtClean="0"/>
              <a:t>‹#›</a:t>
            </a:fld>
            <a:endParaRPr lang="en-GB"/>
          </a:p>
        </p:txBody>
      </p:sp>
      <p:sp>
        <p:nvSpPr>
          <p:cNvPr id="57" name="Rectangle 56"/>
          <p:cNvSpPr/>
          <p:nvPr/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22639255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92" r:id="rId1"/>
    <p:sldLayoutId id="2147483893" r:id="rId2"/>
    <p:sldLayoutId id="2147483894" r:id="rId3"/>
    <p:sldLayoutId id="2147483895" r:id="rId4"/>
    <p:sldLayoutId id="2147483896" r:id="rId5"/>
    <p:sldLayoutId id="2147483897" r:id="rId6"/>
    <p:sldLayoutId id="2147483898" r:id="rId7"/>
    <p:sldLayoutId id="2147483899" r:id="rId8"/>
    <p:sldLayoutId id="2147483900" r:id="rId9"/>
    <p:sldLayoutId id="2147483901" r:id="rId10"/>
    <p:sldLayoutId id="2147483902" r:id="rId11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34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344488" indent="-344488" algn="l" defTabSz="914400" rtl="0" eaLnBrk="1" latinLnBrk="0" hangingPunct="1">
        <a:lnSpc>
          <a:spcPct val="120000"/>
        </a:lnSpc>
        <a:spcBef>
          <a:spcPts val="10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953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588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7097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1732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642616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3108960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575304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404164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9B90DF-97A2-A843-B502-DF39F2347C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11808" y="3428998"/>
            <a:ext cx="5518066" cy="1810267"/>
          </a:xfrm>
        </p:spPr>
        <p:txBody>
          <a:bodyPr>
            <a:normAutofit/>
          </a:bodyPr>
          <a:lstStyle/>
          <a:p>
            <a:r>
              <a:rPr lang="en-GB" dirty="0"/>
              <a:t>UEMS-CESMA</a:t>
            </a:r>
            <a:br>
              <a:rPr lang="en-GB"/>
            </a:br>
            <a:r>
              <a:rPr lang="en-GB"/>
              <a:t>April 2021</a:t>
            </a:r>
            <a:endParaRPr lang="en-GB" sz="33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E8C0370-5B23-234A-9458-1A018DD9B76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Mark Westwood, President</a:t>
            </a:r>
          </a:p>
          <a:p>
            <a:r>
              <a:rPr lang="en-GB" dirty="0"/>
              <a:t>Maeve Durkan, Vice President</a:t>
            </a:r>
          </a:p>
        </p:txBody>
      </p:sp>
    </p:spTree>
    <p:extLst>
      <p:ext uri="{BB962C8B-B14F-4D97-AF65-F5344CB8AC3E}">
        <p14:creationId xmlns:p14="http://schemas.microsoft.com/office/powerpoint/2010/main" val="32585633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59F987-61D3-B345-A958-B9CF83545B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Online, December 2020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51CA37-7D61-D34E-9678-CFC3206A00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GB" dirty="0"/>
              <a:t>Exams during COVID</a:t>
            </a:r>
          </a:p>
          <a:p>
            <a:pPr lvl="1"/>
            <a:r>
              <a:rPr lang="en-GB" dirty="0"/>
              <a:t>Security</a:t>
            </a:r>
          </a:p>
          <a:p>
            <a:pPr lvl="1"/>
            <a:r>
              <a:rPr lang="en-GB" dirty="0"/>
              <a:t>Cheating</a:t>
            </a:r>
          </a:p>
          <a:p>
            <a:pPr lvl="1"/>
            <a:r>
              <a:rPr lang="en-GB" dirty="0"/>
              <a:t>Logistics of Delivery</a:t>
            </a:r>
          </a:p>
          <a:p>
            <a:pPr lvl="1"/>
            <a:r>
              <a:rPr lang="en-GB" dirty="0"/>
              <a:t>Technological challenges</a:t>
            </a:r>
          </a:p>
          <a:p>
            <a:pPr lvl="1"/>
            <a:r>
              <a:rPr lang="en-GB" dirty="0"/>
              <a:t>Limitations of single mode assessments</a:t>
            </a:r>
          </a:p>
          <a:p>
            <a:r>
              <a:rPr lang="en-GB" dirty="0"/>
              <a:t>Evolution of exams</a:t>
            </a:r>
          </a:p>
          <a:p>
            <a:pPr lvl="1"/>
            <a:r>
              <a:rPr lang="en-GB" dirty="0"/>
              <a:t>Back to pre COVID</a:t>
            </a:r>
          </a:p>
          <a:p>
            <a:pPr lvl="1"/>
            <a:r>
              <a:rPr lang="en-GB" dirty="0"/>
              <a:t>All Online</a:t>
            </a:r>
          </a:p>
          <a:p>
            <a:pPr lvl="1"/>
            <a:r>
              <a:rPr lang="en-GB" dirty="0"/>
              <a:t>Hybrid</a:t>
            </a:r>
          </a:p>
        </p:txBody>
      </p:sp>
    </p:spTree>
    <p:extLst>
      <p:ext uri="{BB962C8B-B14F-4D97-AF65-F5344CB8AC3E}">
        <p14:creationId xmlns:p14="http://schemas.microsoft.com/office/powerpoint/2010/main" val="25710360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59F987-61D3-B345-A958-B9CF83545B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Online, December 2020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51CA37-7D61-D34E-9678-CFC3206A00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½ Day Meeting</a:t>
            </a:r>
          </a:p>
          <a:p>
            <a:pPr lvl="1"/>
            <a:r>
              <a:rPr lang="en-GB" dirty="0"/>
              <a:t>Shorter, in line with online best practice</a:t>
            </a:r>
          </a:p>
          <a:p>
            <a:r>
              <a:rPr lang="en-GB" dirty="0"/>
              <a:t>Day 1</a:t>
            </a:r>
          </a:p>
          <a:p>
            <a:pPr lvl="1"/>
            <a:r>
              <a:rPr lang="en-GB" dirty="0"/>
              <a:t>Experience during COVID</a:t>
            </a:r>
          </a:p>
          <a:p>
            <a:pPr lvl="2"/>
            <a:r>
              <a:rPr lang="en-GB" dirty="0"/>
              <a:t>Online, hybrid, temporary change or permanent</a:t>
            </a:r>
          </a:p>
          <a:p>
            <a:pPr lvl="2"/>
            <a:r>
              <a:rPr lang="en-GB" dirty="0"/>
              <a:t>Appraisal</a:t>
            </a:r>
          </a:p>
          <a:p>
            <a:pPr lvl="3"/>
            <a:r>
              <a:rPr lang="en-GB" dirty="0"/>
              <a:t>What: Online appraisals or wait</a:t>
            </a:r>
          </a:p>
          <a:p>
            <a:pPr lvl="3"/>
            <a:r>
              <a:rPr lang="en-GB" dirty="0"/>
              <a:t>When: Now or wait, carry over previous appraisals</a:t>
            </a:r>
          </a:p>
          <a:p>
            <a:pPr lvl="3"/>
            <a:r>
              <a:rPr lang="en-GB" dirty="0"/>
              <a:t>How: In person or online vs types of exam</a:t>
            </a:r>
          </a:p>
        </p:txBody>
      </p:sp>
    </p:spTree>
    <p:extLst>
      <p:ext uri="{BB962C8B-B14F-4D97-AF65-F5344CB8AC3E}">
        <p14:creationId xmlns:p14="http://schemas.microsoft.com/office/powerpoint/2010/main" val="2238829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283A09-FCA5-BD46-AF2C-68D9810D2C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800" dirty="0"/>
              <a:t>Appraisal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DCEB83-5A4E-9E4F-A21B-D8D5E41B8EB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49307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59F987-61D3-B345-A958-B9CF83545B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Appraisal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51CA37-7D61-D34E-9678-CFC3206A00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 The single most important function of CESMA</a:t>
            </a:r>
          </a:p>
          <a:p>
            <a:pPr lvl="1"/>
            <a:r>
              <a:rPr lang="en-GB" dirty="0"/>
              <a:t>Inform</a:t>
            </a:r>
          </a:p>
          <a:p>
            <a:pPr lvl="1"/>
            <a:r>
              <a:rPr lang="en-GB" dirty="0"/>
              <a:t>Drive standards</a:t>
            </a:r>
          </a:p>
          <a:p>
            <a:pPr lvl="1"/>
            <a:r>
              <a:rPr lang="en-GB" dirty="0"/>
              <a:t>Consistency</a:t>
            </a:r>
          </a:p>
          <a:p>
            <a:pPr lvl="1"/>
            <a:r>
              <a:rPr lang="en-GB" dirty="0"/>
              <a:t>3 year validity</a:t>
            </a:r>
          </a:p>
          <a:p>
            <a:pPr lvl="2"/>
            <a:r>
              <a:rPr lang="en-GB" dirty="0"/>
              <a:t>Reapplication will asses performance against prior recommendations</a:t>
            </a:r>
          </a:p>
          <a:p>
            <a:r>
              <a:rPr lang="en-GB" dirty="0"/>
              <a:t>Several volunteers to be appraisers</a:t>
            </a:r>
          </a:p>
          <a:p>
            <a:r>
              <a:rPr lang="en-GB" dirty="0"/>
              <a:t>Area of increasing activity</a:t>
            </a:r>
          </a:p>
          <a:p>
            <a:pPr lvl="1"/>
            <a:r>
              <a:rPr lang="en-GB" dirty="0"/>
              <a:t>Will continue to grow</a:t>
            </a:r>
          </a:p>
        </p:txBody>
      </p:sp>
    </p:spTree>
    <p:extLst>
      <p:ext uri="{BB962C8B-B14F-4D97-AF65-F5344CB8AC3E}">
        <p14:creationId xmlns:p14="http://schemas.microsoft.com/office/powerpoint/2010/main" val="7390224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59F987-61D3-B345-A958-B9CF83545B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Appraisal: How to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51CA37-7D61-D34E-9678-CFC3206A00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73599" y="2052116"/>
            <a:ext cx="8456376" cy="4420122"/>
          </a:xfrm>
        </p:spPr>
        <p:txBody>
          <a:bodyPr>
            <a:normAutofit/>
          </a:bodyPr>
          <a:lstStyle/>
          <a:p>
            <a:r>
              <a:rPr lang="en-GB" dirty="0"/>
              <a:t> Plan for appraisal</a:t>
            </a:r>
          </a:p>
          <a:p>
            <a:pPr lvl="1"/>
            <a:r>
              <a:rPr lang="en-GB" dirty="0"/>
              <a:t>Well practised plan for face to face oral examinations</a:t>
            </a:r>
          </a:p>
          <a:p>
            <a:pPr lvl="1"/>
            <a:r>
              <a:rPr lang="en-GB" dirty="0"/>
              <a:t>Adapted 2019 for written (MCQ examinations)</a:t>
            </a:r>
          </a:p>
          <a:p>
            <a:pPr lvl="1"/>
            <a:r>
              <a:rPr lang="en-GB" dirty="0"/>
              <a:t>Further adapted 2020 for non face to face appraisal</a:t>
            </a:r>
          </a:p>
          <a:p>
            <a:pPr lvl="2"/>
            <a:r>
              <a:rPr lang="en-GB" dirty="0"/>
              <a:t>Pilot online appraisal November 2020</a:t>
            </a:r>
          </a:p>
          <a:p>
            <a:pPr lvl="1"/>
            <a:r>
              <a:rPr lang="en-GB" dirty="0"/>
              <a:t>Appraisal needs to restart</a:t>
            </a:r>
          </a:p>
          <a:p>
            <a:pPr lvl="2"/>
            <a:r>
              <a:rPr lang="en-GB" dirty="0"/>
              <a:t>Over 10 sections current awaiting appraisal/reappraisal</a:t>
            </a:r>
          </a:p>
        </p:txBody>
      </p:sp>
    </p:spTree>
    <p:extLst>
      <p:ext uri="{BB962C8B-B14F-4D97-AF65-F5344CB8AC3E}">
        <p14:creationId xmlns:p14="http://schemas.microsoft.com/office/powerpoint/2010/main" val="5679416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59F987-61D3-B345-A958-B9CF83545B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Appraisal: Plan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51CA37-7D61-D34E-9678-CFC3206A00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73599" y="2052116"/>
            <a:ext cx="8456376" cy="4420122"/>
          </a:xfrm>
        </p:spPr>
        <p:txBody>
          <a:bodyPr>
            <a:normAutofit/>
          </a:bodyPr>
          <a:lstStyle/>
          <a:p>
            <a:r>
              <a:rPr lang="en-GB" dirty="0"/>
              <a:t>Restart second half 2020</a:t>
            </a:r>
          </a:p>
          <a:p>
            <a:r>
              <a:rPr lang="en-GB" dirty="0"/>
              <a:t>Call for appraisers</a:t>
            </a:r>
          </a:p>
          <a:p>
            <a:pPr lvl="1"/>
            <a:r>
              <a:rPr lang="en-GB" dirty="0"/>
              <a:t>Current projection &gt;30 with &gt;30 sections, 3 yearly cycle</a:t>
            </a:r>
          </a:p>
          <a:p>
            <a:pPr lvl="1"/>
            <a:r>
              <a:rPr lang="en-GB" dirty="0"/>
              <a:t>Rigorous process</a:t>
            </a:r>
          </a:p>
          <a:p>
            <a:pPr lvl="2"/>
            <a:r>
              <a:rPr lang="en-GB" dirty="0"/>
              <a:t>Constructive challenge</a:t>
            </a:r>
          </a:p>
          <a:p>
            <a:pPr lvl="2"/>
            <a:r>
              <a:rPr lang="en-GB" dirty="0"/>
              <a:t>Several meetings before and after to plan</a:t>
            </a:r>
          </a:p>
          <a:p>
            <a:pPr lvl="1"/>
            <a:r>
              <a:rPr lang="en-GB" dirty="0"/>
              <a:t>Build on cycles</a:t>
            </a:r>
          </a:p>
          <a:p>
            <a:pPr lvl="2"/>
            <a:r>
              <a:rPr lang="en-GB" dirty="0"/>
              <a:t>Continuous cycle of change</a:t>
            </a:r>
          </a:p>
          <a:p>
            <a:r>
              <a:rPr lang="en-GB" dirty="0"/>
              <a:t>What are you going to appraise and how?</a:t>
            </a:r>
          </a:p>
        </p:txBody>
      </p:sp>
    </p:spTree>
    <p:extLst>
      <p:ext uri="{BB962C8B-B14F-4D97-AF65-F5344CB8AC3E}">
        <p14:creationId xmlns:p14="http://schemas.microsoft.com/office/powerpoint/2010/main" val="39433991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59F987-61D3-B345-A958-B9CF83545B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51CA37-7D61-D34E-9678-CFC3206A00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Background</a:t>
            </a:r>
          </a:p>
          <a:p>
            <a:r>
              <a:rPr lang="en-GB" dirty="0"/>
              <a:t>Current and future meetings</a:t>
            </a:r>
          </a:p>
          <a:p>
            <a:r>
              <a:rPr lang="en-GB" dirty="0"/>
              <a:t>Proposed plans in the future</a:t>
            </a:r>
          </a:p>
          <a:p>
            <a:r>
              <a:rPr lang="en-GB" dirty="0"/>
              <a:t>Q and A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5570090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077602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59F987-61D3-B345-A958-B9CF83545B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51CA37-7D61-D34E-9678-CFC3206A00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Background and 2020 Meeting</a:t>
            </a:r>
          </a:p>
          <a:p>
            <a:r>
              <a:rPr lang="en-GB" dirty="0"/>
              <a:t>Current and future meetings</a:t>
            </a:r>
          </a:p>
          <a:p>
            <a:r>
              <a:rPr lang="en-GB" dirty="0"/>
              <a:t>Proposed plans in the future</a:t>
            </a:r>
          </a:p>
          <a:p>
            <a:r>
              <a:rPr lang="en-GB" dirty="0"/>
              <a:t>Q and A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395227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59F987-61D3-B345-A958-B9CF83545B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51CA37-7D61-D34E-9678-CFC3206A00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CESMA</a:t>
            </a:r>
          </a:p>
          <a:p>
            <a:pPr lvl="1"/>
            <a:r>
              <a:rPr lang="en-GB" dirty="0"/>
              <a:t>The Council for European Specialists Medical Assessment</a:t>
            </a:r>
          </a:p>
          <a:p>
            <a:r>
              <a:rPr lang="en-GB" dirty="0"/>
              <a:t>ADVISORY Body to UEMS</a:t>
            </a:r>
          </a:p>
          <a:p>
            <a:pPr lvl="1"/>
            <a:r>
              <a:rPr lang="en-GB" dirty="0"/>
              <a:t>Recommends/advises on European examinations</a:t>
            </a:r>
          </a:p>
          <a:p>
            <a:r>
              <a:rPr lang="en-GB" dirty="0"/>
              <a:t>Created 2007</a:t>
            </a:r>
          </a:p>
          <a:p>
            <a:r>
              <a:rPr lang="en-GB" dirty="0"/>
              <a:t>Harmonisation, Guidelines, Encourage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920039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283A09-FCA5-BD46-AF2C-68D9810D2C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800" dirty="0"/>
              <a:t>Meetings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DCEB83-5A4E-9E4F-A21B-D8D5E41B8EB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56070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59F987-61D3-B345-A958-B9CF83545B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Meetings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51CA37-7D61-D34E-9678-CFC3206A00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London 2018 (Spring Meeting): 26</a:t>
            </a:r>
            <a:r>
              <a:rPr lang="en-GB" baseline="30000" dirty="0"/>
              <a:t>th</a:t>
            </a:r>
            <a:r>
              <a:rPr lang="en-GB" dirty="0"/>
              <a:t> May 2018</a:t>
            </a:r>
          </a:p>
          <a:p>
            <a:r>
              <a:rPr lang="en-GB" dirty="0"/>
              <a:t>Barcelona 2018 (Winter Meeting): 7</a:t>
            </a:r>
            <a:r>
              <a:rPr lang="en-GB" baseline="30000" dirty="0"/>
              <a:t>th</a:t>
            </a:r>
            <a:r>
              <a:rPr lang="en-GB" dirty="0"/>
              <a:t> – 8</a:t>
            </a:r>
            <a:r>
              <a:rPr lang="en-GB" baseline="30000" dirty="0"/>
              <a:t>th</a:t>
            </a:r>
            <a:r>
              <a:rPr lang="en-GB" dirty="0"/>
              <a:t> December 2018</a:t>
            </a:r>
          </a:p>
          <a:p>
            <a:r>
              <a:rPr lang="en-GB" dirty="0"/>
              <a:t>Nice 2019 (Spring Meeting): 31</a:t>
            </a:r>
            <a:r>
              <a:rPr lang="en-GB" baseline="30000" dirty="0"/>
              <a:t>st</a:t>
            </a:r>
            <a:r>
              <a:rPr lang="en-GB" dirty="0"/>
              <a:t> May – 1</a:t>
            </a:r>
            <a:r>
              <a:rPr lang="en-GB" baseline="30000" dirty="0"/>
              <a:t>st</a:t>
            </a:r>
            <a:r>
              <a:rPr lang="en-GB" dirty="0"/>
              <a:t> June 2019</a:t>
            </a:r>
          </a:p>
          <a:p>
            <a:r>
              <a:rPr lang="en-GB" dirty="0"/>
              <a:t>Tel Aviv 2019 (Winter Meeting): 6</a:t>
            </a:r>
            <a:r>
              <a:rPr lang="en-GB" baseline="30000" dirty="0"/>
              <a:t>th</a:t>
            </a:r>
            <a:r>
              <a:rPr lang="en-GB" dirty="0"/>
              <a:t> – 7</a:t>
            </a:r>
            <a:r>
              <a:rPr lang="en-GB" baseline="30000" dirty="0"/>
              <a:t>th</a:t>
            </a:r>
            <a:r>
              <a:rPr lang="en-GB" dirty="0"/>
              <a:t> December 2019</a:t>
            </a:r>
          </a:p>
          <a:p>
            <a:endParaRPr lang="en-GB" dirty="0"/>
          </a:p>
          <a:p>
            <a:r>
              <a:rPr lang="en-GB" dirty="0"/>
              <a:t>Online (Winter Meeting): 5</a:t>
            </a:r>
            <a:r>
              <a:rPr lang="en-GB" baseline="30000" dirty="0"/>
              <a:t>th</a:t>
            </a:r>
            <a:r>
              <a:rPr lang="en-GB" dirty="0"/>
              <a:t> December 2020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83311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59F987-61D3-B345-A958-B9CF83545B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London, May 2018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51CA37-7D61-D34E-9678-CFC3206A00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1 Day Meeting</a:t>
            </a:r>
          </a:p>
          <a:p>
            <a:r>
              <a:rPr lang="en-GB" dirty="0"/>
              <a:t>Day 1</a:t>
            </a:r>
          </a:p>
          <a:p>
            <a:pPr lvl="1"/>
            <a:r>
              <a:rPr lang="en-GB" dirty="0"/>
              <a:t>CESMA Meeting</a:t>
            </a:r>
          </a:p>
          <a:p>
            <a:pPr lvl="2"/>
            <a:r>
              <a:rPr lang="en-GB" dirty="0"/>
              <a:t>Structure and governance</a:t>
            </a:r>
          </a:p>
          <a:p>
            <a:pPr lvl="2"/>
            <a:r>
              <a:rPr lang="en-GB" dirty="0"/>
              <a:t>Exams</a:t>
            </a:r>
          </a:p>
          <a:p>
            <a:pPr lvl="2"/>
            <a:r>
              <a:rPr lang="en-GB" dirty="0"/>
              <a:t>Appraisals</a:t>
            </a:r>
          </a:p>
        </p:txBody>
      </p:sp>
    </p:spTree>
    <p:extLst>
      <p:ext uri="{BB962C8B-B14F-4D97-AF65-F5344CB8AC3E}">
        <p14:creationId xmlns:p14="http://schemas.microsoft.com/office/powerpoint/2010/main" val="29454571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59F987-61D3-B345-A958-B9CF83545B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Barcelona, December 2018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51CA37-7D61-D34E-9678-CFC3206A00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2 Day Meeting</a:t>
            </a:r>
          </a:p>
          <a:p>
            <a:r>
              <a:rPr lang="en-GB" dirty="0"/>
              <a:t>Day 1</a:t>
            </a:r>
          </a:p>
          <a:p>
            <a:pPr lvl="1"/>
            <a:r>
              <a:rPr lang="en-GB" dirty="0"/>
              <a:t>MCQ Workshop</a:t>
            </a:r>
          </a:p>
          <a:p>
            <a:pPr lvl="2"/>
            <a:r>
              <a:rPr lang="en-GB" dirty="0"/>
              <a:t>International faculty, 25 attendees</a:t>
            </a:r>
          </a:p>
          <a:p>
            <a:pPr lvl="2"/>
            <a:r>
              <a:rPr lang="en-GB" dirty="0"/>
              <a:t>Feedback: many more workshops needed</a:t>
            </a:r>
          </a:p>
          <a:p>
            <a:r>
              <a:rPr lang="en-GB" dirty="0"/>
              <a:t>Day 2</a:t>
            </a:r>
          </a:p>
          <a:p>
            <a:pPr lvl="1"/>
            <a:r>
              <a:rPr lang="en-GB" dirty="0"/>
              <a:t>CESMA Meeting (similar structure to London, May 2018)</a:t>
            </a:r>
          </a:p>
          <a:p>
            <a:pPr lvl="2"/>
            <a:r>
              <a:rPr lang="en-GB" dirty="0"/>
              <a:t>Overview of examinations</a:t>
            </a:r>
          </a:p>
          <a:p>
            <a:pPr lvl="2"/>
            <a:r>
              <a:rPr lang="en-GB" dirty="0"/>
              <a:t>Appraisals</a:t>
            </a:r>
          </a:p>
        </p:txBody>
      </p:sp>
    </p:spTree>
    <p:extLst>
      <p:ext uri="{BB962C8B-B14F-4D97-AF65-F5344CB8AC3E}">
        <p14:creationId xmlns:p14="http://schemas.microsoft.com/office/powerpoint/2010/main" val="20974661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59F987-61D3-B345-A958-B9CF83545B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Nice, June 2019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51CA37-7D61-D34E-9678-CFC3206A00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2 Day Meeting</a:t>
            </a:r>
          </a:p>
          <a:p>
            <a:r>
              <a:rPr lang="en-GB" dirty="0"/>
              <a:t>Day 1</a:t>
            </a:r>
          </a:p>
          <a:p>
            <a:pPr lvl="1"/>
            <a:r>
              <a:rPr lang="en-GB" dirty="0"/>
              <a:t>EMQ/MCQ/Oral Workshop</a:t>
            </a:r>
          </a:p>
          <a:p>
            <a:pPr lvl="1"/>
            <a:r>
              <a:rPr lang="en-GB" dirty="0"/>
              <a:t>Changed based on ongoing feedback</a:t>
            </a:r>
          </a:p>
          <a:p>
            <a:r>
              <a:rPr lang="en-GB" dirty="0"/>
              <a:t>Day 2</a:t>
            </a:r>
          </a:p>
          <a:p>
            <a:pPr lvl="1"/>
            <a:r>
              <a:rPr lang="en-GB" dirty="0"/>
              <a:t>CESMA Meeting (similar structure to London And Barcelona)</a:t>
            </a:r>
          </a:p>
          <a:p>
            <a:pPr lvl="2"/>
            <a:r>
              <a:rPr lang="en-GB" dirty="0"/>
              <a:t>Eligibility criteria, governance/leadership of examinations, </a:t>
            </a:r>
          </a:p>
        </p:txBody>
      </p:sp>
    </p:spTree>
    <p:extLst>
      <p:ext uri="{BB962C8B-B14F-4D97-AF65-F5344CB8AC3E}">
        <p14:creationId xmlns:p14="http://schemas.microsoft.com/office/powerpoint/2010/main" val="10834651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59F987-61D3-B345-A958-B9CF83545B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Tel Aviv, December 2019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51CA37-7D61-D34E-9678-CFC3206A00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2 Day Meeting</a:t>
            </a:r>
          </a:p>
          <a:p>
            <a:r>
              <a:rPr lang="en-GB" dirty="0"/>
              <a:t>Day 1</a:t>
            </a:r>
          </a:p>
          <a:p>
            <a:pPr lvl="1"/>
            <a:r>
              <a:rPr lang="en-GB" dirty="0"/>
              <a:t>Appraisal Workshop</a:t>
            </a:r>
          </a:p>
          <a:p>
            <a:r>
              <a:rPr lang="en-GB" dirty="0"/>
              <a:t>Day 2</a:t>
            </a:r>
          </a:p>
          <a:p>
            <a:pPr lvl="1"/>
            <a:r>
              <a:rPr lang="en-GB" dirty="0"/>
              <a:t>CESMA Meeting (similar structure to meetings 2018 onwards)</a:t>
            </a:r>
          </a:p>
          <a:p>
            <a:pPr lvl="2"/>
            <a:r>
              <a:rPr lang="en-GB" dirty="0"/>
              <a:t>Planning Appraisal delivery</a:t>
            </a:r>
          </a:p>
        </p:txBody>
      </p:sp>
    </p:spTree>
    <p:extLst>
      <p:ext uri="{BB962C8B-B14F-4D97-AF65-F5344CB8AC3E}">
        <p14:creationId xmlns:p14="http://schemas.microsoft.com/office/powerpoint/2010/main" val="17675645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adison">
  <a:themeElements>
    <a:clrScheme name="Madison">
      <a:dk1>
        <a:sysClr val="windowText" lastClr="000000"/>
      </a:dk1>
      <a:lt1>
        <a:sysClr val="window" lastClr="FFFFFF"/>
      </a:lt1>
      <a:dk2>
        <a:srgbClr val="1F2D29"/>
      </a:dk2>
      <a:lt2>
        <a:srgbClr val="C5FAEB"/>
      </a:lt2>
      <a:accent1>
        <a:srgbClr val="A1D68B"/>
      </a:accent1>
      <a:accent2>
        <a:srgbClr val="5EC795"/>
      </a:accent2>
      <a:accent3>
        <a:srgbClr val="4DADCF"/>
      </a:accent3>
      <a:accent4>
        <a:srgbClr val="CDB756"/>
      </a:accent4>
      <a:accent5>
        <a:srgbClr val="E29C36"/>
      </a:accent5>
      <a:accent6>
        <a:srgbClr val="8EC0C1"/>
      </a:accent6>
      <a:hlink>
        <a:srgbClr val="6D9D9B"/>
      </a:hlink>
      <a:folHlink>
        <a:srgbClr val="6D8583"/>
      </a:folHlink>
    </a:clrScheme>
    <a:fontScheme name="Madison">
      <a:maj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adison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alpha val="88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dison" id="{025CB5FB-2DD3-45EE-B6F0-CC461540EB19}" vid="{6AC10936-2DFC-4054-9ADF-B5E2C5F8619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</TotalTime>
  <Words>468</Words>
  <Application>Microsoft Macintosh PowerPoint</Application>
  <PresentationFormat>Widescreen</PresentationFormat>
  <Paragraphs>110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MS Shell Dlg 2</vt:lpstr>
      <vt:lpstr>Wingdings</vt:lpstr>
      <vt:lpstr>Wingdings 3</vt:lpstr>
      <vt:lpstr>Madison</vt:lpstr>
      <vt:lpstr>UEMS-CESMA April 2021</vt:lpstr>
      <vt:lpstr>Outline</vt:lpstr>
      <vt:lpstr>Background</vt:lpstr>
      <vt:lpstr>Meetings</vt:lpstr>
      <vt:lpstr>Meetings</vt:lpstr>
      <vt:lpstr>London, May 2018</vt:lpstr>
      <vt:lpstr>Barcelona, December 2018</vt:lpstr>
      <vt:lpstr>Nice, June 2019</vt:lpstr>
      <vt:lpstr>Tel Aviv, December 2019</vt:lpstr>
      <vt:lpstr>Online, December 2020</vt:lpstr>
      <vt:lpstr>Online, December 2020</vt:lpstr>
      <vt:lpstr>Appraisal</vt:lpstr>
      <vt:lpstr>Appraisal</vt:lpstr>
      <vt:lpstr>Appraisal: How to</vt:lpstr>
      <vt:lpstr>Appraisal: Plan</vt:lpstr>
      <vt:lpstr>Conclusion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UEMS-CESMA December 2019 For the department of  Public Health Medicine, Turkey </dc:title>
  <dc:creator>Mark Westwood</dc:creator>
  <cp:lastModifiedBy>Mark Westwood</cp:lastModifiedBy>
  <cp:revision>16</cp:revision>
  <dcterms:created xsi:type="dcterms:W3CDTF">2019-11-27T15:25:36Z</dcterms:created>
  <dcterms:modified xsi:type="dcterms:W3CDTF">2021-04-18T20:08:24Z</dcterms:modified>
</cp:coreProperties>
</file>