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1" r:id="rId1"/>
  </p:sldMasterIdLst>
  <p:sldIdLst>
    <p:sldId id="256" r:id="rId2"/>
    <p:sldId id="257" r:id="rId3"/>
    <p:sldId id="298" r:id="rId4"/>
    <p:sldId id="285" r:id="rId5"/>
    <p:sldId id="259" r:id="rId6"/>
    <p:sldId id="295" r:id="rId7"/>
    <p:sldId id="300" r:id="rId8"/>
    <p:sldId id="297" r:id="rId9"/>
    <p:sldId id="282" r:id="rId10"/>
    <p:sldId id="280" r:id="rId11"/>
    <p:sldId id="283" r:id="rId12"/>
    <p:sldId id="284" r:id="rId13"/>
    <p:sldId id="290" r:id="rId14"/>
    <p:sldId id="291" r:id="rId15"/>
    <p:sldId id="292" r:id="rId16"/>
    <p:sldId id="293" r:id="rId17"/>
    <p:sldId id="302" r:id="rId18"/>
    <p:sldId id="301" r:id="rId19"/>
    <p:sldId id="317" r:id="rId20"/>
    <p:sldId id="314" r:id="rId21"/>
    <p:sldId id="315" r:id="rId22"/>
    <p:sldId id="316" r:id="rId23"/>
    <p:sldId id="319" r:id="rId24"/>
    <p:sldId id="320" r:id="rId25"/>
    <p:sldId id="321" r:id="rId26"/>
    <p:sldId id="322" r:id="rId27"/>
    <p:sldId id="318" r:id="rId28"/>
    <p:sldId id="2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9"/>
    <p:restoredTop sz="92993"/>
  </p:normalViewPr>
  <p:slideViewPr>
    <p:cSldViewPr snapToGrid="0" snapToObjects="1">
      <p:cViewPr varScale="1">
        <p:scale>
          <a:sx n="92" d="100"/>
          <a:sy n="92" d="100"/>
        </p:scale>
        <p:origin x="10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3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2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6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4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3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2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25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05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3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2D307E6-5AE6-C643-AE18-A6D94F2E0B5F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392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B90DF-97A2-A843-B502-DF39F2347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UEMS-CESMA</a:t>
            </a:r>
            <a:br>
              <a:rPr lang="en-GB" dirty="0"/>
            </a:br>
            <a:r>
              <a:rPr lang="en-GB" dirty="0"/>
              <a:t>December 2019</a:t>
            </a:r>
            <a:br>
              <a:rPr lang="en-GB" dirty="0"/>
            </a:br>
            <a:r>
              <a:rPr lang="en-GB" sz="3300" dirty="0"/>
              <a:t>For the department of </a:t>
            </a:r>
            <a:br>
              <a:rPr lang="en-GB" sz="3300" dirty="0"/>
            </a:br>
            <a:r>
              <a:rPr lang="en-GB" sz="3300" dirty="0"/>
              <a:t>Public Health Medicine, Turkey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C0370-5B23-234A-9458-1A018DD9B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Mark Westwood, President</a:t>
            </a:r>
          </a:p>
          <a:p>
            <a:r>
              <a:rPr lang="en-GB" dirty="0"/>
              <a:t>Maeve Durkan, Vice President</a:t>
            </a:r>
          </a:p>
        </p:txBody>
      </p:sp>
    </p:spTree>
    <p:extLst>
      <p:ext uri="{BB962C8B-B14F-4D97-AF65-F5344CB8AC3E}">
        <p14:creationId xmlns:p14="http://schemas.microsoft.com/office/powerpoint/2010/main" val="325856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Barcelona, December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 Day Meeting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MCQ Workshop</a:t>
            </a:r>
          </a:p>
          <a:p>
            <a:r>
              <a:rPr lang="en-GB" dirty="0"/>
              <a:t>Day 2</a:t>
            </a:r>
          </a:p>
          <a:p>
            <a:pPr lvl="1"/>
            <a:r>
              <a:rPr lang="en-GB" dirty="0"/>
              <a:t>CESMA Meeting (similar structure to London, May 2018)</a:t>
            </a:r>
          </a:p>
        </p:txBody>
      </p:sp>
    </p:spTree>
    <p:extLst>
      <p:ext uri="{BB962C8B-B14F-4D97-AF65-F5344CB8AC3E}">
        <p14:creationId xmlns:p14="http://schemas.microsoft.com/office/powerpoint/2010/main" val="38248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Barcelona, December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Day 1 – MCQ Workshop</a:t>
            </a:r>
          </a:p>
          <a:p>
            <a:pPr lvl="1"/>
            <a:r>
              <a:rPr lang="en-GB" dirty="0"/>
              <a:t>Expert faculty</a:t>
            </a:r>
          </a:p>
          <a:p>
            <a:pPr lvl="2"/>
            <a:r>
              <a:rPr lang="en-GB" dirty="0"/>
              <a:t>Including 2 International Experts / Question Writers**</a:t>
            </a:r>
          </a:p>
          <a:p>
            <a:pPr lvl="1"/>
            <a:r>
              <a:rPr lang="en-GB" dirty="0"/>
              <a:t>Focussed on producing high level MCQs</a:t>
            </a:r>
          </a:p>
          <a:p>
            <a:pPr lvl="1"/>
            <a:r>
              <a:rPr lang="en-GB" dirty="0"/>
              <a:t>Over 25 attendees</a:t>
            </a:r>
          </a:p>
          <a:p>
            <a:pPr lvl="2"/>
            <a:r>
              <a:rPr lang="en-GB" dirty="0"/>
              <a:t>Over 20 subspecialties across whole of Medical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6F9564-FD61-2E45-9F36-21C7B6E5A9C3}"/>
              </a:ext>
            </a:extLst>
          </p:cNvPr>
          <p:cNvSpPr txBox="1"/>
          <p:nvPr/>
        </p:nvSpPr>
        <p:spPr>
          <a:xfrm>
            <a:off x="6096000" y="6378557"/>
            <a:ext cx="5214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** Required additional remuneration from CESMA</a:t>
            </a:r>
          </a:p>
        </p:txBody>
      </p:sp>
    </p:spTree>
    <p:extLst>
      <p:ext uri="{BB962C8B-B14F-4D97-AF65-F5344CB8AC3E}">
        <p14:creationId xmlns:p14="http://schemas.microsoft.com/office/powerpoint/2010/main" val="150345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Barcelona, December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Day 2 – CESMA Meeting</a:t>
            </a:r>
          </a:p>
          <a:p>
            <a:pPr lvl="1"/>
            <a:r>
              <a:rPr lang="en-GB" dirty="0"/>
              <a:t>Overview of assessment and examinations</a:t>
            </a:r>
          </a:p>
          <a:p>
            <a:pPr lvl="2"/>
            <a:r>
              <a:rPr lang="en-GB" dirty="0"/>
              <a:t>Examples from 5 sections throughout the day</a:t>
            </a:r>
          </a:p>
          <a:p>
            <a:pPr lvl="3"/>
            <a:r>
              <a:rPr lang="en-GB" dirty="0"/>
              <a:t>Infectious diseases</a:t>
            </a:r>
          </a:p>
          <a:p>
            <a:pPr lvl="3"/>
            <a:r>
              <a:rPr lang="en-GB" dirty="0"/>
              <a:t>Occupational medicine</a:t>
            </a:r>
          </a:p>
          <a:p>
            <a:pPr lvl="3"/>
            <a:r>
              <a:rPr lang="en-GB" dirty="0"/>
              <a:t>Obstetrics and Gynaecology</a:t>
            </a:r>
          </a:p>
          <a:p>
            <a:pPr lvl="3"/>
            <a:r>
              <a:rPr lang="en-GB" dirty="0"/>
              <a:t>Orthopaedics</a:t>
            </a:r>
          </a:p>
          <a:p>
            <a:pPr lvl="3"/>
            <a:r>
              <a:rPr lang="en-GB" dirty="0"/>
              <a:t>Radiology</a:t>
            </a:r>
          </a:p>
          <a:p>
            <a:pPr lvl="1"/>
            <a:r>
              <a:rPr lang="en-GB" dirty="0"/>
              <a:t>Candidate eligibility</a:t>
            </a:r>
          </a:p>
          <a:p>
            <a:pPr lvl="2"/>
            <a:r>
              <a:rPr lang="en-GB" dirty="0"/>
              <a:t>Proposed further discussion and position statement from CESMA</a:t>
            </a:r>
          </a:p>
          <a:p>
            <a:pPr lvl="3"/>
            <a:r>
              <a:rPr lang="en-GB" dirty="0"/>
              <a:t>Nice 2019</a:t>
            </a:r>
          </a:p>
        </p:txBody>
      </p:sp>
    </p:spTree>
    <p:extLst>
      <p:ext uri="{BB962C8B-B14F-4D97-AF65-F5344CB8AC3E}">
        <p14:creationId xmlns:p14="http://schemas.microsoft.com/office/powerpoint/2010/main" val="164798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Barcelona, December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Day 2 – CESMA Meeting</a:t>
            </a:r>
          </a:p>
          <a:p>
            <a:pPr lvl="1"/>
            <a:r>
              <a:rPr lang="en-GB" dirty="0"/>
              <a:t>OVERRIDING FEEDBACK - More workshops required</a:t>
            </a:r>
          </a:p>
          <a:p>
            <a:pPr lvl="2"/>
            <a:r>
              <a:rPr lang="en-GB" dirty="0"/>
              <a:t>Every CEMSA Meeting:</a:t>
            </a:r>
          </a:p>
          <a:p>
            <a:pPr lvl="3"/>
            <a:r>
              <a:rPr lang="en-GB" dirty="0"/>
              <a:t>Day 1 – workshop</a:t>
            </a:r>
          </a:p>
          <a:p>
            <a:pPr lvl="3"/>
            <a:r>
              <a:rPr lang="en-GB" dirty="0"/>
              <a:t>Proposals include, EMQ, Oral Exams, </a:t>
            </a:r>
            <a:r>
              <a:rPr lang="en-GB" dirty="0" err="1"/>
              <a:t>Openbook</a:t>
            </a:r>
            <a:endParaRPr lang="en-GB" dirty="0"/>
          </a:p>
          <a:p>
            <a:pPr lvl="2"/>
            <a:r>
              <a:rPr lang="en-GB" dirty="0"/>
              <a:t>Also will plan future workshops on</a:t>
            </a:r>
          </a:p>
          <a:p>
            <a:pPr lvl="3"/>
            <a:r>
              <a:rPr lang="en-GB" dirty="0"/>
              <a:t>Appraisals</a:t>
            </a:r>
          </a:p>
          <a:p>
            <a:pPr lvl="3"/>
            <a:r>
              <a:rPr lang="en-GB" dirty="0"/>
              <a:t>ETR writing/guidance</a:t>
            </a:r>
          </a:p>
        </p:txBody>
      </p:sp>
    </p:spTree>
    <p:extLst>
      <p:ext uri="{BB962C8B-B14F-4D97-AF65-F5344CB8AC3E}">
        <p14:creationId xmlns:p14="http://schemas.microsoft.com/office/powerpoint/2010/main" val="2601947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Nice, June 2019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Nice, June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 Day Meeting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EMQ/MCQ/Oral Workshop</a:t>
            </a:r>
          </a:p>
          <a:p>
            <a:pPr lvl="1"/>
            <a:r>
              <a:rPr lang="en-GB" dirty="0"/>
              <a:t>Changed based on ongoing feedback</a:t>
            </a:r>
          </a:p>
          <a:p>
            <a:r>
              <a:rPr lang="en-GB" dirty="0"/>
              <a:t>Day 2</a:t>
            </a:r>
          </a:p>
          <a:p>
            <a:pPr lvl="1"/>
            <a:r>
              <a:rPr lang="en-GB" dirty="0"/>
              <a:t>CESMA Meeting (similar structure to London And Barcelona)</a:t>
            </a:r>
          </a:p>
        </p:txBody>
      </p:sp>
    </p:spTree>
    <p:extLst>
      <p:ext uri="{BB962C8B-B14F-4D97-AF65-F5344CB8AC3E}">
        <p14:creationId xmlns:p14="http://schemas.microsoft.com/office/powerpoint/2010/main" val="194466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Nice, June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Day 1 – CESMA Workshop</a:t>
            </a:r>
          </a:p>
          <a:p>
            <a:pPr lvl="1"/>
            <a:r>
              <a:rPr lang="en-GB" dirty="0"/>
              <a:t>Planning and Exam</a:t>
            </a:r>
          </a:p>
          <a:p>
            <a:pPr lvl="2"/>
            <a:r>
              <a:rPr lang="en-GB" dirty="0"/>
              <a:t>What type</a:t>
            </a:r>
          </a:p>
          <a:p>
            <a:pPr lvl="3"/>
            <a:r>
              <a:rPr lang="en-GB" dirty="0"/>
              <a:t>MCQ,  Essay, Oral, Practical, </a:t>
            </a:r>
            <a:r>
              <a:rPr lang="en-GB" dirty="0" err="1"/>
              <a:t>Openbook</a:t>
            </a:r>
            <a:endParaRPr lang="en-GB" dirty="0"/>
          </a:p>
          <a:p>
            <a:pPr lvl="2"/>
            <a:r>
              <a:rPr lang="en-GB" dirty="0"/>
              <a:t>What are you examining</a:t>
            </a:r>
          </a:p>
          <a:p>
            <a:pPr lvl="2"/>
            <a:r>
              <a:rPr lang="en-GB" dirty="0"/>
              <a:t>European training vs Rest of World</a:t>
            </a:r>
          </a:p>
          <a:p>
            <a:pPr lvl="1"/>
            <a:r>
              <a:rPr lang="en-GB" dirty="0"/>
              <a:t>Selecting formats of exams</a:t>
            </a:r>
          </a:p>
          <a:p>
            <a:pPr lvl="1"/>
            <a:r>
              <a:rPr lang="en-GB" dirty="0"/>
              <a:t>Matching formats to ETR’s</a:t>
            </a:r>
          </a:p>
          <a:p>
            <a:pPr lvl="1"/>
            <a:r>
              <a:rPr lang="en-GB" dirty="0"/>
              <a:t>Standard Setting</a:t>
            </a:r>
          </a:p>
        </p:txBody>
      </p:sp>
    </p:spTree>
    <p:extLst>
      <p:ext uri="{BB962C8B-B14F-4D97-AF65-F5344CB8AC3E}">
        <p14:creationId xmlns:p14="http://schemas.microsoft.com/office/powerpoint/2010/main" val="1565968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Nice, June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Day 2 – CESMA Meeting</a:t>
            </a:r>
          </a:p>
          <a:p>
            <a:pPr lvl="1"/>
            <a:r>
              <a:rPr lang="en-GB" dirty="0"/>
              <a:t>UEMS have asked for specific eligibility criteria</a:t>
            </a:r>
          </a:p>
          <a:p>
            <a:pPr lvl="2"/>
            <a:r>
              <a:rPr lang="en-GB" dirty="0"/>
              <a:t>Exam Diploma – implications vs Fellows of European Board</a:t>
            </a:r>
          </a:p>
          <a:p>
            <a:pPr lvl="2"/>
            <a:r>
              <a:rPr lang="en-GB" dirty="0"/>
              <a:t>Aligned with structured ETR/Training</a:t>
            </a:r>
          </a:p>
          <a:p>
            <a:pPr lvl="2"/>
            <a:r>
              <a:rPr lang="en-GB" dirty="0"/>
              <a:t>European training vs Rest of World</a:t>
            </a:r>
          </a:p>
          <a:p>
            <a:pPr lvl="1"/>
            <a:r>
              <a:rPr lang="en-GB" dirty="0"/>
              <a:t>Overview of examinations</a:t>
            </a:r>
          </a:p>
          <a:p>
            <a:pPr lvl="1"/>
            <a:r>
              <a:rPr lang="en-GB" dirty="0"/>
              <a:t>Leadership of examination</a:t>
            </a:r>
          </a:p>
          <a:p>
            <a:pPr lvl="1"/>
            <a:r>
              <a:rPr lang="en-GB" dirty="0"/>
              <a:t>Use of feedback questionnaire</a:t>
            </a:r>
          </a:p>
        </p:txBody>
      </p:sp>
    </p:spTree>
    <p:extLst>
      <p:ext uri="{BB962C8B-B14F-4D97-AF65-F5344CB8AC3E}">
        <p14:creationId xmlns:p14="http://schemas.microsoft.com/office/powerpoint/2010/main" val="77585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Nice, June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Day 2 – CESMA Meeting</a:t>
            </a:r>
          </a:p>
          <a:p>
            <a:pPr lvl="1"/>
            <a:r>
              <a:rPr lang="en-GB" dirty="0"/>
              <a:t>UEMS committee governance and structure</a:t>
            </a:r>
          </a:p>
          <a:p>
            <a:pPr lvl="1"/>
            <a:r>
              <a:rPr lang="en-GB" dirty="0"/>
              <a:t>Overview of examinations</a:t>
            </a:r>
          </a:p>
          <a:p>
            <a:pPr lvl="2"/>
            <a:r>
              <a:rPr lang="en-GB" dirty="0"/>
              <a:t>Particularly New Sections with Examinations</a:t>
            </a:r>
          </a:p>
          <a:p>
            <a:pPr lvl="2"/>
            <a:r>
              <a:rPr lang="en-GB" dirty="0"/>
              <a:t>Also those currently planning examinations</a:t>
            </a:r>
          </a:p>
        </p:txBody>
      </p:sp>
    </p:spTree>
    <p:extLst>
      <p:ext uri="{BB962C8B-B14F-4D97-AF65-F5344CB8AC3E}">
        <p14:creationId xmlns:p14="http://schemas.microsoft.com/office/powerpoint/2010/main" val="63007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Tel Aviv, December 2019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1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r>
              <a:rPr lang="en-GB" dirty="0"/>
              <a:t>Current and future meetings</a:t>
            </a:r>
          </a:p>
          <a:p>
            <a:r>
              <a:rPr lang="en-GB" dirty="0"/>
              <a:t>Proposed plans in the future</a:t>
            </a:r>
          </a:p>
          <a:p>
            <a:r>
              <a:rPr lang="en-GB" dirty="0"/>
              <a:t>Q and 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22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 Aviv, December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 Day Meeting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Appraisal Workshop</a:t>
            </a:r>
          </a:p>
          <a:p>
            <a:r>
              <a:rPr lang="en-GB" dirty="0"/>
              <a:t>Day 2</a:t>
            </a:r>
          </a:p>
          <a:p>
            <a:pPr lvl="1"/>
            <a:r>
              <a:rPr lang="en-GB" dirty="0"/>
              <a:t>CESMA Meeting (similar structure to meetings 2018 onwards)</a:t>
            </a:r>
          </a:p>
        </p:txBody>
      </p:sp>
    </p:spTree>
    <p:extLst>
      <p:ext uri="{BB962C8B-B14F-4D97-AF65-F5344CB8AC3E}">
        <p14:creationId xmlns:p14="http://schemas.microsoft.com/office/powerpoint/2010/main" val="612966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 Aviv, December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Day 1 – CESMA Workshop</a:t>
            </a:r>
          </a:p>
          <a:p>
            <a:pPr lvl="1"/>
            <a:r>
              <a:rPr lang="en-GB" dirty="0"/>
              <a:t>Exam Appraisal</a:t>
            </a:r>
          </a:p>
          <a:p>
            <a:pPr lvl="2"/>
            <a:r>
              <a:rPr lang="en-GB" dirty="0"/>
              <a:t>Brainstorming session on standards</a:t>
            </a:r>
          </a:p>
          <a:p>
            <a:pPr lvl="2"/>
            <a:r>
              <a:rPr lang="en-GB" dirty="0"/>
              <a:t>How to prepare</a:t>
            </a:r>
          </a:p>
          <a:p>
            <a:pPr lvl="2"/>
            <a:r>
              <a:rPr lang="en-GB" dirty="0"/>
              <a:t>What (not) to do – Part 1</a:t>
            </a:r>
          </a:p>
          <a:p>
            <a:pPr lvl="2"/>
            <a:r>
              <a:rPr lang="en-GB" dirty="0"/>
              <a:t>What (not) to do – Part 2</a:t>
            </a:r>
          </a:p>
          <a:p>
            <a:pPr lvl="2"/>
            <a:r>
              <a:rPr lang="en-GB" dirty="0"/>
              <a:t>Writing a report of an Appraisal as an Appraiser</a:t>
            </a:r>
          </a:p>
        </p:txBody>
      </p:sp>
    </p:spTree>
    <p:extLst>
      <p:ext uri="{BB962C8B-B14F-4D97-AF65-F5344CB8AC3E}">
        <p14:creationId xmlns:p14="http://schemas.microsoft.com/office/powerpoint/2010/main" val="3462427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 Aviv, December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885284"/>
            <a:ext cx="7796540" cy="4164659"/>
          </a:xfrm>
        </p:spPr>
        <p:txBody>
          <a:bodyPr>
            <a:normAutofit/>
          </a:bodyPr>
          <a:lstStyle/>
          <a:p>
            <a:r>
              <a:rPr lang="en-GB" dirty="0"/>
              <a:t>Day 2 – CESMA Meeting</a:t>
            </a:r>
          </a:p>
          <a:p>
            <a:pPr lvl="1"/>
            <a:r>
              <a:rPr lang="en-GB" dirty="0"/>
              <a:t>Business (closed meeting)</a:t>
            </a:r>
          </a:p>
          <a:p>
            <a:pPr lvl="2"/>
            <a:r>
              <a:rPr lang="en-GB" dirty="0"/>
              <a:t>Finance and viability – action plan</a:t>
            </a:r>
          </a:p>
          <a:p>
            <a:pPr lvl="2"/>
            <a:r>
              <a:rPr lang="en-GB" dirty="0"/>
              <a:t>Update from sections (this part usually challenges)</a:t>
            </a:r>
          </a:p>
          <a:p>
            <a:pPr lvl="2"/>
            <a:r>
              <a:rPr lang="en-GB" dirty="0"/>
              <a:t>Business (closed meeting)</a:t>
            </a:r>
          </a:p>
          <a:p>
            <a:pPr lvl="1"/>
            <a:r>
              <a:rPr lang="en-GB" dirty="0"/>
              <a:t>Formative and Summative Appraisal</a:t>
            </a:r>
          </a:p>
          <a:p>
            <a:pPr lvl="1"/>
            <a:r>
              <a:rPr lang="en-GB" dirty="0"/>
              <a:t>Expansion of Appraisal and update with RCP</a:t>
            </a:r>
          </a:p>
          <a:p>
            <a:pPr lvl="1"/>
            <a:r>
              <a:rPr lang="en-GB" dirty="0"/>
              <a:t>Structure of Exam Committees</a:t>
            </a:r>
          </a:p>
          <a:p>
            <a:pPr lvl="2"/>
            <a:r>
              <a:rPr lang="en-GB" dirty="0"/>
              <a:t>And interaction with UEMS Boards</a:t>
            </a:r>
          </a:p>
          <a:p>
            <a:pPr lvl="1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425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Finance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885284"/>
            <a:ext cx="7796540" cy="4164659"/>
          </a:xfrm>
        </p:spPr>
        <p:txBody>
          <a:bodyPr>
            <a:normAutofit/>
          </a:bodyPr>
          <a:lstStyle/>
          <a:p>
            <a:r>
              <a:rPr lang="en-GB" dirty="0"/>
              <a:t>Unsustainable</a:t>
            </a:r>
          </a:p>
          <a:p>
            <a:pPr lvl="1"/>
            <a:r>
              <a:rPr lang="en-GB" dirty="0"/>
              <a:t>Outgoings have increased considerably</a:t>
            </a:r>
          </a:p>
          <a:p>
            <a:pPr lvl="2"/>
            <a:r>
              <a:rPr lang="en-GB" dirty="0"/>
              <a:t>Increased costs (2 day meetings)</a:t>
            </a:r>
          </a:p>
          <a:p>
            <a:pPr lvl="2"/>
            <a:r>
              <a:rPr lang="en-GB" dirty="0"/>
              <a:t>Executive costs previously absorbed by relevant section</a:t>
            </a:r>
          </a:p>
          <a:p>
            <a:pPr lvl="2"/>
            <a:r>
              <a:rPr lang="en-GB" dirty="0"/>
              <a:t>Increased travel/networking of executive</a:t>
            </a:r>
          </a:p>
          <a:p>
            <a:pPr lvl="3"/>
            <a:r>
              <a:rPr lang="en-GB" dirty="0"/>
              <a:t>Extra meetings </a:t>
            </a:r>
            <a:r>
              <a:rPr lang="en-GB" dirty="0" err="1"/>
              <a:t>eg</a:t>
            </a:r>
            <a:r>
              <a:rPr lang="en-GB" dirty="0"/>
              <a:t> to develop written appraisal documentation</a:t>
            </a:r>
          </a:p>
          <a:p>
            <a:pPr lvl="1"/>
            <a:r>
              <a:rPr lang="en-GB" dirty="0"/>
              <a:t>Demands have increased</a:t>
            </a:r>
          </a:p>
          <a:p>
            <a:pPr lvl="2"/>
            <a:r>
              <a:rPr lang="en-GB" dirty="0"/>
              <a:t>Appraisal now mandatory</a:t>
            </a:r>
          </a:p>
          <a:p>
            <a:pPr lvl="2"/>
            <a:r>
              <a:rPr lang="en-GB" dirty="0"/>
              <a:t>7 requests for 2020 already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49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885284"/>
            <a:ext cx="7796540" cy="4164659"/>
          </a:xfrm>
        </p:spPr>
        <p:txBody>
          <a:bodyPr>
            <a:normAutofit/>
          </a:bodyPr>
          <a:lstStyle/>
          <a:p>
            <a:r>
              <a:rPr lang="en-GB" dirty="0"/>
              <a:t>Meetings</a:t>
            </a:r>
          </a:p>
          <a:p>
            <a:pPr lvl="1"/>
            <a:r>
              <a:rPr lang="en-GB" dirty="0"/>
              <a:t>Despite collaborations costs have increased</a:t>
            </a:r>
          </a:p>
          <a:p>
            <a:pPr lvl="2"/>
            <a:r>
              <a:rPr lang="en-GB" dirty="0"/>
              <a:t>Revert to 1 meeting at UEMS Headquarters in Brussels</a:t>
            </a:r>
          </a:p>
          <a:p>
            <a:pPr lvl="1"/>
            <a:r>
              <a:rPr lang="en-GB" dirty="0"/>
              <a:t>Need to increase income</a:t>
            </a:r>
          </a:p>
          <a:p>
            <a:pPr lvl="2"/>
            <a:r>
              <a:rPr lang="en-GB" dirty="0"/>
              <a:t>Increase fees for CESMA (€50 per annum)</a:t>
            </a:r>
          </a:p>
          <a:p>
            <a:pPr lvl="2"/>
            <a:r>
              <a:rPr lang="en-GB" dirty="0"/>
              <a:t>Increase cost of appraisal (will need to change over time)</a:t>
            </a:r>
          </a:p>
          <a:p>
            <a:pPr lvl="2"/>
            <a:r>
              <a:rPr lang="en-GB" dirty="0"/>
              <a:t>Commercial providers – potential conflict of interest</a:t>
            </a:r>
          </a:p>
          <a:p>
            <a:pPr lvl="2"/>
            <a:r>
              <a:rPr lang="en-GB" dirty="0"/>
              <a:t>Central funding from UEMS – discussion with UEMS Executive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243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885284"/>
            <a:ext cx="7796540" cy="416465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Priorities</a:t>
            </a:r>
          </a:p>
          <a:p>
            <a:pPr lvl="1"/>
            <a:r>
              <a:rPr lang="en-GB" dirty="0"/>
              <a:t>Functions of CESMA not to be curtailed (UEMS Executive)</a:t>
            </a:r>
          </a:p>
          <a:p>
            <a:pPr lvl="2"/>
            <a:r>
              <a:rPr lang="en-GB" dirty="0"/>
              <a:t>Continue 2 meetings a year</a:t>
            </a:r>
          </a:p>
          <a:p>
            <a:pPr lvl="2"/>
            <a:r>
              <a:rPr lang="en-GB" dirty="0"/>
              <a:t>Continue workshop</a:t>
            </a:r>
          </a:p>
          <a:p>
            <a:pPr lvl="1"/>
            <a:r>
              <a:rPr lang="en-GB" dirty="0"/>
              <a:t>Continue appraisal</a:t>
            </a:r>
          </a:p>
          <a:p>
            <a:pPr lvl="2"/>
            <a:r>
              <a:rPr lang="en-GB" dirty="0"/>
              <a:t>This is likely to expand significantly and be sustained</a:t>
            </a:r>
          </a:p>
          <a:p>
            <a:pPr lvl="2"/>
            <a:r>
              <a:rPr lang="en-GB" dirty="0"/>
              <a:t>Need to constantly train/update CESMA appraisers</a:t>
            </a:r>
          </a:p>
          <a:p>
            <a:pPr lvl="1"/>
            <a:r>
              <a:rPr lang="en-GB" dirty="0"/>
              <a:t>Also need to facilitate assessment with rolling cycle of workshops</a:t>
            </a:r>
          </a:p>
          <a:p>
            <a:pPr lvl="2"/>
            <a:r>
              <a:rPr lang="en-GB" dirty="0"/>
              <a:t>To fulfil remit of training and education</a:t>
            </a:r>
          </a:p>
          <a:p>
            <a:pPr lvl="2"/>
            <a:r>
              <a:rPr lang="en-GB" dirty="0"/>
              <a:t>And develop high quality sustainable examinations</a:t>
            </a:r>
          </a:p>
        </p:txBody>
      </p:sp>
    </p:spTree>
    <p:extLst>
      <p:ext uri="{BB962C8B-B14F-4D97-AF65-F5344CB8AC3E}">
        <p14:creationId xmlns:p14="http://schemas.microsoft.com/office/powerpoint/2010/main" val="1953072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r>
              <a:rPr lang="en-GB" dirty="0"/>
              <a:t>Current and future meetings</a:t>
            </a:r>
          </a:p>
          <a:p>
            <a:r>
              <a:rPr lang="en-GB" dirty="0"/>
              <a:t>Proposed plans in the future</a:t>
            </a:r>
          </a:p>
          <a:p>
            <a:r>
              <a:rPr lang="en-GB" dirty="0"/>
              <a:t>Q and 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700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776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CESMA</a:t>
            </a:r>
          </a:p>
          <a:p>
            <a:pPr lvl="1"/>
            <a:r>
              <a:rPr lang="en-GB" dirty="0"/>
              <a:t>The Council for European Specialists Medical Assessment</a:t>
            </a:r>
          </a:p>
          <a:p>
            <a:r>
              <a:rPr lang="en-GB" dirty="0"/>
              <a:t>ADVISORY Body to UEMS</a:t>
            </a:r>
          </a:p>
          <a:p>
            <a:pPr lvl="1"/>
            <a:r>
              <a:rPr lang="en-GB" dirty="0"/>
              <a:t>Recommends/advises on European examinations</a:t>
            </a:r>
          </a:p>
          <a:p>
            <a:r>
              <a:rPr lang="en-GB" dirty="0"/>
              <a:t>Created 2007</a:t>
            </a:r>
          </a:p>
          <a:p>
            <a:r>
              <a:rPr lang="en-GB" dirty="0"/>
              <a:t>Harmonisation, Guidelines, Encourage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3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Appraisal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3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 The single most important function of CESMA</a:t>
            </a:r>
          </a:p>
          <a:p>
            <a:pPr lvl="1"/>
            <a:r>
              <a:rPr lang="en-GB" dirty="0"/>
              <a:t>Inform</a:t>
            </a:r>
          </a:p>
          <a:p>
            <a:pPr lvl="1"/>
            <a:r>
              <a:rPr lang="en-GB" dirty="0"/>
              <a:t>Drive standards</a:t>
            </a:r>
          </a:p>
          <a:p>
            <a:pPr lvl="1"/>
            <a:r>
              <a:rPr lang="en-GB" dirty="0"/>
              <a:t>Consistency</a:t>
            </a:r>
          </a:p>
          <a:p>
            <a:pPr lvl="1"/>
            <a:r>
              <a:rPr lang="en-GB" dirty="0"/>
              <a:t>3 year validity</a:t>
            </a:r>
          </a:p>
          <a:p>
            <a:pPr lvl="2"/>
            <a:r>
              <a:rPr lang="en-GB" dirty="0"/>
              <a:t>Reapplication will asses performance against prior recommendations</a:t>
            </a:r>
          </a:p>
          <a:p>
            <a:r>
              <a:rPr lang="en-GB" dirty="0"/>
              <a:t>Several volunteers to be appraisers</a:t>
            </a:r>
          </a:p>
          <a:p>
            <a:r>
              <a:rPr lang="en-GB" dirty="0"/>
              <a:t>Area of increasing activity</a:t>
            </a:r>
          </a:p>
          <a:p>
            <a:pPr lvl="1"/>
            <a:r>
              <a:rPr lang="en-GB" dirty="0"/>
              <a:t>Will continue to grow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A33E1B-C091-534B-A314-C6D2D221C3F6}"/>
              </a:ext>
            </a:extLst>
          </p:cNvPr>
          <p:cNvSpPr txBox="1"/>
          <p:nvPr/>
        </p:nvSpPr>
        <p:spPr>
          <a:xfrm>
            <a:off x="998805" y="2721114"/>
            <a:ext cx="10367890" cy="707886"/>
          </a:xfrm>
          <a:prstGeom prst="rect">
            <a:avLst/>
          </a:prstGeom>
          <a:gradFill>
            <a:gsLst>
              <a:gs pos="46000">
                <a:srgbClr val="FEFF34"/>
              </a:gs>
              <a:gs pos="24000">
                <a:srgbClr val="FFC000"/>
              </a:gs>
              <a:gs pos="0">
                <a:srgbClr val="FF0000"/>
              </a:gs>
              <a:gs pos="59000">
                <a:schemeClr val="accent1">
                  <a:lumMod val="75000"/>
                </a:schemeClr>
              </a:gs>
              <a:gs pos="77000">
                <a:srgbClr val="0070C0"/>
              </a:gs>
              <a:gs pos="100000">
                <a:srgbClr val="7030A0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AND ITS NOW COMPULSORY!!!!!!</a:t>
            </a:r>
          </a:p>
        </p:txBody>
      </p:sp>
    </p:spTree>
    <p:extLst>
      <p:ext uri="{BB962C8B-B14F-4D97-AF65-F5344CB8AC3E}">
        <p14:creationId xmlns:p14="http://schemas.microsoft.com/office/powerpoint/2010/main" val="73902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Appraisal: Written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8456376" cy="442012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 Outlined plan for UK Federation appraisal/Template development</a:t>
            </a:r>
          </a:p>
          <a:p>
            <a:pPr lvl="1"/>
            <a:r>
              <a:rPr lang="en-GB" dirty="0"/>
              <a:t>Extraordinary Meeting of ‘Core CESMA Appraisal Group’</a:t>
            </a:r>
          </a:p>
          <a:p>
            <a:pPr lvl="2"/>
            <a:r>
              <a:rPr lang="en-GB" dirty="0"/>
              <a:t>London, June 2019</a:t>
            </a:r>
          </a:p>
          <a:p>
            <a:pPr lvl="1"/>
            <a:r>
              <a:rPr lang="en-GB" dirty="0"/>
              <a:t>In person review of written examination processes</a:t>
            </a:r>
          </a:p>
          <a:p>
            <a:pPr lvl="2"/>
            <a:r>
              <a:rPr lang="en-GB" dirty="0"/>
              <a:t>Question Writing</a:t>
            </a:r>
          </a:p>
          <a:p>
            <a:pPr lvl="2"/>
            <a:r>
              <a:rPr lang="en-GB" dirty="0"/>
              <a:t>Exam Board Meeting/Review</a:t>
            </a:r>
          </a:p>
          <a:p>
            <a:pPr lvl="2"/>
            <a:r>
              <a:rPr lang="en-GB" dirty="0"/>
              <a:t>Standard Setting</a:t>
            </a:r>
          </a:p>
          <a:p>
            <a:pPr lvl="1"/>
            <a:r>
              <a:rPr lang="en-GB" dirty="0"/>
              <a:t>Further extraordinary Meeting of ’Core CESMA Appraisal Group’</a:t>
            </a:r>
          </a:p>
          <a:p>
            <a:pPr lvl="2"/>
            <a:r>
              <a:rPr lang="en-GB" dirty="0"/>
              <a:t>Collate and review evidence</a:t>
            </a:r>
          </a:p>
          <a:p>
            <a:pPr lvl="2"/>
            <a:r>
              <a:rPr lang="en-GB" dirty="0"/>
              <a:t>Develop standards for future use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94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Meetings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5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Barcelona 2018 (Winter Meeting): 7</a:t>
            </a:r>
            <a:r>
              <a:rPr lang="en-GB" baseline="30000" dirty="0"/>
              <a:t>th</a:t>
            </a:r>
            <a:r>
              <a:rPr lang="en-GB" dirty="0"/>
              <a:t> – 8</a:t>
            </a:r>
            <a:r>
              <a:rPr lang="en-GB" baseline="30000" dirty="0"/>
              <a:t>th</a:t>
            </a:r>
            <a:r>
              <a:rPr lang="en-GB" dirty="0"/>
              <a:t> December 2018</a:t>
            </a:r>
          </a:p>
          <a:p>
            <a:r>
              <a:rPr lang="en-GB" dirty="0"/>
              <a:t>Nice 2019 (Spring Meeting): 31</a:t>
            </a:r>
            <a:r>
              <a:rPr lang="en-GB" baseline="30000" dirty="0"/>
              <a:t>st</a:t>
            </a:r>
            <a:r>
              <a:rPr lang="en-GB" dirty="0"/>
              <a:t> May – 1</a:t>
            </a:r>
            <a:r>
              <a:rPr lang="en-GB" baseline="30000" dirty="0"/>
              <a:t>st</a:t>
            </a:r>
            <a:r>
              <a:rPr lang="en-GB" dirty="0"/>
              <a:t> June 2019</a:t>
            </a:r>
          </a:p>
          <a:p>
            <a:r>
              <a:rPr lang="en-GB" dirty="0"/>
              <a:t>Tel Aviv 2019 (Winter Meeting): 6</a:t>
            </a:r>
            <a:r>
              <a:rPr lang="en-GB" baseline="30000" dirty="0"/>
              <a:t>th</a:t>
            </a:r>
            <a:r>
              <a:rPr lang="en-GB" dirty="0"/>
              <a:t> – 7</a:t>
            </a:r>
            <a:r>
              <a:rPr lang="en-GB" baseline="30000" dirty="0"/>
              <a:t>th</a:t>
            </a:r>
            <a:r>
              <a:rPr lang="en-GB" dirty="0"/>
              <a:t> December 2019</a:t>
            </a:r>
          </a:p>
          <a:p>
            <a:r>
              <a:rPr lang="en-GB" dirty="0"/>
              <a:t>Other Items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17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Barcelona, December 2018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7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826</Words>
  <Application>Microsoft Macintosh PowerPoint</Application>
  <PresentationFormat>Widescreen</PresentationFormat>
  <Paragraphs>174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MS Shell Dlg 2</vt:lpstr>
      <vt:lpstr>Arial</vt:lpstr>
      <vt:lpstr>Wingdings</vt:lpstr>
      <vt:lpstr>Wingdings 3</vt:lpstr>
      <vt:lpstr>Madison</vt:lpstr>
      <vt:lpstr>UEMS-CESMA December 2019 For the department of  Public Health Medicine, Turkey </vt:lpstr>
      <vt:lpstr>Outline</vt:lpstr>
      <vt:lpstr>Background</vt:lpstr>
      <vt:lpstr>Appraisal</vt:lpstr>
      <vt:lpstr>Appraisal</vt:lpstr>
      <vt:lpstr>Appraisal: Written</vt:lpstr>
      <vt:lpstr>Meetings</vt:lpstr>
      <vt:lpstr>Meetings</vt:lpstr>
      <vt:lpstr>Barcelona, December 2018</vt:lpstr>
      <vt:lpstr>Barcelona, December 2018</vt:lpstr>
      <vt:lpstr>Barcelona, December 2018</vt:lpstr>
      <vt:lpstr>Barcelona, December 2018</vt:lpstr>
      <vt:lpstr>Barcelona, December 2018</vt:lpstr>
      <vt:lpstr>Nice, June 2019</vt:lpstr>
      <vt:lpstr>Nice, June 2019</vt:lpstr>
      <vt:lpstr>Nice, June 2019</vt:lpstr>
      <vt:lpstr>Nice, June 2019</vt:lpstr>
      <vt:lpstr>Nice, June 2019</vt:lpstr>
      <vt:lpstr>Tel Aviv, December 2019</vt:lpstr>
      <vt:lpstr>Tel Aviv, December 2019</vt:lpstr>
      <vt:lpstr>Tel Aviv, December 2019</vt:lpstr>
      <vt:lpstr>Tel Aviv, December 2019</vt:lpstr>
      <vt:lpstr>Finance</vt:lpstr>
      <vt:lpstr>Financial Position</vt:lpstr>
      <vt:lpstr>Financial Position</vt:lpstr>
      <vt:lpstr>Financial Position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UEMS-CESMA December 2019 For the department of  Public Health Medicine, Turkey </dc:title>
  <dc:creator>Mark Westwood</dc:creator>
  <cp:lastModifiedBy>Mark Westwood</cp:lastModifiedBy>
  <cp:revision>8</cp:revision>
  <dcterms:created xsi:type="dcterms:W3CDTF">2019-11-27T15:25:36Z</dcterms:created>
  <dcterms:modified xsi:type="dcterms:W3CDTF">2019-12-05T12:11:20Z</dcterms:modified>
</cp:coreProperties>
</file>