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62" r:id="rId3"/>
    <p:sldId id="263" r:id="rId4"/>
    <p:sldId id="264" r:id="rId5"/>
    <p:sldId id="259" r:id="rId6"/>
    <p:sldId id="261" r:id="rId7"/>
    <p:sldId id="257" r:id="rId8"/>
    <p:sldId id="258" r:id="rId9"/>
    <p:sldId id="260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49"/>
    <p:restoredTop sz="94712"/>
  </p:normalViewPr>
  <p:slideViewPr>
    <p:cSldViewPr snapToGrid="0" snapToObjects="1">
      <p:cViewPr varScale="1">
        <p:scale>
          <a:sx n="97" d="100"/>
          <a:sy n="97" d="100"/>
        </p:scale>
        <p:origin x="2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02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19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740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8865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844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645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542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80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69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45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23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21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21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02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44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71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88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F2F7-3031-1043-81A2-07291D276ADB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9DFBD-08E9-3B40-B93F-C80C36594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759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CDE93E-7CB4-774C-9F77-26FEB73C7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863307"/>
            <a:ext cx="8791575" cy="1811546"/>
          </a:xfrm>
        </p:spPr>
        <p:txBody>
          <a:bodyPr>
            <a:normAutofit/>
          </a:bodyPr>
          <a:lstStyle/>
          <a:p>
            <a:r>
              <a:rPr lang="fr-FR" sz="5000" dirty="0"/>
              <a:t>SURGICAL TRAINING IN EUROPE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32FBBC7-27F6-DF41-B7CB-60D1215DA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48" y="174925"/>
            <a:ext cx="2540000" cy="2540000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C868BB96-9E09-4D46-9714-53F88D240319}"/>
              </a:ext>
            </a:extLst>
          </p:cNvPr>
          <p:cNvSpPr txBox="1"/>
          <p:nvPr/>
        </p:nvSpPr>
        <p:spPr>
          <a:xfrm>
            <a:off x="1876425" y="4796287"/>
            <a:ext cx="9091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MALTA, SEPTEMBER 15TH 2018</a:t>
            </a:r>
          </a:p>
        </p:txBody>
      </p:sp>
    </p:spTree>
    <p:extLst>
      <p:ext uri="{BB962C8B-B14F-4D97-AF65-F5344CB8AC3E}">
        <p14:creationId xmlns:p14="http://schemas.microsoft.com/office/powerpoint/2010/main" val="248254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194DF6-056E-A14D-8C9F-59326058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      SURGICAL TRAINING IN EUROPE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43E251-C586-204F-B3DD-2A2314490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714925"/>
            <a:ext cx="9905999" cy="3778640"/>
          </a:xfrm>
        </p:spPr>
        <p:txBody>
          <a:bodyPr>
            <a:normAutofit fontScale="32500" lnSpcReduction="20000"/>
          </a:bodyPr>
          <a:lstStyle/>
          <a:p>
            <a:r>
              <a:rPr lang="fr-CH" sz="3700" dirty="0"/>
              <a:t>UEMS 2015 /13 EN AMEND.04.15 </a:t>
            </a:r>
          </a:p>
          <a:p>
            <a:r>
              <a:rPr lang="fr-CH" sz="3700" dirty="0"/>
              <a:t>Article I. Name </a:t>
            </a:r>
          </a:p>
          <a:p>
            <a:r>
              <a:rPr lang="fr-CH" sz="3700" dirty="0"/>
              <a:t>Article II. </a:t>
            </a:r>
            <a:r>
              <a:rPr lang="en-US" sz="3700" dirty="0"/>
              <a:t>Registered offices</a:t>
            </a:r>
            <a:endParaRPr lang="fr-CH" sz="3700" dirty="0"/>
          </a:p>
          <a:p>
            <a:r>
              <a:rPr lang="en-US" sz="3700" dirty="0"/>
              <a:t>Article III. Objectives </a:t>
            </a:r>
            <a:endParaRPr lang="fr-CH" sz="3700" dirty="0"/>
          </a:p>
          <a:p>
            <a:r>
              <a:rPr lang="en-US" sz="3700" dirty="0"/>
              <a:t>UEMS aims for the following international non profit-making objectives</a:t>
            </a:r>
            <a:r>
              <a:rPr lang="en-US" dirty="0"/>
              <a:t>: </a:t>
            </a:r>
            <a:endParaRPr lang="fr-CH" dirty="0"/>
          </a:p>
          <a:p>
            <a:pPr lvl="0"/>
            <a:r>
              <a:rPr lang="en-US" sz="7000" dirty="0"/>
              <a:t>-  The study, promotion and </a:t>
            </a:r>
            <a:r>
              <a:rPr lang="en-US" sz="7000" dirty="0" err="1"/>
              <a:t>harmonisation</a:t>
            </a:r>
            <a:r>
              <a:rPr lang="en-US" sz="7000" dirty="0"/>
              <a:t> of the highest level of training of the medical specialists, medical practice and health care within the European Union; </a:t>
            </a:r>
            <a:r>
              <a:rPr lang="en-US" dirty="0"/>
              <a:t> </a:t>
            </a:r>
            <a:endParaRPr lang="fr-CH" dirty="0"/>
          </a:p>
          <a:p>
            <a:pPr lvl="0"/>
            <a:r>
              <a:rPr lang="en-US" sz="3100" dirty="0"/>
              <a:t>-  The study and promotion of free movement of specialist medical doctors within the EU; </a:t>
            </a:r>
            <a:endParaRPr lang="fr-CH" sz="3100" dirty="0"/>
          </a:p>
          <a:p>
            <a:pPr marL="0" lvl="0" indent="0">
              <a:buNone/>
            </a:pPr>
            <a:r>
              <a:rPr lang="en-US" sz="3100" dirty="0"/>
              <a:t>-  The representation, within this framework, of the medical specialist profession in the Member States of the EU, to EU authorities and any other authority and/or </a:t>
            </a:r>
            <a:r>
              <a:rPr lang="en-US" sz="3100" dirty="0" err="1"/>
              <a:t>organisation</a:t>
            </a:r>
            <a:r>
              <a:rPr lang="en-US" sz="3100" dirty="0"/>
              <a:t> dealing with questions directly or indirectly concerning the medical profession, and any action which might further the achievement of the afore-mentioned objectives.  </a:t>
            </a:r>
            <a:endParaRPr lang="fr-CH" sz="3100" dirty="0"/>
          </a:p>
          <a:p>
            <a:pPr lvl="0"/>
            <a:r>
              <a:rPr lang="en-US" sz="3100" dirty="0"/>
              <a:t>-  The </a:t>
            </a:r>
            <a:r>
              <a:rPr lang="en-US" sz="3100" dirty="0" err="1"/>
              <a:t>defence</a:t>
            </a:r>
            <a:r>
              <a:rPr lang="en-US" sz="3100" dirty="0"/>
              <a:t> of the professional interests of European Medical Specialists</a:t>
            </a:r>
            <a:r>
              <a:rPr lang="en-US" dirty="0"/>
              <a:t>. </a:t>
            </a:r>
            <a:endParaRPr lang="fr-CH" dirty="0"/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C25765C-7292-8A45-AE82-C8305A67D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48" y="174925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29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937EB8-A065-3B48-ACC4-0D1AD8C3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      SURGICAL TRAINING IN EUROPE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C523692-A7E4-6449-ACD3-52D46658F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48" y="174925"/>
            <a:ext cx="2540000" cy="2540000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E83CBD75-C3D4-E94C-8425-FFCEE3D3D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809461"/>
            <a:ext cx="9905999" cy="359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 UEMS has a clear mandate by the European Commission to set the basis for a harmonization process </a:t>
            </a:r>
            <a:r>
              <a:rPr lang="en-US" sz="3200" dirty="0" err="1"/>
              <a:t>focussing</a:t>
            </a:r>
            <a:r>
              <a:rPr lang="en-US" sz="3200" dirty="0"/>
              <a:t> on competencies and on the content of medical training. This standardization process will be a multi-level step-by-step project and undergo continuous development.</a:t>
            </a:r>
            <a:endParaRPr lang="fr-CH" sz="3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603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4497DB-2F7E-6443-AB7E-3F5FD9F50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      SURGICAL TRAINING IN EUROPE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82CA87-770D-3E43-8286-A2B6A25DB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AE33A88-939E-1047-9D50-FB01CD2C8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48" y="174925"/>
            <a:ext cx="2540000" cy="254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1890232-6B13-E34C-9D9C-D231A7A6FE85}"/>
              </a:ext>
            </a:extLst>
          </p:cNvPr>
          <p:cNvSpPr/>
          <p:nvPr/>
        </p:nvSpPr>
        <p:spPr>
          <a:xfrm>
            <a:off x="1141411" y="2828836"/>
            <a:ext cx="99059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139700" algn="l"/>
                <a:tab pos="457200" algn="l"/>
              </a:tabLst>
            </a:pPr>
            <a:endParaRPr lang="en-US" sz="3200" dirty="0">
              <a:latin typeface="Times" pitchFamily="2" charset="0"/>
              <a:ea typeface="Calibri" panose="020F0502020204030204" pitchFamily="34" charset="0"/>
              <a:cs typeface="Times" pitchFamily="2" charset="0"/>
            </a:endParaRPr>
          </a:p>
          <a:p>
            <a:pPr lvl="0">
              <a:spcAft>
                <a:spcPts val="0"/>
              </a:spcAft>
              <a:tabLst>
                <a:tab pos="139700" algn="l"/>
                <a:tab pos="457200" algn="l"/>
              </a:tabLst>
            </a:pPr>
            <a:r>
              <a:rPr lang="en-US" sz="3200" dirty="0">
                <a:ea typeface="Calibri" panose="020F0502020204030204" pitchFamily="34" charset="0"/>
                <a:cs typeface="Times" pitchFamily="2" charset="0"/>
              </a:rPr>
              <a:t>The long-term goal is standardization of surgical training not only in respect of duration of training, but training on the basis of a consensual European syllabus defining the criteria for the perfect "European Surgeon".</a:t>
            </a:r>
            <a:endParaRPr lang="fr-CH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077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B8DCED-45B8-0D47-98D1-7F848F658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		   SURGICAL TRAINING IN EUROPE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540F65-EF4F-0E47-946C-3A1207F21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0" lvl="7" indent="0">
              <a:buNone/>
            </a:pPr>
            <a:r>
              <a:rPr lang="fr-FR" sz="2400" dirty="0"/>
              <a:t>           </a:t>
            </a:r>
            <a:r>
              <a:rPr lang="fr-FR" sz="3200" dirty="0">
                <a:solidFill>
                  <a:srgbClr val="FF0000"/>
                </a:solidFill>
              </a:rPr>
              <a:t>HISTORY</a:t>
            </a:r>
          </a:p>
          <a:p>
            <a:pPr marL="1749425" lvl="7" indent="0">
              <a:buNone/>
            </a:pPr>
            <a:r>
              <a:rPr lang="fr-FR" sz="2600" dirty="0"/>
              <a:t>STOCKHOLM (2014), BERLIN (2015), </a:t>
            </a:r>
          </a:p>
          <a:p>
            <a:pPr marL="1784350" lvl="7" indent="0">
              <a:buNone/>
            </a:pPr>
            <a:r>
              <a:rPr lang="fr-FR" sz="2600" dirty="0"/>
              <a:t>ATHENS (2015), BELFAST (2016), LISBON (2016)</a:t>
            </a:r>
          </a:p>
          <a:p>
            <a:pPr marL="1784350" lvl="7" indent="0">
              <a:buNone/>
            </a:pPr>
            <a:r>
              <a:rPr lang="fr-FR" sz="2600" dirty="0"/>
              <a:t>COPENHAGEN (2017), BRUSSELS (2017)</a:t>
            </a:r>
          </a:p>
          <a:p>
            <a:pPr marL="1784350" lvl="7" indent="0">
              <a:buNone/>
            </a:pPr>
            <a:r>
              <a:rPr lang="fr-FR" sz="2600" dirty="0"/>
              <a:t>MADRID (2018) MALTA (2018)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949D3CF-5AFA-4F4C-AFDB-629521B8E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48" y="174925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6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443067-A4C4-2D4F-B48A-9C822F43B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      SURGICAL TRAINING IN EUROPE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5CAD98-0BF8-234A-B411-EE3F4C829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>
              <a:buNone/>
            </a:pPr>
            <a:r>
              <a:rPr lang="fr-FR" sz="3600"/>
              <a:t>               CORE </a:t>
            </a:r>
            <a:r>
              <a:rPr lang="fr-FR" sz="3600" dirty="0"/>
              <a:t>SURGICAL CURRICULUM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64B081C-01F2-8947-AF1E-7860F3E46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48" y="174925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0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3E85B0-83C5-FD4A-9F2E-5616331E6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845388"/>
            <a:ext cx="9905998" cy="1869537"/>
          </a:xfrm>
        </p:spPr>
        <p:txBody>
          <a:bodyPr/>
          <a:lstStyle/>
          <a:p>
            <a:r>
              <a:rPr lang="fr-FR" dirty="0"/>
              <a:t>               </a:t>
            </a:r>
            <a:r>
              <a:rPr lang="fr-FR" dirty="0" err="1"/>
              <a:t>surgical</a:t>
            </a:r>
            <a:r>
              <a:rPr lang="fr-FR" dirty="0"/>
              <a:t> TRAINING IN EUROPE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03829F-0965-064A-90E8-A49CCEC5F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32318"/>
            <a:ext cx="9905999" cy="4796286"/>
          </a:xfrm>
        </p:spPr>
        <p:txBody>
          <a:bodyPr>
            <a:normAutofit fontScale="47500" lnSpcReduction="20000"/>
          </a:bodyPr>
          <a:lstStyle/>
          <a:p>
            <a:r>
              <a:rPr lang="fr-FR" dirty="0"/>
              <a:t>C</a:t>
            </a:r>
          </a:p>
          <a:p>
            <a:pPr marL="0" indent="0">
              <a:buNone/>
            </a:pPr>
            <a:r>
              <a:rPr lang="fr-FR" sz="3600" dirty="0"/>
              <a:t>                                                                       </a:t>
            </a:r>
            <a:r>
              <a:rPr lang="fr-FR" sz="5100" dirty="0">
                <a:solidFill>
                  <a:srgbClr val="FF0000"/>
                </a:solidFill>
              </a:rPr>
              <a:t>COMMENTS</a:t>
            </a:r>
            <a:r>
              <a:rPr lang="fr-FR" sz="3600" dirty="0"/>
              <a:t> </a:t>
            </a:r>
          </a:p>
          <a:p>
            <a:pPr marL="0" indent="0">
              <a:buNone/>
            </a:pPr>
            <a:r>
              <a:rPr lang="fr-FR" sz="3600" dirty="0"/>
              <a:t>	  </a:t>
            </a:r>
          </a:p>
          <a:p>
            <a:pPr marL="0" indent="0">
              <a:buNone/>
            </a:pPr>
            <a:r>
              <a:rPr lang="fr-FR" sz="3600" dirty="0"/>
              <a:t>                  </a:t>
            </a:r>
            <a:r>
              <a:rPr lang="fr-FR" sz="5800" dirty="0"/>
              <a:t>- Alexis </a:t>
            </a:r>
            <a:r>
              <a:rPr lang="fr-FR" sz="5800" dirty="0" err="1"/>
              <a:t>Theodorou</a:t>
            </a:r>
            <a:r>
              <a:rPr lang="fr-FR" sz="5800" dirty="0"/>
              <a:t>:   </a:t>
            </a:r>
            <a:r>
              <a:rPr lang="fr-FR" sz="5800" dirty="0" err="1"/>
              <a:t>thematic</a:t>
            </a:r>
            <a:r>
              <a:rPr lang="fr-FR" sz="5800" dirty="0"/>
              <a:t> courses (1 </a:t>
            </a:r>
            <a:r>
              <a:rPr lang="fr-FR" sz="5800" dirty="0" err="1"/>
              <a:t>day</a:t>
            </a:r>
            <a:r>
              <a:rPr lang="fr-FR" sz="5800" dirty="0"/>
              <a:t> or more?)</a:t>
            </a:r>
          </a:p>
          <a:p>
            <a:pPr marL="0" indent="0">
              <a:buNone/>
            </a:pPr>
            <a:r>
              <a:rPr lang="fr-FR" sz="5800" dirty="0"/>
              <a:t>				     communication </a:t>
            </a:r>
            <a:r>
              <a:rPr lang="fr-FR" sz="5800" dirty="0" err="1"/>
              <a:t>skills</a:t>
            </a:r>
            <a:r>
              <a:rPr lang="fr-FR" sz="5800" dirty="0"/>
              <a:t>, digital </a:t>
            </a:r>
            <a:r>
              <a:rPr lang="fr-FR" sz="5800" dirty="0" err="1"/>
              <a:t>possibilities</a:t>
            </a:r>
            <a:endParaRPr lang="fr-FR" sz="5800" dirty="0"/>
          </a:p>
          <a:p>
            <a:pPr marL="0" indent="0">
              <a:buNone/>
            </a:pPr>
            <a:r>
              <a:rPr lang="fr-FR" sz="5800" dirty="0"/>
              <a:t>			              </a:t>
            </a:r>
            <a:r>
              <a:rPr lang="fr-FR" sz="5800" dirty="0" err="1"/>
              <a:t>thematic</a:t>
            </a:r>
            <a:r>
              <a:rPr lang="fr-FR" sz="5800" dirty="0"/>
              <a:t> exams ?</a:t>
            </a:r>
          </a:p>
          <a:p>
            <a:pPr marL="0" indent="0">
              <a:buNone/>
            </a:pPr>
            <a:r>
              <a:rPr lang="fr-FR" sz="5800" dirty="0"/>
              <a:t>           - </a:t>
            </a:r>
            <a:r>
              <a:rPr lang="fr-FR" sz="5800" dirty="0" err="1"/>
              <a:t>Jaap</a:t>
            </a:r>
            <a:r>
              <a:rPr lang="fr-FR" sz="5800" dirty="0"/>
              <a:t> </a:t>
            </a:r>
            <a:r>
              <a:rPr lang="fr-FR" sz="5800" dirty="0" err="1"/>
              <a:t>Hamming</a:t>
            </a:r>
            <a:r>
              <a:rPr lang="fr-FR" sz="5800" dirty="0"/>
              <a:t>: </a:t>
            </a:r>
            <a:r>
              <a:rPr lang="fr-FR" sz="5800" dirty="0" err="1"/>
              <a:t>doubts</a:t>
            </a:r>
            <a:r>
              <a:rPr lang="fr-FR" sz="5800" dirty="0"/>
              <a:t> about </a:t>
            </a:r>
            <a:r>
              <a:rPr lang="fr-FR" sz="5800" dirty="0" err="1"/>
              <a:t>overlap</a:t>
            </a:r>
            <a:r>
              <a:rPr lang="fr-FR" sz="5800" dirty="0"/>
              <a:t> </a:t>
            </a:r>
            <a:r>
              <a:rPr lang="fr-FR" sz="5800" dirty="0" err="1"/>
              <a:t>with</a:t>
            </a:r>
            <a:r>
              <a:rPr lang="fr-FR" sz="5800" dirty="0"/>
              <a:t> program in NL </a:t>
            </a:r>
          </a:p>
          <a:p>
            <a:pPr marL="0" indent="0">
              <a:buNone/>
            </a:pPr>
            <a:r>
              <a:rPr lang="fr-FR" sz="5800" dirty="0"/>
              <a:t>           - </a:t>
            </a:r>
            <a:r>
              <a:rPr lang="fr-FR" sz="5800" dirty="0" err="1"/>
              <a:t>Donzilla</a:t>
            </a:r>
            <a:r>
              <a:rPr lang="fr-FR" sz="5800" dirty="0"/>
              <a:t> </a:t>
            </a:r>
            <a:r>
              <a:rPr lang="fr-FR" sz="5800" dirty="0" err="1"/>
              <a:t>Brito</a:t>
            </a:r>
            <a:r>
              <a:rPr lang="fr-FR" sz="5800" dirty="0"/>
              <a:t>: program </a:t>
            </a:r>
            <a:r>
              <a:rPr lang="fr-FR" sz="5800" dirty="0" err="1"/>
              <a:t>will</a:t>
            </a:r>
            <a:r>
              <a:rPr lang="fr-FR" sz="5800" dirty="0"/>
              <a:t> </a:t>
            </a:r>
            <a:r>
              <a:rPr lang="fr-FR" sz="5800" dirty="0" err="1"/>
              <a:t>be</a:t>
            </a:r>
            <a:r>
              <a:rPr lang="fr-FR" sz="5800" dirty="0"/>
              <a:t> </a:t>
            </a:r>
            <a:r>
              <a:rPr lang="fr-FR" sz="5800" dirty="0" err="1"/>
              <a:t>presented</a:t>
            </a:r>
            <a:r>
              <a:rPr lang="fr-FR" sz="5800" dirty="0"/>
              <a:t> to port. </a:t>
            </a:r>
            <a:r>
              <a:rPr lang="fr-FR" sz="5800" dirty="0" err="1"/>
              <a:t>gvt</a:t>
            </a:r>
            <a:r>
              <a:rPr lang="fr-FR" sz="5800" dirty="0"/>
              <a:t>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2B065C5-B02F-274E-ADBE-1BB963CB9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48" y="174925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00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5DEE2B-5341-D94D-847A-EEAA7DA5A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1831385"/>
          </a:xfrm>
        </p:spPr>
        <p:txBody>
          <a:bodyPr/>
          <a:lstStyle/>
          <a:p>
            <a:r>
              <a:rPr lang="fr-FR" dirty="0"/>
              <a:t>              SURGICAL TRAINING IN EUROPE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98C8A2-6DFE-6246-B1A5-5987AF02B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35834"/>
            <a:ext cx="9905999" cy="4002657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fr-FR" sz="2800" dirty="0"/>
              <a:t>                                    </a:t>
            </a:r>
            <a:r>
              <a:rPr lang="fr-FR" sz="3500" dirty="0">
                <a:solidFill>
                  <a:srgbClr val="FF0000"/>
                </a:solidFill>
              </a:rPr>
              <a:t>ARGUMENTS</a:t>
            </a:r>
          </a:p>
          <a:p>
            <a:pPr marL="457200" lvl="1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3200" dirty="0"/>
              <a:t>  1. Common </a:t>
            </a:r>
            <a:r>
              <a:rPr lang="fr-FR" sz="3200" dirty="0" err="1"/>
              <a:t>surgical</a:t>
            </a:r>
            <a:r>
              <a:rPr lang="fr-FR" sz="3200" dirty="0"/>
              <a:t> basic </a:t>
            </a:r>
            <a:r>
              <a:rPr lang="fr-FR" sz="3200" dirty="0" err="1"/>
              <a:t>knowledge</a:t>
            </a:r>
            <a:r>
              <a:rPr lang="fr-FR" sz="3200" dirty="0"/>
              <a:t> for future </a:t>
            </a:r>
            <a:r>
              <a:rPr lang="fr-FR" sz="3200" dirty="0" err="1"/>
              <a:t>specialization</a:t>
            </a:r>
            <a:endParaRPr lang="fr-FR" sz="3200" dirty="0"/>
          </a:p>
          <a:p>
            <a:pPr marL="0" indent="0">
              <a:buNone/>
            </a:pPr>
            <a:r>
              <a:rPr lang="fr-FR" sz="3200" dirty="0"/>
              <a:t>  2. Common </a:t>
            </a:r>
            <a:r>
              <a:rPr lang="fr-FR" sz="3200" dirty="0" err="1"/>
              <a:t>surgical</a:t>
            </a:r>
            <a:r>
              <a:rPr lang="fr-FR" sz="3200" dirty="0"/>
              <a:t> basic </a:t>
            </a:r>
            <a:r>
              <a:rPr lang="fr-FR" sz="3200" dirty="0" err="1"/>
              <a:t>knowledge</a:t>
            </a:r>
            <a:r>
              <a:rPr lang="fr-FR" sz="3200" dirty="0"/>
              <a:t> for </a:t>
            </a:r>
            <a:r>
              <a:rPr lang="fr-FR" sz="3200" dirty="0" err="1"/>
              <a:t>trainees</a:t>
            </a:r>
            <a:r>
              <a:rPr lang="fr-FR" sz="3200" dirty="0"/>
              <a:t> </a:t>
            </a:r>
            <a:r>
              <a:rPr lang="fr-FR" sz="3200" dirty="0" err="1"/>
              <a:t>going</a:t>
            </a:r>
            <a:r>
              <a:rPr lang="fr-FR" sz="3200" dirty="0"/>
              <a:t> </a:t>
            </a:r>
          </a:p>
          <a:p>
            <a:pPr marL="0" indent="0">
              <a:buNone/>
            </a:pPr>
            <a:r>
              <a:rPr lang="fr-FR" sz="3200" dirty="0"/>
              <a:t>       </a:t>
            </a:r>
            <a:r>
              <a:rPr lang="fr-FR" sz="3200" dirty="0" err="1"/>
              <a:t>abroad</a:t>
            </a:r>
            <a:endParaRPr lang="fr-FR" sz="3200" dirty="0"/>
          </a:p>
          <a:p>
            <a:pPr marL="0" indent="0">
              <a:buNone/>
            </a:pPr>
            <a:r>
              <a:rPr lang="fr-FR" sz="3200" dirty="0"/>
              <a:t>  3. Training for candidates for </a:t>
            </a:r>
            <a:r>
              <a:rPr lang="fr-FR" sz="3200" dirty="0" err="1"/>
              <a:t>potential</a:t>
            </a:r>
            <a:r>
              <a:rPr lang="fr-FR" sz="3200" dirty="0"/>
              <a:t> EBSQ </a:t>
            </a:r>
            <a:r>
              <a:rPr lang="fr-FR" sz="3200" dirty="0" err="1"/>
              <a:t>titles</a:t>
            </a:r>
            <a:endParaRPr lang="fr-FR"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BB5D322-8EC4-2746-AF59-37916E86D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48" y="174925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646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285D28-4953-5B4D-87CA-18310A48E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      SURGICAL TRAINING IN EUROPE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36BF5F-4C32-A847-B79A-D357399D2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438997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sz="3200" dirty="0">
                <a:solidFill>
                  <a:srgbClr val="FF0000"/>
                </a:solidFill>
              </a:rPr>
              <a:t>FUTURE</a:t>
            </a:r>
          </a:p>
          <a:p>
            <a:pPr marL="457200" indent="-457200">
              <a:buAutoNum type="arabicParenR"/>
            </a:pPr>
            <a:r>
              <a:rPr lang="fr-FR" dirty="0"/>
              <a:t>ALL SOCIETIES SEND NATIONAL DELEGATES TO THE WG TO DEFINE SYLLABUS</a:t>
            </a:r>
          </a:p>
          <a:p>
            <a:pPr marL="0" indent="0">
              <a:buNone/>
            </a:pPr>
            <a:r>
              <a:rPr lang="fr-FR" dirty="0"/>
              <a:t>     (DEADLINE: NOV. 30 2018)</a:t>
            </a:r>
          </a:p>
          <a:p>
            <a:pPr marL="457200" indent="-457200">
              <a:buAutoNum type="arabicParenR" startAt="2"/>
            </a:pPr>
            <a:r>
              <a:rPr lang="fr-FR" dirty="0"/>
              <a:t>SYLLABUS READY BY END OF MARCH 2019 FOLLOWED BY PRESENTATION</a:t>
            </a:r>
          </a:p>
          <a:p>
            <a:pPr marL="0" indent="0">
              <a:buNone/>
            </a:pPr>
            <a:r>
              <a:rPr lang="fr-FR" dirty="0"/>
              <a:t>     TO THE SECTION MEMBERS WITH TIMETABLE TO INTRODUCTION JAN./20</a:t>
            </a:r>
          </a:p>
          <a:p>
            <a:pPr marL="0" indent="0">
              <a:buNone/>
            </a:pPr>
            <a:r>
              <a:rPr lang="fr-FR" dirty="0"/>
              <a:t>3)  DECISION AT THE SPRING MEETING 2019</a:t>
            </a:r>
          </a:p>
          <a:p>
            <a:pPr marL="457200" indent="-457200">
              <a:buAutoNum type="arabicParenR" startAt="4"/>
            </a:pPr>
            <a:r>
              <a:rPr lang="fr-FR" dirty="0"/>
              <a:t>CREATION OF A DIVISION (?), ORGANIZATION OF A UEMS BASIC</a:t>
            </a:r>
          </a:p>
          <a:p>
            <a:pPr marL="0" indent="0">
              <a:buNone/>
            </a:pPr>
            <a:r>
              <a:rPr lang="fr-FR" dirty="0"/>
              <a:t>     SURGICAL MCQ EXAM, FINANCES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9F8FA74-29A0-DD4C-B220-06F5A6DE9E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48" y="174925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840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{953E0996-C5F9-6349-8E1F-0BB00DBA4972}tf10001122</Template>
  <TotalTime>242</TotalTime>
  <Words>302</Words>
  <Application>Microsoft Macintosh PowerPoint</Application>
  <PresentationFormat>Grand écran</PresentationFormat>
  <Paragraphs>51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</vt:lpstr>
      <vt:lpstr>Times New Roman</vt:lpstr>
      <vt:lpstr>Trebuchet MS</vt:lpstr>
      <vt:lpstr>Tw Cen MT</vt:lpstr>
      <vt:lpstr>Circuit</vt:lpstr>
      <vt:lpstr>SURGICAL TRAINING IN EUROPE</vt:lpstr>
      <vt:lpstr>              SURGICAL TRAINING IN EUROPE</vt:lpstr>
      <vt:lpstr>              SURGICAL TRAINING IN EUROPE</vt:lpstr>
      <vt:lpstr>              SURGICAL TRAINING IN EUROPE</vt:lpstr>
      <vt:lpstr>     SURGICAL TRAINING IN EUROPE</vt:lpstr>
      <vt:lpstr>              SURGICAL TRAINING IN EUROPE</vt:lpstr>
      <vt:lpstr>               surgical TRAINING IN EUROPE</vt:lpstr>
      <vt:lpstr>              SURGICAL TRAINING IN EUROPE</vt:lpstr>
      <vt:lpstr>              SURGICAL TRAINING IN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Frédéric Dubas</dc:creator>
  <cp:lastModifiedBy>Frédéric Dubas</cp:lastModifiedBy>
  <cp:revision>16</cp:revision>
  <dcterms:created xsi:type="dcterms:W3CDTF">2018-09-14T10:43:54Z</dcterms:created>
  <dcterms:modified xsi:type="dcterms:W3CDTF">2018-09-15T06:34:47Z</dcterms:modified>
</cp:coreProperties>
</file>