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502" r:id="rId5"/>
    <p:sldId id="527" r:id="rId6"/>
    <p:sldId id="528" r:id="rId7"/>
    <p:sldId id="531" r:id="rId8"/>
    <p:sldId id="506" r:id="rId9"/>
    <p:sldId id="532" r:id="rId10"/>
    <p:sldId id="534" r:id="rId11"/>
    <p:sldId id="535" r:id="rId12"/>
    <p:sldId id="536" r:id="rId13"/>
    <p:sldId id="507" r:id="rId14"/>
    <p:sldId id="513" r:id="rId15"/>
    <p:sldId id="52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/>
    <p:restoredTop sz="94681"/>
  </p:normalViewPr>
  <p:slideViewPr>
    <p:cSldViewPr snapToGrid="0" snapToObjects="1">
      <p:cViewPr>
        <p:scale>
          <a:sx n="110" d="100"/>
          <a:sy n="110" d="100"/>
        </p:scale>
        <p:origin x="19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056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9585D-F734-D54B-A314-978261C674C1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CBC6E-3222-EF4E-A1CE-DEBDEC0AB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1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07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9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3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0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3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7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6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440E5-D680-A84D-981D-0773D9325853}" type="datetimeFigureOut">
              <a:rPr lang="en-US" smtClean="0"/>
              <a:t>4/22/23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3280-A8DB-F149-931F-AF72F84B67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6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2D7D-7363-DFC3-5C5B-F4DF00E1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        Grouping 1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            Roll Call 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D935-9F8C-AFFD-CE54-163BB87A7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53" y="1417638"/>
            <a:ext cx="8835242" cy="47085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                           </a:t>
            </a:r>
            <a:r>
              <a:rPr lang="en-US" dirty="0">
                <a:solidFill>
                  <a:schemeClr val="bg1"/>
                </a:solidFill>
              </a:rPr>
              <a:t>SIGN UP NAME /SECTION/EMAIL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Chair :</a:t>
            </a:r>
          </a:p>
          <a:p>
            <a:r>
              <a:rPr lang="en-US" dirty="0">
                <a:solidFill>
                  <a:srgbClr val="FFFF00"/>
                </a:solidFill>
              </a:rPr>
              <a:t> Maeve Durkan ( Endocrinology)</a:t>
            </a:r>
          </a:p>
          <a:p>
            <a:r>
              <a:rPr lang="en-US" dirty="0">
                <a:solidFill>
                  <a:schemeClr val="bg1"/>
                </a:solidFill>
              </a:rPr>
              <a:t>maevedurkan@hotmail.com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Secretary : </a:t>
            </a:r>
          </a:p>
          <a:p>
            <a:r>
              <a:rPr lang="en-US" dirty="0">
                <a:solidFill>
                  <a:srgbClr val="FFFF00"/>
                </a:solidFill>
              </a:rPr>
              <a:t>Prof. Lampros Michalis ( Cardiology)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74249961-EC3A-7DBE-FF2F-128BAF73B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27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Grouping 1 PGWG Update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50026"/>
            <a:ext cx="8989620" cy="5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PGWG *: </a:t>
            </a:r>
            <a:r>
              <a:rPr lang="en-US" dirty="0">
                <a:solidFill>
                  <a:schemeClr val="bg1"/>
                </a:solidFill>
              </a:rPr>
              <a:t>Proposed 3 signature roles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1. ‘Roll call’ of training programs in Europe - varies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2.Proposals for implementation of ETRs across Europe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2. Protocol &amp; template for accreditation of training centers which demands knowledge of them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8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Grouping 1 Agenda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0026"/>
            <a:ext cx="8229600" cy="5747657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Collaboration with ESS / NMA </a:t>
            </a:r>
          </a:p>
          <a:p>
            <a:r>
              <a:rPr lang="en-US" sz="2400" dirty="0">
                <a:solidFill>
                  <a:schemeClr val="bg1"/>
                </a:solidFill>
              </a:rPr>
              <a:t>Agreed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68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Grouping 1 Agenda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0026"/>
            <a:ext cx="8229600" cy="5747657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AOB – </a:t>
            </a:r>
            <a:r>
              <a:rPr lang="en-US" dirty="0">
                <a:solidFill>
                  <a:schemeClr val="bg1"/>
                </a:solidFill>
              </a:rPr>
              <a:t>Avoid duplication and triplication with meetings. Think differently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4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ETR Conference 20/03/2023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European Training Recommendation*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29" y="1318161"/>
            <a:ext cx="8847117" cy="5379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Implementation / updating ETRs in Europe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CBME / EPAs/CanMEDS incorporation in ETR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Most don’t know anything about above 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>
                <a:solidFill>
                  <a:srgbClr val="FFFF00"/>
                </a:solidFill>
              </a:rPr>
              <a:t>Training structured  program involving trainees and </a:t>
            </a:r>
            <a:r>
              <a:rPr lang="en-US" sz="2800">
                <a:solidFill>
                  <a:srgbClr val="FFFF00"/>
                </a:solidFill>
              </a:rPr>
              <a:t>retaining trainees</a:t>
            </a:r>
            <a:endParaRPr lang="en-US" sz="2800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7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Financial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29" y="950026"/>
            <a:ext cx="8847117" cy="5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FFFF00"/>
                </a:solidFill>
              </a:rPr>
              <a:t>Income stream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FFFF00"/>
                </a:solidFill>
              </a:rPr>
              <a:t>Outgoings / costs</a:t>
            </a: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8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Strategies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29" y="950026"/>
            <a:ext cx="8847117" cy="5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EACCME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Projects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Collaboration ESS / NSS </a:t>
            </a:r>
          </a:p>
          <a:p>
            <a:endParaRPr lang="en-US" sz="2600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EACCME IT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29" y="950026"/>
            <a:ext cx="8847117" cy="5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Want more information about the platform and does it deliver ?</a:t>
            </a:r>
          </a:p>
          <a:p>
            <a:endParaRPr lang="en-US" sz="2600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15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UEMS Projects – Investments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Projects Co-lead : Maeve Durkan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29" y="950026"/>
            <a:ext cx="8847117" cy="5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UEMS Congress  every 2-3 years </a:t>
            </a:r>
          </a:p>
          <a:p>
            <a:endParaRPr lang="en-US" sz="2600" dirty="0">
              <a:solidFill>
                <a:srgbClr val="FFFF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UEMS open access journal – </a:t>
            </a:r>
            <a:r>
              <a:rPr lang="en-US" sz="2600" dirty="0">
                <a:solidFill>
                  <a:schemeClr val="bg1"/>
                </a:solidFill>
              </a:rPr>
              <a:t>No consensus*</a:t>
            </a:r>
          </a:p>
          <a:p>
            <a:pPr marL="0" indent="0">
              <a:buNone/>
            </a:pPr>
            <a:endParaRPr lang="en-US" sz="2600" dirty="0">
              <a:solidFill>
                <a:srgbClr val="FFFF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Promote European exams as benchmark for inter –European accreditation and use potentially as an exit exam – </a:t>
            </a:r>
            <a:r>
              <a:rPr lang="en-US" sz="2600" dirty="0">
                <a:solidFill>
                  <a:schemeClr val="bg1"/>
                </a:solidFill>
              </a:rPr>
              <a:t>agreed </a:t>
            </a:r>
          </a:p>
          <a:p>
            <a:endParaRPr lang="en-US" sz="2600" dirty="0">
              <a:solidFill>
                <a:srgbClr val="FFFF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Set up National / Inter national Scoring system , e.g. looking at complexity of surgeries &amp; outcomes ; Not only for procedure but for peer evaluation – agreed </a:t>
            </a:r>
          </a:p>
          <a:p>
            <a:pPr marL="0" indent="0">
              <a:buNone/>
            </a:pPr>
            <a:endParaRPr lang="en-US" sz="2600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5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Projects – Investments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29" y="950026"/>
            <a:ext cx="8847117" cy="5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>
              <a:solidFill>
                <a:srgbClr val="FFFF00"/>
              </a:solidFill>
            </a:endParaRPr>
          </a:p>
          <a:p>
            <a:endParaRPr lang="en-US" sz="2600" dirty="0">
              <a:solidFill>
                <a:srgbClr val="FFFF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Strategy for diffusion of information around UEMS – WHAT IS IT, WHAT DO WE DO. Essential for all trainees</a:t>
            </a:r>
          </a:p>
          <a:p>
            <a:r>
              <a:rPr lang="en-US" sz="2600" dirty="0">
                <a:solidFill>
                  <a:schemeClr val="bg1"/>
                </a:solidFill>
              </a:rPr>
              <a:t>Probably most important item</a:t>
            </a:r>
          </a:p>
          <a:p>
            <a:r>
              <a:rPr lang="en-US" sz="2600" dirty="0">
                <a:solidFill>
                  <a:schemeClr val="bg1"/>
                </a:solidFill>
              </a:rPr>
              <a:t>Lobbying </a:t>
            </a:r>
          </a:p>
          <a:p>
            <a:r>
              <a:rPr lang="en-US" sz="2600" dirty="0">
                <a:solidFill>
                  <a:schemeClr val="bg1"/>
                </a:solidFill>
              </a:rPr>
              <a:t>Branding</a:t>
            </a:r>
          </a:p>
          <a:p>
            <a:endParaRPr lang="en-US" sz="2600" dirty="0">
              <a:solidFill>
                <a:srgbClr val="FFFF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Awards program for research activity – Central UEMS award </a:t>
            </a:r>
            <a:r>
              <a:rPr lang="en-US" sz="2600" dirty="0">
                <a:solidFill>
                  <a:schemeClr val="bg1"/>
                </a:solidFill>
              </a:rPr>
              <a:t>NO </a:t>
            </a:r>
          </a:p>
        </p:txBody>
      </p:sp>
    </p:spTree>
    <p:extLst>
      <p:ext uri="{BB962C8B-B14F-4D97-AF65-F5344CB8AC3E}">
        <p14:creationId xmlns:p14="http://schemas.microsoft.com/office/powerpoint/2010/main" val="3977483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Projects – Investments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129" y="950026"/>
            <a:ext cx="8847117" cy="5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>
              <a:solidFill>
                <a:srgbClr val="FFFF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Investment in professionalization of delivery of courses for examinations – Question writing , standard setting etc.</a:t>
            </a:r>
          </a:p>
          <a:p>
            <a:r>
              <a:rPr lang="en-US" sz="2600" dirty="0">
                <a:solidFill>
                  <a:schemeClr val="bg1"/>
                </a:solidFill>
              </a:rPr>
              <a:t>Branding &amp; Lobbying</a:t>
            </a:r>
          </a:p>
          <a:p>
            <a:endParaRPr lang="en-US" sz="2600" dirty="0">
              <a:solidFill>
                <a:srgbClr val="FFFF00"/>
              </a:solidFill>
            </a:endParaRPr>
          </a:p>
          <a:p>
            <a:r>
              <a:rPr lang="en-US" sz="2600" dirty="0">
                <a:solidFill>
                  <a:srgbClr val="FFFF00"/>
                </a:solidFill>
              </a:rPr>
              <a:t>Renumeration *of question writers and Q review contributors . Merging with scientific societies is essential as a plan to promote and disseminate a common exam</a:t>
            </a:r>
          </a:p>
        </p:txBody>
      </p:sp>
    </p:spTree>
    <p:extLst>
      <p:ext uri="{BB962C8B-B14F-4D97-AF65-F5344CB8AC3E}">
        <p14:creationId xmlns:p14="http://schemas.microsoft.com/office/powerpoint/2010/main" val="1172215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696B0B0-0E79-904C-9E30-1CD17BE7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18"/>
            <a:ext cx="8229600" cy="8728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Grouping 1 CESMA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92EFC-EC08-E543-91E6-0DFEA10E2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50026"/>
            <a:ext cx="8989620" cy="5747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Professionalization of delivery of workshops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Independent of personalities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Cost input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Ultimately self sustaining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06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3A964E9520240BE3C1BCE993DC44C" ma:contentTypeVersion="16" ma:contentTypeDescription="Create a new document." ma:contentTypeScope="" ma:versionID="9e44c3a78c47010b9c17d7329ed7d19d">
  <xsd:schema xmlns:xsd="http://www.w3.org/2001/XMLSchema" xmlns:xs="http://www.w3.org/2001/XMLSchema" xmlns:p="http://schemas.microsoft.com/office/2006/metadata/properties" xmlns:ns1="http://schemas.microsoft.com/sharepoint/v3" xmlns:ns3="94fa771a-8f8b-4936-8108-e31b2ecba029" xmlns:ns4="98e78d7d-8553-441e-b455-f099c63393c7" targetNamespace="http://schemas.microsoft.com/office/2006/metadata/properties" ma:root="true" ma:fieldsID="5a2f642a654651af7ef6687396b86ceb" ns1:_="" ns3:_="" ns4:_="">
    <xsd:import namespace="http://schemas.microsoft.com/sharepoint/v3"/>
    <xsd:import namespace="94fa771a-8f8b-4936-8108-e31b2ecba029"/>
    <xsd:import namespace="98e78d7d-8553-441e-b455-f099c63393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a771a-8f8b-4936-8108-e31b2ecba0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e78d7d-8553-441e-b455-f099c63393c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774926-5CE2-40B1-B882-377305A8CA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7A255-D20E-4FA0-A3CC-A354F756F4A6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94fa771a-8f8b-4936-8108-e31b2ecba029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98e78d7d-8553-441e-b455-f099c63393c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12C28C5-2F76-4FEE-9314-3B560E5294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4fa771a-8f8b-4936-8108-e31b2ecba029"/>
    <ds:schemaRef ds:uri="98e78d7d-8553-441e-b455-f099c63393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8966</TotalTime>
  <Words>364</Words>
  <Application>Microsoft Macintosh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             Grouping 1 :               Roll Call Introductions</vt:lpstr>
      <vt:lpstr>ETR Conference 20/03/2023 European Training Recommendation*</vt:lpstr>
      <vt:lpstr>UEMS Financial update</vt:lpstr>
      <vt:lpstr>UEMS Strategies </vt:lpstr>
      <vt:lpstr>EACCME IT Investment</vt:lpstr>
      <vt:lpstr>UEMS Projects – Investments Projects Co-lead : Maeve Durkan </vt:lpstr>
      <vt:lpstr>UEMS Projects – Investments</vt:lpstr>
      <vt:lpstr>UEMS Projects – Investments</vt:lpstr>
      <vt:lpstr>Grouping 1 CESMA </vt:lpstr>
      <vt:lpstr>Grouping 1 PGWG Update </vt:lpstr>
      <vt:lpstr>Grouping 1 Agenda Items</vt:lpstr>
      <vt:lpstr>Grouping 1 Agenda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Maeve Durkan</dc:creator>
  <cp:lastModifiedBy>Microsoft Office User</cp:lastModifiedBy>
  <cp:revision>208</cp:revision>
  <dcterms:created xsi:type="dcterms:W3CDTF">2016-03-03T10:25:45Z</dcterms:created>
  <dcterms:modified xsi:type="dcterms:W3CDTF">2023-04-22T13:39:38Z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0x01010026A3A964E9520240BE3C1BCE993DC44C</vt:lpwstr>
  </property>
</Properties>
</file>