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6.jpg" ContentType="image/jpg"/>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61" r:id="rId3"/>
    <p:sldId id="277" r:id="rId4"/>
    <p:sldId id="268" r:id="rId5"/>
    <p:sldId id="258" r:id="rId6"/>
    <p:sldId id="281" r:id="rId7"/>
    <p:sldId id="260" r:id="rId8"/>
    <p:sldId id="263" r:id="rId9"/>
    <p:sldId id="282" r:id="rId10"/>
    <p:sldId id="276" r:id="rId11"/>
  </p:sldIdLst>
  <p:sldSz cx="20104100" cy="11309350"/>
  <p:notesSz cx="20104100" cy="11309350"/>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2"/>
    <p:restoredTop sz="94619"/>
  </p:normalViewPr>
  <p:slideViewPr>
    <p:cSldViewPr>
      <p:cViewPr varScale="1">
        <p:scale>
          <a:sx n="42" d="100"/>
          <a:sy n="42" d="100"/>
        </p:scale>
        <p:origin x="126"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8B8C628-A9A8-E044-96C0-ABAF303B2EDF}" type="datetimeFigureOut">
              <a:rPr lang="en-US" smtClean="0"/>
              <a:t>10/23/2021</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E8B4EAD-D334-F54B-B903-6D3C8A96CEA4}" type="slidenum">
              <a:rPr lang="en-US" smtClean="0"/>
              <a:t>‹#›</a:t>
            </a:fld>
            <a:endParaRPr lang="en-US"/>
          </a:p>
        </p:txBody>
      </p:sp>
    </p:spTree>
    <p:extLst>
      <p:ext uri="{BB962C8B-B14F-4D97-AF65-F5344CB8AC3E}">
        <p14:creationId xmlns:p14="http://schemas.microsoft.com/office/powerpoint/2010/main" val="214148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Just a short introduction of who we are and how we are organized. We were founded in 1976 and were called Permanent working group of European Junior Doctors. We have undergone a name change in 2011, we are now called EJD and a new change in 2017 for EJD Association.</a:t>
            </a:r>
            <a:endParaRPr lang="en-US" sz="1800" dirty="0">
              <a:sym typeface="Wingdings" panose="05000000000000000000" pitchFamily="2" charset="2"/>
            </a:endParaRPr>
          </a:p>
          <a:p>
            <a:r>
              <a:rPr lang="en-US" sz="1800" dirty="0">
                <a:sym typeface="Wingdings" panose="05000000000000000000" pitchFamily="2" charset="2"/>
              </a:rPr>
              <a:t>We represent over 300.000 JDs form all over Europe and have 21 national members from different organizations. We are fully registered under Belgium law and have a Brussels Office.</a:t>
            </a:r>
            <a:endParaRPr lang="en-US" sz="1800" dirty="0"/>
          </a:p>
          <a:p>
            <a:endParaRPr lang="en-US" sz="1800" dirty="0"/>
          </a:p>
        </p:txBody>
      </p:sp>
      <p:sp>
        <p:nvSpPr>
          <p:cNvPr id="4" name="Slide Number Placeholder 3"/>
          <p:cNvSpPr>
            <a:spLocks noGrp="1"/>
          </p:cNvSpPr>
          <p:nvPr>
            <p:ph type="sldNum" sz="quarter" idx="5"/>
          </p:nvPr>
        </p:nvSpPr>
        <p:spPr/>
        <p:txBody>
          <a:bodyPr/>
          <a:lstStyle/>
          <a:p>
            <a:fld id="{FE8B4EAD-D334-F54B-B903-6D3C8A96CEA4}" type="slidenum">
              <a:rPr lang="en-US" smtClean="0"/>
              <a:t>2</a:t>
            </a:fld>
            <a:endParaRPr lang="en-US"/>
          </a:p>
        </p:txBody>
      </p:sp>
    </p:spTree>
    <p:extLst>
      <p:ext uri="{BB962C8B-B14F-4D97-AF65-F5344CB8AC3E}">
        <p14:creationId xmlns:p14="http://schemas.microsoft.com/office/powerpoint/2010/main" val="54480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list of our member countries</a:t>
            </a:r>
            <a:r>
              <a:rPr lang="en-US"/>
              <a:t>, 2o </a:t>
            </a:r>
            <a:r>
              <a:rPr lang="en-US" dirty="0"/>
              <a:t>full members and 1 associate member.</a:t>
            </a:r>
          </a:p>
          <a:p>
            <a:endParaRPr lang="en-US" dirty="0"/>
          </a:p>
        </p:txBody>
      </p:sp>
      <p:sp>
        <p:nvSpPr>
          <p:cNvPr id="4" name="Slide Number Placeholder 3"/>
          <p:cNvSpPr>
            <a:spLocks noGrp="1"/>
          </p:cNvSpPr>
          <p:nvPr>
            <p:ph type="sldNum" sz="quarter" idx="5"/>
          </p:nvPr>
        </p:nvSpPr>
        <p:spPr/>
        <p:txBody>
          <a:bodyPr/>
          <a:lstStyle/>
          <a:p>
            <a:fld id="{FE8B4EAD-D334-F54B-B903-6D3C8A96CEA4}" type="slidenum">
              <a:rPr lang="en-US" smtClean="0"/>
              <a:t>3</a:t>
            </a:fld>
            <a:endParaRPr lang="en-US"/>
          </a:p>
        </p:txBody>
      </p:sp>
    </p:spTree>
    <p:extLst>
      <p:ext uri="{BB962C8B-B14F-4D97-AF65-F5344CB8AC3E}">
        <p14:creationId xmlns:p14="http://schemas.microsoft.com/office/powerpoint/2010/main" val="292133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2 GAs every year. </a:t>
            </a:r>
          </a:p>
          <a:p>
            <a:r>
              <a:rPr lang="en-US" dirty="0"/>
              <a:t>Every two years we have an election meeting when our national members elect the Executive board (president, vice president, treasurer, 3 committee chairs and communication and administration officer).  The GA also elects our UEMO liaison, AMEE liaison and Support fund Group and every meeting also EJD Reps to UEMS Sections, Boards and MJCs.</a:t>
            </a:r>
          </a:p>
          <a:p>
            <a:r>
              <a:rPr lang="en-US" dirty="0"/>
              <a:t>What do we do at our Committees: In EU/EEA we work through our Brussels office to advocate and promote JDs issues as well as relationship with European Organizations. PGT Chairperson is also UEMS Liaison for our Reps and coordinates the work of the Working groups under the PGT Committee, currently: Free Movement of Doctors and Medical Leadership. Medical Workforce Committee takes part in EU joint project regarding medical workforce planning and coordinates work of WG&gt; Doctor’s burnout, Family and Work.</a:t>
            </a:r>
          </a:p>
          <a:p>
            <a:r>
              <a:rPr lang="en-US" dirty="0"/>
              <a:t>President: Mathias </a:t>
            </a:r>
            <a:r>
              <a:rPr lang="en-US" dirty="0" err="1"/>
              <a:t>Körner</a:t>
            </a:r>
            <a:endParaRPr lang="en-US" dirty="0"/>
          </a:p>
          <a:p>
            <a:r>
              <a:rPr lang="en-US" dirty="0"/>
              <a:t>Vice-President: </a:t>
            </a:r>
            <a:r>
              <a:rPr lang="en-US" dirty="0" err="1"/>
              <a:t>Antanas</a:t>
            </a:r>
            <a:r>
              <a:rPr lang="en-US" dirty="0"/>
              <a:t> </a:t>
            </a:r>
            <a:r>
              <a:rPr lang="en-US" dirty="0" err="1"/>
              <a:t>Montvila</a:t>
            </a:r>
            <a:endParaRPr lang="en-US" dirty="0"/>
          </a:p>
          <a:p>
            <a:r>
              <a:rPr lang="en-US" dirty="0"/>
              <a:t>Treasurer: Francisco Ribeiro </a:t>
            </a:r>
            <a:r>
              <a:rPr lang="en-US" dirty="0" err="1"/>
              <a:t>Murao</a:t>
            </a:r>
            <a:endParaRPr lang="en-US" dirty="0"/>
          </a:p>
          <a:p>
            <a:r>
              <a:rPr lang="en-US" dirty="0"/>
              <a:t>EU/EEA: Sara </a:t>
            </a:r>
            <a:r>
              <a:rPr lang="en-US" dirty="0" err="1"/>
              <a:t>Launio</a:t>
            </a:r>
            <a:endParaRPr lang="en-US" dirty="0"/>
          </a:p>
          <a:p>
            <a:r>
              <a:rPr lang="en-US" dirty="0"/>
              <a:t>Medical Workforce: Ellen McCourt</a:t>
            </a:r>
          </a:p>
          <a:p>
            <a:r>
              <a:rPr lang="en-US" dirty="0"/>
              <a:t>PGT: Shruti Sharma</a:t>
            </a:r>
          </a:p>
          <a:p>
            <a:endParaRPr lang="en-US" dirty="0"/>
          </a:p>
        </p:txBody>
      </p:sp>
      <p:sp>
        <p:nvSpPr>
          <p:cNvPr id="4" name="Slide Number Placeholder 3"/>
          <p:cNvSpPr>
            <a:spLocks noGrp="1"/>
          </p:cNvSpPr>
          <p:nvPr>
            <p:ph type="sldNum" sz="quarter" idx="5"/>
          </p:nvPr>
        </p:nvSpPr>
        <p:spPr/>
        <p:txBody>
          <a:bodyPr/>
          <a:lstStyle/>
          <a:p>
            <a:fld id="{FE8B4EAD-D334-F54B-B903-6D3C8A96CEA4}" type="slidenum">
              <a:rPr lang="en-US" smtClean="0"/>
              <a:t>4</a:t>
            </a:fld>
            <a:endParaRPr lang="en-US"/>
          </a:p>
        </p:txBody>
      </p:sp>
    </p:spTree>
    <p:extLst>
      <p:ext uri="{BB962C8B-B14F-4D97-AF65-F5344CB8AC3E}">
        <p14:creationId xmlns:p14="http://schemas.microsoft.com/office/powerpoint/2010/main" val="341368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EJD now has a web based application which requires endorsement from the national medical organization prior to application submission.</a:t>
            </a:r>
          </a:p>
          <a:p>
            <a:endParaRPr lang="en-US" dirty="0"/>
          </a:p>
        </p:txBody>
      </p:sp>
      <p:sp>
        <p:nvSpPr>
          <p:cNvPr id="4" name="Slide Number Placeholder 3"/>
          <p:cNvSpPr>
            <a:spLocks noGrp="1"/>
          </p:cNvSpPr>
          <p:nvPr>
            <p:ph type="sldNum" sz="quarter" idx="5"/>
          </p:nvPr>
        </p:nvSpPr>
        <p:spPr/>
        <p:txBody>
          <a:bodyPr/>
          <a:lstStyle/>
          <a:p>
            <a:fld id="{FE8B4EAD-D334-F54B-B903-6D3C8A96CEA4}" type="slidenum">
              <a:rPr lang="en-US" smtClean="0"/>
              <a:t>6</a:t>
            </a:fld>
            <a:endParaRPr lang="en-US"/>
          </a:p>
        </p:txBody>
      </p:sp>
    </p:spTree>
    <p:extLst>
      <p:ext uri="{BB962C8B-B14F-4D97-AF65-F5344CB8AC3E}">
        <p14:creationId xmlns:p14="http://schemas.microsoft.com/office/powerpoint/2010/main" val="1078558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EJD now has a web based application which requires endorsement from the national medical organization prior to application submission.</a:t>
            </a:r>
          </a:p>
          <a:p>
            <a:endParaRPr lang="en-US" dirty="0"/>
          </a:p>
        </p:txBody>
      </p:sp>
      <p:sp>
        <p:nvSpPr>
          <p:cNvPr id="4" name="Slide Number Placeholder 3"/>
          <p:cNvSpPr>
            <a:spLocks noGrp="1"/>
          </p:cNvSpPr>
          <p:nvPr>
            <p:ph type="sldNum" sz="quarter" idx="5"/>
          </p:nvPr>
        </p:nvSpPr>
        <p:spPr/>
        <p:txBody>
          <a:bodyPr/>
          <a:lstStyle/>
          <a:p>
            <a:fld id="{FE8B4EAD-D334-F54B-B903-6D3C8A96CEA4}" type="slidenum">
              <a:rPr lang="en-US" smtClean="0"/>
              <a:t>7</a:t>
            </a:fld>
            <a:endParaRPr lang="en-US"/>
          </a:p>
        </p:txBody>
      </p:sp>
    </p:spTree>
    <p:extLst>
      <p:ext uri="{BB962C8B-B14F-4D97-AF65-F5344CB8AC3E}">
        <p14:creationId xmlns:p14="http://schemas.microsoft.com/office/powerpoint/2010/main" val="59970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EJD now has a web based application which requires endorsement from the national medical organization prior to application submission.</a:t>
            </a:r>
          </a:p>
          <a:p>
            <a:endParaRPr lang="en-US" dirty="0"/>
          </a:p>
        </p:txBody>
      </p:sp>
      <p:sp>
        <p:nvSpPr>
          <p:cNvPr id="4" name="Slide Number Placeholder 3"/>
          <p:cNvSpPr>
            <a:spLocks noGrp="1"/>
          </p:cNvSpPr>
          <p:nvPr>
            <p:ph type="sldNum" sz="quarter" idx="5"/>
          </p:nvPr>
        </p:nvSpPr>
        <p:spPr/>
        <p:txBody>
          <a:bodyPr/>
          <a:lstStyle/>
          <a:p>
            <a:fld id="{FE8B4EAD-D334-F54B-B903-6D3C8A96CEA4}" type="slidenum">
              <a:rPr lang="en-US" smtClean="0"/>
              <a:t>9</a:t>
            </a:fld>
            <a:endParaRPr lang="en-US"/>
          </a:p>
        </p:txBody>
      </p:sp>
    </p:spTree>
    <p:extLst>
      <p:ext uri="{BB962C8B-B14F-4D97-AF65-F5344CB8AC3E}">
        <p14:creationId xmlns:p14="http://schemas.microsoft.com/office/powerpoint/2010/main" val="255759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0" i="0">
                <a:solidFill>
                  <a:srgbClr val="C64827"/>
                </a:solidFill>
                <a:latin typeface="Blinker"/>
                <a:cs typeface="Blinker"/>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6E7E8"/>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50" b="0" i="0">
                <a:solidFill>
                  <a:srgbClr val="C64827"/>
                </a:solidFill>
                <a:latin typeface="Blinker"/>
                <a:cs typeface="Blinker"/>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734878" y="1042341"/>
            <a:ext cx="11509589" cy="942352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330535" y="4555149"/>
            <a:ext cx="3563975" cy="2474688"/>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50" b="0" i="0">
                <a:solidFill>
                  <a:srgbClr val="C64827"/>
                </a:solidFill>
                <a:latin typeface="Blinker"/>
                <a:cs typeface="Blinke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50893" y="1194311"/>
            <a:ext cx="10402312" cy="1508125"/>
          </a:xfrm>
          <a:prstGeom prst="rect">
            <a:avLst/>
          </a:prstGeom>
        </p:spPr>
        <p:txBody>
          <a:bodyPr wrap="square" lIns="0" tIns="0" rIns="0" bIns="0">
            <a:spAutoFit/>
          </a:bodyPr>
          <a:lstStyle>
            <a:lvl1pPr>
              <a:defRPr sz="4850" b="0" i="0">
                <a:solidFill>
                  <a:srgbClr val="C64827"/>
                </a:solidFill>
                <a:latin typeface="Blinker"/>
                <a:cs typeface="Blinker"/>
              </a:defRPr>
            </a:lvl1pPr>
          </a:lstStyle>
          <a:p>
            <a:endParaRPr/>
          </a:p>
        </p:txBody>
      </p:sp>
      <p:sp>
        <p:nvSpPr>
          <p:cNvPr id="3" name="Holder 3"/>
          <p:cNvSpPr>
            <a:spLocks noGrp="1"/>
          </p:cNvSpPr>
          <p:nvPr>
            <p:ph type="body" idx="1"/>
          </p:nvPr>
        </p:nvSpPr>
        <p:spPr>
          <a:xfrm>
            <a:off x="1482677" y="3116135"/>
            <a:ext cx="17252315" cy="61893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10/23/2021</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978540" y="0"/>
            <a:ext cx="3126105" cy="11308715"/>
          </a:xfrm>
          <a:custGeom>
            <a:avLst/>
            <a:gdLst/>
            <a:ahLst/>
            <a:cxnLst/>
            <a:rect l="l" t="t" r="r" b="b"/>
            <a:pathLst>
              <a:path w="3126105" h="11308715">
                <a:moveTo>
                  <a:pt x="3125559" y="0"/>
                </a:moveTo>
                <a:lnTo>
                  <a:pt x="0" y="0"/>
                </a:lnTo>
                <a:lnTo>
                  <a:pt x="0" y="11308556"/>
                </a:lnTo>
                <a:lnTo>
                  <a:pt x="3125559" y="11308556"/>
                </a:lnTo>
                <a:lnTo>
                  <a:pt x="3125559" y="0"/>
                </a:lnTo>
                <a:close/>
              </a:path>
            </a:pathLst>
          </a:custGeom>
          <a:solidFill>
            <a:srgbClr val="C64827"/>
          </a:solidFill>
        </p:spPr>
        <p:txBody>
          <a:bodyPr wrap="square" lIns="0" tIns="0" rIns="0" bIns="0" rtlCol="0"/>
          <a:lstStyle/>
          <a:p>
            <a:endParaRPr/>
          </a:p>
        </p:txBody>
      </p:sp>
      <p:sp>
        <p:nvSpPr>
          <p:cNvPr id="3" name="object 3"/>
          <p:cNvSpPr txBox="1"/>
          <p:nvPr/>
        </p:nvSpPr>
        <p:spPr>
          <a:xfrm>
            <a:off x="17900650" y="3216275"/>
            <a:ext cx="1654299" cy="5614611"/>
          </a:xfrm>
          <a:prstGeom prst="rect">
            <a:avLst/>
          </a:prstGeom>
        </p:spPr>
        <p:txBody>
          <a:bodyPr vert="vert270" wrap="square" lIns="0" tIns="0" rIns="0" bIns="0" rtlCol="0">
            <a:spAutoFit/>
          </a:bodyPr>
          <a:lstStyle/>
          <a:p>
            <a:pPr marL="12700" algn="ctr">
              <a:lnSpc>
                <a:spcPts val="4345"/>
              </a:lnSpc>
            </a:pPr>
            <a:r>
              <a:rPr lang="nb-NO" sz="3650" spc="-10" dirty="0">
                <a:solidFill>
                  <a:srgbClr val="FFFFFF"/>
                </a:solidFill>
                <a:latin typeface="Blinker"/>
                <a:cs typeface="Blinker"/>
              </a:rPr>
              <a:t>23.10.2021</a:t>
            </a:r>
          </a:p>
          <a:p>
            <a:pPr marL="12700" algn="ctr">
              <a:lnSpc>
                <a:spcPts val="4345"/>
              </a:lnSpc>
            </a:pPr>
            <a:r>
              <a:rPr lang="nb-NO" sz="3650" spc="-10" dirty="0">
                <a:solidFill>
                  <a:srgbClr val="FFFFFF"/>
                </a:solidFill>
                <a:latin typeface="Blinker"/>
                <a:cs typeface="Blinker"/>
              </a:rPr>
              <a:t>UEMS Council meeting, Limassol, Cyprus</a:t>
            </a:r>
            <a:endParaRPr sz="3650" dirty="0">
              <a:latin typeface="Blinker"/>
              <a:cs typeface="Blinker"/>
            </a:endParaRPr>
          </a:p>
        </p:txBody>
      </p:sp>
      <p:sp>
        <p:nvSpPr>
          <p:cNvPr id="4" name="object 4"/>
          <p:cNvSpPr txBox="1">
            <a:spLocks noGrp="1"/>
          </p:cNvSpPr>
          <p:nvPr>
            <p:ph type="title"/>
          </p:nvPr>
        </p:nvSpPr>
        <p:spPr>
          <a:xfrm>
            <a:off x="6343967" y="4900625"/>
            <a:ext cx="7416165" cy="2861681"/>
          </a:xfrm>
          <a:prstGeom prst="rect">
            <a:avLst/>
          </a:prstGeom>
        </p:spPr>
        <p:txBody>
          <a:bodyPr vert="horz" wrap="square" lIns="0" tIns="151765" rIns="0" bIns="0" rtlCol="0">
            <a:spAutoFit/>
          </a:bodyPr>
          <a:lstStyle/>
          <a:p>
            <a:pPr marL="12700" algn="ctr">
              <a:lnSpc>
                <a:spcPct val="100000"/>
              </a:lnSpc>
              <a:spcBef>
                <a:spcPts val="1195"/>
              </a:spcBef>
            </a:pPr>
            <a:r>
              <a:rPr lang="en-US" sz="8800" b="1" spc="190" dirty="0">
                <a:solidFill>
                  <a:schemeClr val="tx1"/>
                </a:solidFill>
              </a:rPr>
              <a:t>European Junior Doctors</a:t>
            </a:r>
            <a:endParaRPr sz="4000" b="1" dirty="0">
              <a:solidFill>
                <a:schemeClr val="tx1"/>
              </a:solidFill>
              <a:latin typeface="Blinker"/>
              <a:cs typeface="Blinker"/>
            </a:endParaRPr>
          </a:p>
        </p:txBody>
      </p:sp>
      <p:sp>
        <p:nvSpPr>
          <p:cNvPr id="6" name="TextBox 5">
            <a:extLst>
              <a:ext uri="{FF2B5EF4-FFF2-40B4-BE49-F238E27FC236}">
                <a16:creationId xmlns:a16="http://schemas.microsoft.com/office/drawing/2014/main" id="{7955AA7D-2B9A-6148-94BA-9E81342EFAD7}"/>
              </a:ext>
            </a:extLst>
          </p:cNvPr>
          <p:cNvSpPr txBox="1"/>
          <p:nvPr/>
        </p:nvSpPr>
        <p:spPr>
          <a:xfrm>
            <a:off x="6674008" y="7788275"/>
            <a:ext cx="6756082" cy="2585323"/>
          </a:xfrm>
          <a:prstGeom prst="rect">
            <a:avLst/>
          </a:prstGeom>
          <a:noFill/>
        </p:spPr>
        <p:txBody>
          <a:bodyPr wrap="square" rtlCol="0">
            <a:spAutoFit/>
          </a:bodyPr>
          <a:lstStyle/>
          <a:p>
            <a:pPr algn="ctr"/>
            <a:r>
              <a:rPr lang="en-GB" sz="3600" dirty="0">
                <a:latin typeface="+mj-lt"/>
              </a:rPr>
              <a:t>Shruti Sharma</a:t>
            </a:r>
          </a:p>
          <a:p>
            <a:pPr algn="ctr"/>
            <a:r>
              <a:rPr lang="en-GB" sz="3600" dirty="0">
                <a:latin typeface="+mj-lt"/>
              </a:rPr>
              <a:t>Chairperson Postgraduate Training Committee</a:t>
            </a:r>
          </a:p>
          <a:p>
            <a:pPr algn="ctr"/>
            <a:r>
              <a:rPr lang="en-GB" sz="3600" dirty="0">
                <a:latin typeface="+mj-lt"/>
              </a:rPr>
              <a:t>European Junior Doctors</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45767"/>
            <a:ext cx="20104100" cy="1189150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C64827"/>
          </a:solidFill>
        </p:spPr>
        <p:txBody>
          <a:bodyPr wrap="square" lIns="0" tIns="0" rIns="0" bIns="0" rtlCol="0"/>
          <a:lstStyle/>
          <a:p>
            <a:endParaRPr dirty="0"/>
          </a:p>
        </p:txBody>
      </p:sp>
      <p:sp>
        <p:nvSpPr>
          <p:cNvPr id="3" name="object 3"/>
          <p:cNvSpPr txBox="1">
            <a:spLocks noGrp="1"/>
          </p:cNvSpPr>
          <p:nvPr>
            <p:ph type="title"/>
          </p:nvPr>
        </p:nvSpPr>
        <p:spPr>
          <a:xfrm>
            <a:off x="2813050" y="2377975"/>
            <a:ext cx="13978579" cy="1028487"/>
          </a:xfrm>
          <a:prstGeom prst="rect">
            <a:avLst/>
          </a:prstGeom>
        </p:spPr>
        <p:txBody>
          <a:bodyPr vert="horz" wrap="square" lIns="0" tIns="12700" rIns="0" bIns="0" rtlCol="0">
            <a:spAutoFit/>
          </a:bodyPr>
          <a:lstStyle/>
          <a:p>
            <a:pPr marL="12700">
              <a:lnSpc>
                <a:spcPct val="100000"/>
              </a:lnSpc>
              <a:spcBef>
                <a:spcPts val="100"/>
              </a:spcBef>
              <a:tabLst>
                <a:tab pos="2029460" algn="l"/>
              </a:tabLst>
            </a:pPr>
            <a:r>
              <a:rPr sz="6600" b="1" spc="270" dirty="0">
                <a:solidFill>
                  <a:srgbClr val="E6E7E8"/>
                </a:solidFill>
                <a:latin typeface="Blinker"/>
                <a:cs typeface="Blinker"/>
              </a:rPr>
              <a:t>THAN</a:t>
            </a:r>
            <a:r>
              <a:rPr lang="en-US" sz="6600" b="1" spc="270" dirty="0">
                <a:solidFill>
                  <a:srgbClr val="E6E7E8"/>
                </a:solidFill>
                <a:latin typeface="Blinker"/>
                <a:cs typeface="Blinker"/>
              </a:rPr>
              <a:t>K </a:t>
            </a:r>
            <a:r>
              <a:rPr sz="6600" b="1" spc="70" dirty="0">
                <a:solidFill>
                  <a:srgbClr val="E6E7E8"/>
                </a:solidFill>
                <a:latin typeface="Blinker"/>
                <a:cs typeface="Blinker"/>
              </a:rPr>
              <a:t>Y</a:t>
            </a:r>
            <a:r>
              <a:rPr sz="6600" b="1" spc="270" dirty="0">
                <a:solidFill>
                  <a:srgbClr val="E6E7E8"/>
                </a:solidFill>
                <a:latin typeface="Blinker"/>
                <a:cs typeface="Blinker"/>
              </a:rPr>
              <a:t>OU</a:t>
            </a:r>
            <a:r>
              <a:rPr lang="en-US" sz="6600" b="1" spc="270" dirty="0">
                <a:solidFill>
                  <a:srgbClr val="E6E7E8"/>
                </a:solidFill>
              </a:rPr>
              <a:t> FOR YOUR ATTENTION! </a:t>
            </a:r>
            <a:endParaRPr sz="6600" dirty="0">
              <a:latin typeface="Blinker"/>
              <a:cs typeface="Blinker"/>
            </a:endParaRPr>
          </a:p>
        </p:txBody>
      </p:sp>
      <p:sp>
        <p:nvSpPr>
          <p:cNvPr id="4" name="object 4"/>
          <p:cNvSpPr txBox="1"/>
          <p:nvPr/>
        </p:nvSpPr>
        <p:spPr>
          <a:xfrm>
            <a:off x="5861050" y="5949255"/>
            <a:ext cx="7271384" cy="342265"/>
          </a:xfrm>
          <a:prstGeom prst="rect">
            <a:avLst/>
          </a:prstGeom>
        </p:spPr>
        <p:txBody>
          <a:bodyPr vert="horz" wrap="square" lIns="0" tIns="15875" rIns="0" bIns="0" rtlCol="0">
            <a:spAutoFit/>
          </a:bodyPr>
          <a:lstStyle/>
          <a:p>
            <a:pPr marL="12700">
              <a:lnSpc>
                <a:spcPct val="100000"/>
              </a:lnSpc>
              <a:spcBef>
                <a:spcPts val="125"/>
              </a:spcBef>
              <a:tabLst>
                <a:tab pos="330200" algn="l"/>
                <a:tab pos="679450" algn="l"/>
                <a:tab pos="1014730" algn="l"/>
                <a:tab pos="1369695" algn="l"/>
                <a:tab pos="1702435" algn="l"/>
                <a:tab pos="2019935" algn="l"/>
                <a:tab pos="2367280" algn="l"/>
                <a:tab pos="2939415" algn="l"/>
                <a:tab pos="3233420" algn="l"/>
                <a:tab pos="3582670" algn="l"/>
                <a:tab pos="3935729" algn="l"/>
                <a:tab pos="4186554" algn="l"/>
                <a:tab pos="4541520" algn="l"/>
                <a:tab pos="5102225" algn="l"/>
                <a:tab pos="5445760" algn="l"/>
                <a:tab pos="5800090" algn="l"/>
                <a:tab pos="6118860" algn="l"/>
                <a:tab pos="6437630" algn="l"/>
                <a:tab pos="6791959" algn="l"/>
                <a:tab pos="7129145" algn="l"/>
              </a:tabLst>
            </a:pPr>
            <a:r>
              <a:rPr sz="2050" b="1" spc="10" dirty="0">
                <a:solidFill>
                  <a:srgbClr val="FFFFFF"/>
                </a:solidFill>
                <a:latin typeface="Blinker"/>
                <a:cs typeface="Blinker"/>
              </a:rPr>
              <a:t>E	</a:t>
            </a:r>
            <a:r>
              <a:rPr sz="2050" b="1" spc="15" dirty="0">
                <a:solidFill>
                  <a:srgbClr val="FFFFFF"/>
                </a:solidFill>
                <a:latin typeface="Blinker"/>
                <a:cs typeface="Blinker"/>
              </a:rPr>
              <a:t>U	R	O	P	</a:t>
            </a:r>
            <a:r>
              <a:rPr sz="2050" b="1" spc="10" dirty="0">
                <a:solidFill>
                  <a:srgbClr val="FFFFFF"/>
                </a:solidFill>
                <a:latin typeface="Blinker"/>
                <a:cs typeface="Blinker"/>
              </a:rPr>
              <a:t>E	</a:t>
            </a:r>
            <a:r>
              <a:rPr sz="2050" b="1" spc="15" dirty="0">
                <a:solidFill>
                  <a:srgbClr val="FFFFFF"/>
                </a:solidFill>
                <a:latin typeface="Blinker"/>
                <a:cs typeface="Blinker"/>
              </a:rPr>
              <a:t>A	N	</a:t>
            </a:r>
            <a:r>
              <a:rPr sz="2050" b="1" spc="10" dirty="0">
                <a:solidFill>
                  <a:srgbClr val="FFFFFF"/>
                </a:solidFill>
                <a:latin typeface="Blinker"/>
                <a:cs typeface="Blinker"/>
              </a:rPr>
              <a:t>J	</a:t>
            </a:r>
            <a:r>
              <a:rPr sz="2050" b="1" spc="15" dirty="0">
                <a:solidFill>
                  <a:srgbClr val="FFFFFF"/>
                </a:solidFill>
                <a:latin typeface="Blinker"/>
                <a:cs typeface="Blinker"/>
              </a:rPr>
              <a:t>U	N	</a:t>
            </a:r>
            <a:r>
              <a:rPr sz="2050" b="1" spc="5" dirty="0">
                <a:solidFill>
                  <a:srgbClr val="FFFFFF"/>
                </a:solidFill>
                <a:latin typeface="Blinker"/>
                <a:cs typeface="Blinker"/>
              </a:rPr>
              <a:t>I	</a:t>
            </a:r>
            <a:r>
              <a:rPr sz="2050" b="1" spc="15" dirty="0">
                <a:solidFill>
                  <a:srgbClr val="FFFFFF"/>
                </a:solidFill>
                <a:latin typeface="Blinker"/>
                <a:cs typeface="Blinker"/>
              </a:rPr>
              <a:t>O	R	D	O	</a:t>
            </a:r>
            <a:r>
              <a:rPr sz="2050" b="1" spc="10" dirty="0">
                <a:solidFill>
                  <a:srgbClr val="FFFFFF"/>
                </a:solidFill>
                <a:latin typeface="Blinker"/>
                <a:cs typeface="Blinker"/>
              </a:rPr>
              <a:t>C	T	</a:t>
            </a:r>
            <a:r>
              <a:rPr sz="2050" b="1" spc="15" dirty="0">
                <a:solidFill>
                  <a:srgbClr val="FFFFFF"/>
                </a:solidFill>
                <a:latin typeface="Blinker"/>
                <a:cs typeface="Blinker"/>
              </a:rPr>
              <a:t>O	R	</a:t>
            </a:r>
            <a:r>
              <a:rPr sz="2050" b="1" spc="10" dirty="0">
                <a:solidFill>
                  <a:srgbClr val="FFFFFF"/>
                </a:solidFill>
                <a:latin typeface="Blinker"/>
                <a:cs typeface="Blinker"/>
              </a:rPr>
              <a:t>S</a:t>
            </a:r>
            <a:endParaRPr sz="2050" dirty="0">
              <a:latin typeface="Blinker"/>
              <a:cs typeface="Blinker"/>
            </a:endParaRPr>
          </a:p>
        </p:txBody>
      </p:sp>
      <p:sp>
        <p:nvSpPr>
          <p:cNvPr id="6" name="CaixaDeTexto 7">
            <a:extLst>
              <a:ext uri="{FF2B5EF4-FFF2-40B4-BE49-F238E27FC236}">
                <a16:creationId xmlns:a16="http://schemas.microsoft.com/office/drawing/2014/main" id="{7CCEDD1C-1AF7-D14F-8E95-011BE390183F}"/>
              </a:ext>
            </a:extLst>
          </p:cNvPr>
          <p:cNvSpPr txBox="1"/>
          <p:nvPr/>
        </p:nvSpPr>
        <p:spPr>
          <a:xfrm>
            <a:off x="3312471" y="9862800"/>
            <a:ext cx="13479158" cy="1446550"/>
          </a:xfrm>
          <a:prstGeom prst="rect">
            <a:avLst/>
          </a:prstGeom>
          <a:solidFill>
            <a:schemeClr val="bg1">
              <a:lumMod val="65000"/>
            </a:schemeClr>
          </a:solidFill>
        </p:spPr>
        <p:txBody>
          <a:bodyPr wrap="square" rtlCol="0">
            <a:spAutoFit/>
          </a:bodyPr>
          <a:lstStyle/>
          <a:p>
            <a:pPr algn="ctr"/>
            <a:r>
              <a:rPr lang="pt-PT" sz="4400" b="1" dirty="0" err="1">
                <a:solidFill>
                  <a:schemeClr val="bg1"/>
                </a:solidFill>
              </a:rPr>
              <a:t>office@juniordoctors.eu</a:t>
            </a:r>
            <a:endParaRPr lang="pt-PT" sz="4400" b="1" dirty="0">
              <a:solidFill>
                <a:schemeClr val="bg1"/>
              </a:solidFill>
            </a:endParaRPr>
          </a:p>
          <a:p>
            <a:pPr algn="ctr"/>
            <a:r>
              <a:rPr lang="pt-PT" sz="4400" b="1" dirty="0" err="1">
                <a:solidFill>
                  <a:schemeClr val="bg1"/>
                </a:solidFill>
              </a:rPr>
              <a:t>www.juniordoctors.eu</a:t>
            </a:r>
            <a:endParaRPr lang="pt-PT" sz="44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42050" y="3253081"/>
            <a:ext cx="11201400" cy="6538136"/>
          </a:xfrm>
          <a:prstGeom prst="rect">
            <a:avLst/>
          </a:prstGeom>
        </p:spPr>
        <p:txBody>
          <a:bodyPr vert="horz" wrap="square" lIns="0" tIns="15875" rIns="0" bIns="0" rtlCol="0">
            <a:spAutoFit/>
          </a:bodyPr>
          <a:lstStyle/>
          <a:p>
            <a:pPr marL="464820" marR="5080" indent="-452755">
              <a:lnSpc>
                <a:spcPct val="114700"/>
              </a:lnSpc>
              <a:spcBef>
                <a:spcPts val="125"/>
              </a:spcBef>
              <a:buSzPct val="93220"/>
              <a:buFont typeface="Blinker"/>
              <a:buChar char="•"/>
              <a:tabLst>
                <a:tab pos="464820" algn="l"/>
                <a:tab pos="465455" algn="l"/>
              </a:tabLst>
            </a:pPr>
            <a:r>
              <a:rPr lang="en-US" sz="4400" b="1" spc="-50" dirty="0">
                <a:solidFill>
                  <a:srgbClr val="C64827"/>
                </a:solidFill>
                <a:latin typeface="Blinker"/>
                <a:cs typeface="Blinker"/>
              </a:rPr>
              <a:t>Founded 1976</a:t>
            </a:r>
          </a:p>
          <a:p>
            <a:pPr marL="464820" marR="5080" indent="-452755">
              <a:lnSpc>
                <a:spcPct val="114700"/>
              </a:lnSpc>
              <a:spcBef>
                <a:spcPts val="125"/>
              </a:spcBef>
              <a:buSzPct val="93220"/>
              <a:buFont typeface="Blinker"/>
              <a:buChar char="•"/>
              <a:tabLst>
                <a:tab pos="464820" algn="l"/>
                <a:tab pos="465455" algn="l"/>
              </a:tabLst>
            </a:pPr>
            <a:endParaRPr sz="4000" dirty="0">
              <a:latin typeface="Blinker"/>
              <a:cs typeface="Blinker"/>
            </a:endParaRPr>
          </a:p>
          <a:p>
            <a:pPr marL="464820" marR="5080" indent="-452755">
              <a:lnSpc>
                <a:spcPts val="3860"/>
              </a:lnSpc>
              <a:spcBef>
                <a:spcPts val="225"/>
              </a:spcBef>
              <a:buSzPct val="93220"/>
              <a:buFont typeface="Blinker"/>
              <a:buChar char="•"/>
              <a:tabLst>
                <a:tab pos="464820" algn="l"/>
                <a:tab pos="465455" algn="l"/>
              </a:tabLst>
            </a:pPr>
            <a:r>
              <a:rPr lang="en-US" sz="4400" b="1" spc="-50" dirty="0">
                <a:solidFill>
                  <a:srgbClr val="C64827"/>
                </a:solidFill>
                <a:latin typeface="Blinker"/>
                <a:cs typeface="Blinker"/>
              </a:rPr>
              <a:t>Representing 300.000 JDs from all over Europe</a:t>
            </a:r>
          </a:p>
          <a:p>
            <a:pPr marL="464820" marR="5080" indent="-452755">
              <a:lnSpc>
                <a:spcPts val="3860"/>
              </a:lnSpc>
              <a:spcBef>
                <a:spcPts val="225"/>
              </a:spcBef>
              <a:buSzPct val="93220"/>
              <a:buFont typeface="Blinker"/>
              <a:buChar char="•"/>
              <a:tabLst>
                <a:tab pos="464820" algn="l"/>
                <a:tab pos="465455" algn="l"/>
              </a:tabLst>
            </a:pPr>
            <a:endParaRPr sz="4000" dirty="0">
              <a:latin typeface="Blinker"/>
              <a:cs typeface="Blinker"/>
            </a:endParaRPr>
          </a:p>
          <a:p>
            <a:pPr marL="464820" indent="-452755">
              <a:lnSpc>
                <a:spcPct val="100000"/>
              </a:lnSpc>
              <a:spcBef>
                <a:spcPts val="135"/>
              </a:spcBef>
              <a:buSzPct val="93220"/>
              <a:buFont typeface="Blinker"/>
              <a:buChar char="•"/>
              <a:tabLst>
                <a:tab pos="464820" algn="l"/>
                <a:tab pos="465455" algn="l"/>
              </a:tabLst>
            </a:pPr>
            <a:r>
              <a:rPr lang="en-US" sz="4400" b="1" spc="-50" dirty="0">
                <a:solidFill>
                  <a:srgbClr val="C64827"/>
                </a:solidFill>
                <a:latin typeface="Blinker"/>
                <a:cs typeface="Blinker"/>
              </a:rPr>
              <a:t>21 national members / observers &amp; guests</a:t>
            </a:r>
          </a:p>
          <a:p>
            <a:pPr marL="464820" indent="-452755">
              <a:lnSpc>
                <a:spcPct val="100000"/>
              </a:lnSpc>
              <a:spcBef>
                <a:spcPts val="135"/>
              </a:spcBef>
              <a:buSzPct val="93220"/>
              <a:buFont typeface="Blinker"/>
              <a:buChar char="•"/>
              <a:tabLst>
                <a:tab pos="464820" algn="l"/>
                <a:tab pos="465455" algn="l"/>
              </a:tabLst>
            </a:pPr>
            <a:endParaRPr sz="4000" dirty="0">
              <a:latin typeface="Blinker"/>
              <a:cs typeface="Blinker"/>
            </a:endParaRPr>
          </a:p>
          <a:p>
            <a:pPr marL="464820" marR="5080" indent="-452755">
              <a:lnSpc>
                <a:spcPts val="3860"/>
              </a:lnSpc>
              <a:spcBef>
                <a:spcPts val="220"/>
              </a:spcBef>
              <a:buSzPct val="93220"/>
              <a:buFont typeface="Blinker"/>
              <a:buChar char="•"/>
              <a:tabLst>
                <a:tab pos="464820" algn="l"/>
                <a:tab pos="465455" algn="l"/>
              </a:tabLst>
            </a:pPr>
            <a:r>
              <a:rPr lang="en-US" sz="4400" b="1" spc="-50" dirty="0">
                <a:solidFill>
                  <a:srgbClr val="C64827"/>
                </a:solidFill>
                <a:latin typeface="Blinker"/>
                <a:cs typeface="Blinker"/>
              </a:rPr>
              <a:t>Name change in 2011 and 2017</a:t>
            </a:r>
          </a:p>
          <a:p>
            <a:pPr marL="464820" marR="5080" indent="-452755">
              <a:lnSpc>
                <a:spcPts val="3860"/>
              </a:lnSpc>
              <a:spcBef>
                <a:spcPts val="220"/>
              </a:spcBef>
              <a:buSzPct val="93220"/>
              <a:buFont typeface="Blinker"/>
              <a:buChar char="•"/>
              <a:tabLst>
                <a:tab pos="464820" algn="l"/>
                <a:tab pos="465455" algn="l"/>
              </a:tabLst>
            </a:pPr>
            <a:endParaRPr lang="en-US" sz="4400" b="1" spc="-50" dirty="0">
              <a:solidFill>
                <a:srgbClr val="C64827"/>
              </a:solidFill>
              <a:latin typeface="Blinker"/>
              <a:cs typeface="Blinker"/>
            </a:endParaRPr>
          </a:p>
          <a:p>
            <a:pPr marL="464820" marR="5080" indent="-452755">
              <a:lnSpc>
                <a:spcPts val="3860"/>
              </a:lnSpc>
              <a:spcBef>
                <a:spcPts val="220"/>
              </a:spcBef>
              <a:buSzPct val="93220"/>
              <a:buFont typeface="Blinker"/>
              <a:buChar char="•"/>
              <a:tabLst>
                <a:tab pos="464820" algn="l"/>
                <a:tab pos="465455" algn="l"/>
              </a:tabLst>
            </a:pPr>
            <a:r>
              <a:rPr lang="en-US" sz="4400" b="1" spc="-50" dirty="0">
                <a:solidFill>
                  <a:srgbClr val="C64827"/>
                </a:solidFill>
                <a:latin typeface="Blinker"/>
                <a:cs typeface="Blinker"/>
              </a:rPr>
              <a:t>Fully registered under Belgium law</a:t>
            </a:r>
          </a:p>
          <a:p>
            <a:pPr marL="12065" marR="5080">
              <a:lnSpc>
                <a:spcPts val="3860"/>
              </a:lnSpc>
              <a:spcBef>
                <a:spcPts val="220"/>
              </a:spcBef>
              <a:buSzPct val="93220"/>
              <a:tabLst>
                <a:tab pos="464820" algn="l"/>
                <a:tab pos="465455" algn="l"/>
              </a:tabLst>
            </a:pPr>
            <a:endParaRPr lang="en-US" sz="4400" b="1" spc="-50" dirty="0">
              <a:solidFill>
                <a:srgbClr val="C64827"/>
              </a:solidFill>
              <a:latin typeface="Blinker"/>
              <a:cs typeface="Blinker"/>
            </a:endParaRPr>
          </a:p>
          <a:p>
            <a:pPr marL="464820" marR="5080" indent="-452755">
              <a:lnSpc>
                <a:spcPts val="3860"/>
              </a:lnSpc>
              <a:spcBef>
                <a:spcPts val="220"/>
              </a:spcBef>
              <a:buSzPct val="93220"/>
              <a:buFont typeface="Blinker"/>
              <a:buChar char="•"/>
              <a:tabLst>
                <a:tab pos="464820" algn="l"/>
                <a:tab pos="465455" algn="l"/>
              </a:tabLst>
            </a:pPr>
            <a:r>
              <a:rPr lang="en-US" sz="4400" b="1" spc="-50" dirty="0">
                <a:solidFill>
                  <a:srgbClr val="C64827"/>
                </a:solidFill>
                <a:latin typeface="Blinker"/>
                <a:cs typeface="Blinker"/>
              </a:rPr>
              <a:t>Brussels office </a:t>
            </a:r>
            <a:endParaRPr sz="4000" dirty="0">
              <a:latin typeface="Blinker"/>
              <a:cs typeface="Blinker"/>
            </a:endParaRPr>
          </a:p>
        </p:txBody>
      </p:sp>
      <p:sp>
        <p:nvSpPr>
          <p:cNvPr id="5" name="object 5"/>
          <p:cNvSpPr txBox="1">
            <a:spLocks noGrp="1"/>
          </p:cNvSpPr>
          <p:nvPr>
            <p:ph type="title"/>
          </p:nvPr>
        </p:nvSpPr>
        <p:spPr>
          <a:xfrm>
            <a:off x="6416481" y="1094566"/>
            <a:ext cx="7271384" cy="1588897"/>
          </a:xfrm>
          <a:prstGeom prst="rect">
            <a:avLst/>
          </a:prstGeom>
        </p:spPr>
        <p:txBody>
          <a:bodyPr vert="horz" wrap="square" lIns="0" tIns="311150" rIns="0" bIns="0" rtlCol="0">
            <a:spAutoFit/>
          </a:bodyPr>
          <a:lstStyle/>
          <a:p>
            <a:pPr marL="5715" algn="ctr">
              <a:lnSpc>
                <a:spcPct val="100000"/>
              </a:lnSpc>
              <a:spcBef>
                <a:spcPts val="2450"/>
              </a:spcBef>
            </a:pPr>
            <a:r>
              <a:rPr lang="en-US" sz="5400" b="1" spc="35" dirty="0"/>
              <a:t>Facts and Changes</a:t>
            </a:r>
            <a:endParaRPr sz="5400" b="1" spc="40" dirty="0"/>
          </a:p>
          <a:p>
            <a:pPr algn="ctr">
              <a:lnSpc>
                <a:spcPct val="100000"/>
              </a:lnSpc>
              <a:spcBef>
                <a:spcPts val="1040"/>
              </a:spcBef>
              <a:tabLst>
                <a:tab pos="317500" algn="l"/>
                <a:tab pos="666750" algn="l"/>
                <a:tab pos="1002030" algn="l"/>
                <a:tab pos="1356995" algn="l"/>
                <a:tab pos="1689735" algn="l"/>
                <a:tab pos="2007235" algn="l"/>
                <a:tab pos="2354580" algn="l"/>
                <a:tab pos="2926715" algn="l"/>
                <a:tab pos="3220720" algn="l"/>
                <a:tab pos="3569970" algn="l"/>
                <a:tab pos="3923029" algn="l"/>
                <a:tab pos="4173854" algn="l"/>
                <a:tab pos="4528820" algn="l"/>
                <a:tab pos="5089525" algn="l"/>
                <a:tab pos="5433060" algn="l"/>
                <a:tab pos="5787390" algn="l"/>
                <a:tab pos="6106160" algn="l"/>
                <a:tab pos="6424930" algn="l"/>
                <a:tab pos="6779259" algn="l"/>
                <a:tab pos="7116445" algn="l"/>
              </a:tabLst>
            </a:pPr>
            <a:r>
              <a:rPr sz="2050" b="1" spc="10" dirty="0">
                <a:solidFill>
                  <a:srgbClr val="939598"/>
                </a:solidFill>
                <a:latin typeface="Blinker"/>
                <a:cs typeface="Blinker"/>
              </a:rPr>
              <a:t>E	</a:t>
            </a:r>
            <a:r>
              <a:rPr sz="2050" b="1" spc="15" dirty="0">
                <a:solidFill>
                  <a:srgbClr val="939598"/>
                </a:solidFill>
                <a:latin typeface="Blinker"/>
                <a:cs typeface="Blinker"/>
              </a:rPr>
              <a:t>U	R	O	P	</a:t>
            </a:r>
            <a:r>
              <a:rPr sz="2050" b="1" spc="10" dirty="0">
                <a:solidFill>
                  <a:srgbClr val="939598"/>
                </a:solidFill>
                <a:latin typeface="Blinker"/>
                <a:cs typeface="Blinker"/>
              </a:rPr>
              <a:t>E	</a:t>
            </a:r>
            <a:r>
              <a:rPr sz="2050" b="1" spc="15" dirty="0">
                <a:solidFill>
                  <a:srgbClr val="939598"/>
                </a:solidFill>
                <a:latin typeface="Blinker"/>
                <a:cs typeface="Blinker"/>
              </a:rPr>
              <a:t>A	N	</a:t>
            </a:r>
            <a:r>
              <a:rPr sz="2050" b="1" spc="10" dirty="0">
                <a:solidFill>
                  <a:srgbClr val="939598"/>
                </a:solidFill>
                <a:latin typeface="Blinker"/>
                <a:cs typeface="Blinker"/>
              </a:rPr>
              <a:t>J	</a:t>
            </a:r>
            <a:r>
              <a:rPr sz="2050" b="1" spc="15" dirty="0">
                <a:solidFill>
                  <a:srgbClr val="939598"/>
                </a:solidFill>
                <a:latin typeface="Blinker"/>
                <a:cs typeface="Blinker"/>
              </a:rPr>
              <a:t>U	N	</a:t>
            </a:r>
            <a:r>
              <a:rPr sz="2050" b="1" spc="5" dirty="0">
                <a:solidFill>
                  <a:srgbClr val="939598"/>
                </a:solidFill>
                <a:latin typeface="Blinker"/>
                <a:cs typeface="Blinker"/>
              </a:rPr>
              <a:t>I	</a:t>
            </a:r>
            <a:r>
              <a:rPr sz="2050" b="1" spc="15" dirty="0">
                <a:solidFill>
                  <a:srgbClr val="939598"/>
                </a:solidFill>
                <a:latin typeface="Blinker"/>
                <a:cs typeface="Blinker"/>
              </a:rPr>
              <a:t>O	R	D	O	</a:t>
            </a:r>
            <a:r>
              <a:rPr sz="2050" b="1" spc="10" dirty="0">
                <a:solidFill>
                  <a:srgbClr val="939598"/>
                </a:solidFill>
                <a:latin typeface="Blinker"/>
                <a:cs typeface="Blinker"/>
              </a:rPr>
              <a:t>C	T	</a:t>
            </a:r>
            <a:r>
              <a:rPr sz="2050" b="1" spc="15" dirty="0">
                <a:solidFill>
                  <a:srgbClr val="939598"/>
                </a:solidFill>
                <a:latin typeface="Blinker"/>
                <a:cs typeface="Blinker"/>
              </a:rPr>
              <a:t>O	R	</a:t>
            </a:r>
            <a:r>
              <a:rPr sz="2050" b="1" spc="10" dirty="0">
                <a:solidFill>
                  <a:srgbClr val="939598"/>
                </a:solidFill>
                <a:latin typeface="Blinker"/>
                <a:cs typeface="Blinker"/>
              </a:rPr>
              <a:t>S</a:t>
            </a:r>
            <a:endParaRPr sz="2050" dirty="0">
              <a:latin typeface="Blinker"/>
              <a:cs typeface="Blinker"/>
            </a:endParaRPr>
          </a:p>
        </p:txBody>
      </p:sp>
      <p:pic>
        <p:nvPicPr>
          <p:cNvPr id="8" name="Grafik 4">
            <a:extLst>
              <a:ext uri="{FF2B5EF4-FFF2-40B4-BE49-F238E27FC236}">
                <a16:creationId xmlns:a16="http://schemas.microsoft.com/office/drawing/2014/main" id="{8FAA0694-8B9D-3147-A954-AB017438D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450" y="6523433"/>
            <a:ext cx="2182880" cy="32677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52BE1E-3C21-7F49-9B2C-B6A16A578AA4}"/>
              </a:ext>
            </a:extLst>
          </p:cNvPr>
          <p:cNvSpPr>
            <a:spLocks noGrp="1"/>
          </p:cNvSpPr>
          <p:nvPr>
            <p:ph type="body" idx="1"/>
          </p:nvPr>
        </p:nvSpPr>
        <p:spPr>
          <a:xfrm>
            <a:off x="1628727" y="2530475"/>
            <a:ext cx="8416973" cy="8125301"/>
          </a:xfrm>
        </p:spPr>
        <p:txBody>
          <a:bodyPr/>
          <a:lstStyle/>
          <a:p>
            <a:pPr algn="l" rtl="0"/>
            <a:endParaRPr lang="en-US" sz="4400" b="1" dirty="0"/>
          </a:p>
          <a:p>
            <a:pPr marL="285750" indent="-285750" algn="l" rtl="0">
              <a:buFont typeface="Arial" panose="020B0604020202020204" pitchFamily="34" charset="0"/>
              <a:buChar char="•"/>
            </a:pPr>
            <a:r>
              <a:rPr lang="en-US" sz="4400" b="1" dirty="0"/>
              <a:t>Croatia</a:t>
            </a:r>
          </a:p>
          <a:p>
            <a:pPr marL="285750" indent="-285750" algn="l" rtl="0">
              <a:buFont typeface="Arial" panose="020B0604020202020204" pitchFamily="34" charset="0"/>
              <a:buChar char="•"/>
            </a:pPr>
            <a:r>
              <a:rPr lang="en-US" sz="4400" b="1" dirty="0"/>
              <a:t>Czech Republic</a:t>
            </a:r>
          </a:p>
          <a:p>
            <a:pPr marL="285750" indent="-285750" algn="l" rtl="0">
              <a:buFont typeface="Arial" panose="020B0604020202020204" pitchFamily="34" charset="0"/>
              <a:buChar char="•"/>
            </a:pPr>
            <a:r>
              <a:rPr lang="en-US" sz="4400" b="1" dirty="0"/>
              <a:t>Denmark</a:t>
            </a:r>
          </a:p>
          <a:p>
            <a:pPr marL="285750" indent="-285750" algn="l" rtl="0">
              <a:buFont typeface="Arial" panose="020B0604020202020204" pitchFamily="34" charset="0"/>
              <a:buChar char="•"/>
            </a:pPr>
            <a:r>
              <a:rPr lang="en-US" sz="4400" b="1" dirty="0"/>
              <a:t>Estonia</a:t>
            </a:r>
          </a:p>
          <a:p>
            <a:pPr marL="285750" indent="-285750" algn="l" rtl="0">
              <a:buFont typeface="Arial" panose="020B0604020202020204" pitchFamily="34" charset="0"/>
              <a:buChar char="•"/>
            </a:pPr>
            <a:r>
              <a:rPr lang="en-US" sz="4400" b="1" dirty="0"/>
              <a:t>Finland</a:t>
            </a:r>
          </a:p>
          <a:p>
            <a:pPr marL="285750" indent="-285750" algn="l" rtl="0">
              <a:buFont typeface="Arial" panose="020B0604020202020204" pitchFamily="34" charset="0"/>
              <a:buChar char="•"/>
            </a:pPr>
            <a:r>
              <a:rPr lang="en-US" sz="4400" b="1" dirty="0"/>
              <a:t>France</a:t>
            </a:r>
          </a:p>
          <a:p>
            <a:pPr marL="285750" indent="-285750" algn="l" rtl="0">
              <a:buFont typeface="Arial" panose="020B0604020202020204" pitchFamily="34" charset="0"/>
              <a:buChar char="•"/>
            </a:pPr>
            <a:r>
              <a:rPr lang="en-US" sz="4400" b="1" dirty="0"/>
              <a:t>Germany</a:t>
            </a:r>
          </a:p>
          <a:p>
            <a:pPr marL="285750" indent="-285750" algn="l" rtl="0">
              <a:buFont typeface="Arial" panose="020B0604020202020204" pitchFamily="34" charset="0"/>
              <a:buChar char="•"/>
            </a:pPr>
            <a:r>
              <a:rPr lang="en-US" sz="4400" b="1" dirty="0"/>
              <a:t>Greece</a:t>
            </a:r>
          </a:p>
          <a:p>
            <a:pPr marL="285750" indent="-285750" algn="l" rtl="0">
              <a:buFont typeface="Arial" panose="020B0604020202020204" pitchFamily="34" charset="0"/>
              <a:buChar char="•"/>
            </a:pPr>
            <a:r>
              <a:rPr lang="en-US" sz="4400" b="1" dirty="0"/>
              <a:t>Hungary</a:t>
            </a:r>
          </a:p>
          <a:p>
            <a:pPr marL="285750" indent="-285750" algn="l" rtl="0">
              <a:buFont typeface="Arial" panose="020B0604020202020204" pitchFamily="34" charset="0"/>
              <a:buChar char="•"/>
            </a:pPr>
            <a:r>
              <a:rPr lang="en-US" sz="4400" b="1" dirty="0"/>
              <a:t>Ireland </a:t>
            </a:r>
          </a:p>
          <a:p>
            <a:pPr marL="285750" indent="-285750" algn="l" rtl="0">
              <a:buFont typeface="Arial" panose="020B0604020202020204" pitchFamily="34" charset="0"/>
              <a:buChar char="•"/>
            </a:pPr>
            <a:r>
              <a:rPr lang="en-US" sz="4400" b="1" dirty="0"/>
              <a:t>Italy</a:t>
            </a:r>
          </a:p>
        </p:txBody>
      </p:sp>
      <p:sp>
        <p:nvSpPr>
          <p:cNvPr id="4" name="object 5">
            <a:extLst>
              <a:ext uri="{FF2B5EF4-FFF2-40B4-BE49-F238E27FC236}">
                <a16:creationId xmlns:a16="http://schemas.microsoft.com/office/drawing/2014/main" id="{BAFE1F6B-01AD-4145-BCAB-56378B91C919}"/>
              </a:ext>
            </a:extLst>
          </p:cNvPr>
          <p:cNvSpPr txBox="1">
            <a:spLocks noGrp="1"/>
          </p:cNvSpPr>
          <p:nvPr>
            <p:ph type="title"/>
          </p:nvPr>
        </p:nvSpPr>
        <p:spPr>
          <a:xfrm>
            <a:off x="4907678" y="1082675"/>
            <a:ext cx="10402312" cy="1588897"/>
          </a:xfrm>
          <a:prstGeom prst="rect">
            <a:avLst/>
          </a:prstGeom>
        </p:spPr>
        <p:txBody>
          <a:bodyPr vert="horz" wrap="square" lIns="0" tIns="311150" rIns="0" bIns="0" rtlCol="0">
            <a:spAutoFit/>
          </a:bodyPr>
          <a:lstStyle/>
          <a:p>
            <a:pPr marL="5715" algn="ctr">
              <a:lnSpc>
                <a:spcPct val="100000"/>
              </a:lnSpc>
              <a:spcBef>
                <a:spcPts val="2450"/>
              </a:spcBef>
            </a:pPr>
            <a:r>
              <a:rPr lang="en-US" sz="5400" b="1" spc="35" dirty="0"/>
              <a:t>Member Countries (21+1)</a:t>
            </a:r>
            <a:endParaRPr sz="5400" b="1" spc="40" dirty="0"/>
          </a:p>
          <a:p>
            <a:pPr algn="ctr">
              <a:lnSpc>
                <a:spcPct val="100000"/>
              </a:lnSpc>
              <a:spcBef>
                <a:spcPts val="1040"/>
              </a:spcBef>
              <a:tabLst>
                <a:tab pos="317500" algn="l"/>
                <a:tab pos="666750" algn="l"/>
                <a:tab pos="1002030" algn="l"/>
                <a:tab pos="1356995" algn="l"/>
                <a:tab pos="1689735" algn="l"/>
                <a:tab pos="2007235" algn="l"/>
                <a:tab pos="2354580" algn="l"/>
                <a:tab pos="2926715" algn="l"/>
                <a:tab pos="3220720" algn="l"/>
                <a:tab pos="3569970" algn="l"/>
                <a:tab pos="3923029" algn="l"/>
                <a:tab pos="4173854" algn="l"/>
                <a:tab pos="4528820" algn="l"/>
                <a:tab pos="5089525" algn="l"/>
                <a:tab pos="5433060" algn="l"/>
                <a:tab pos="5787390" algn="l"/>
                <a:tab pos="6106160" algn="l"/>
                <a:tab pos="6424930" algn="l"/>
                <a:tab pos="6779259" algn="l"/>
                <a:tab pos="7116445" algn="l"/>
              </a:tabLst>
            </a:pPr>
            <a:r>
              <a:rPr sz="2050" b="1" spc="10" dirty="0">
                <a:solidFill>
                  <a:srgbClr val="939598"/>
                </a:solidFill>
                <a:latin typeface="Blinker"/>
                <a:cs typeface="Blinker"/>
              </a:rPr>
              <a:t>E	</a:t>
            </a:r>
            <a:r>
              <a:rPr sz="2050" b="1" spc="15" dirty="0">
                <a:solidFill>
                  <a:srgbClr val="939598"/>
                </a:solidFill>
                <a:latin typeface="Blinker"/>
                <a:cs typeface="Blinker"/>
              </a:rPr>
              <a:t>U	R	O	P	</a:t>
            </a:r>
            <a:r>
              <a:rPr sz="2050" b="1" spc="10" dirty="0">
                <a:solidFill>
                  <a:srgbClr val="939598"/>
                </a:solidFill>
                <a:latin typeface="Blinker"/>
                <a:cs typeface="Blinker"/>
              </a:rPr>
              <a:t>E	</a:t>
            </a:r>
            <a:r>
              <a:rPr sz="2050" b="1" spc="15" dirty="0">
                <a:solidFill>
                  <a:srgbClr val="939598"/>
                </a:solidFill>
                <a:latin typeface="Blinker"/>
                <a:cs typeface="Blinker"/>
              </a:rPr>
              <a:t>A	N	</a:t>
            </a:r>
            <a:r>
              <a:rPr sz="2050" b="1" spc="10" dirty="0">
                <a:solidFill>
                  <a:srgbClr val="939598"/>
                </a:solidFill>
                <a:latin typeface="Blinker"/>
                <a:cs typeface="Blinker"/>
              </a:rPr>
              <a:t>J	</a:t>
            </a:r>
            <a:r>
              <a:rPr sz="2050" b="1" spc="15" dirty="0">
                <a:solidFill>
                  <a:srgbClr val="939598"/>
                </a:solidFill>
                <a:latin typeface="Blinker"/>
                <a:cs typeface="Blinker"/>
              </a:rPr>
              <a:t>U	N	</a:t>
            </a:r>
            <a:r>
              <a:rPr sz="2050" b="1" spc="5" dirty="0">
                <a:solidFill>
                  <a:srgbClr val="939598"/>
                </a:solidFill>
                <a:latin typeface="Blinker"/>
                <a:cs typeface="Blinker"/>
              </a:rPr>
              <a:t>I	</a:t>
            </a:r>
            <a:r>
              <a:rPr sz="2050" b="1" spc="15" dirty="0">
                <a:solidFill>
                  <a:srgbClr val="939598"/>
                </a:solidFill>
                <a:latin typeface="Blinker"/>
                <a:cs typeface="Blinker"/>
              </a:rPr>
              <a:t>O	R	D	O	</a:t>
            </a:r>
            <a:r>
              <a:rPr sz="2050" b="1" spc="10" dirty="0">
                <a:solidFill>
                  <a:srgbClr val="939598"/>
                </a:solidFill>
                <a:latin typeface="Blinker"/>
                <a:cs typeface="Blinker"/>
              </a:rPr>
              <a:t>C	T	</a:t>
            </a:r>
            <a:r>
              <a:rPr sz="2050" b="1" spc="15" dirty="0">
                <a:solidFill>
                  <a:srgbClr val="939598"/>
                </a:solidFill>
                <a:latin typeface="Blinker"/>
                <a:cs typeface="Blinker"/>
              </a:rPr>
              <a:t>O	R	</a:t>
            </a:r>
            <a:r>
              <a:rPr sz="2050" b="1" spc="10" dirty="0">
                <a:solidFill>
                  <a:srgbClr val="939598"/>
                </a:solidFill>
                <a:latin typeface="Blinker"/>
                <a:cs typeface="Blinker"/>
              </a:rPr>
              <a:t>S</a:t>
            </a:r>
            <a:endParaRPr sz="2050" dirty="0">
              <a:latin typeface="Blinker"/>
              <a:cs typeface="Blinker"/>
            </a:endParaRPr>
          </a:p>
        </p:txBody>
      </p:sp>
      <p:sp>
        <p:nvSpPr>
          <p:cNvPr id="5" name="TextBox 4">
            <a:extLst>
              <a:ext uri="{FF2B5EF4-FFF2-40B4-BE49-F238E27FC236}">
                <a16:creationId xmlns:a16="http://schemas.microsoft.com/office/drawing/2014/main" id="{18346D1C-EE5D-7D4D-A8D7-D4E8FF513B50}"/>
              </a:ext>
            </a:extLst>
          </p:cNvPr>
          <p:cNvSpPr txBox="1"/>
          <p:nvPr/>
        </p:nvSpPr>
        <p:spPr>
          <a:xfrm>
            <a:off x="9594850" y="3116134"/>
            <a:ext cx="8763000" cy="7540526"/>
          </a:xfrm>
          <a:prstGeom prst="rect">
            <a:avLst/>
          </a:prstGeom>
          <a:noFill/>
        </p:spPr>
        <p:txBody>
          <a:bodyPr wrap="square" rtlCol="0">
            <a:spAutoFit/>
          </a:bodyPr>
          <a:lstStyle/>
          <a:p>
            <a:pPr marL="285750" indent="-285750">
              <a:buFont typeface="Arial" panose="020B0604020202020204" pitchFamily="34" charset="0"/>
              <a:buChar char="•"/>
            </a:pPr>
            <a:r>
              <a:rPr lang="en-US" sz="4400" b="1" dirty="0"/>
              <a:t>Latvia</a:t>
            </a:r>
          </a:p>
          <a:p>
            <a:pPr marL="285750" indent="-285750">
              <a:buFont typeface="Arial" panose="020B0604020202020204" pitchFamily="34" charset="0"/>
              <a:buChar char="•"/>
            </a:pPr>
            <a:r>
              <a:rPr lang="en-US" sz="4400" b="1" dirty="0"/>
              <a:t>Lithuania</a:t>
            </a:r>
          </a:p>
          <a:p>
            <a:pPr marL="285750" indent="-285750">
              <a:buFont typeface="Arial" panose="020B0604020202020204" pitchFamily="34" charset="0"/>
              <a:buChar char="•"/>
            </a:pPr>
            <a:r>
              <a:rPr lang="en-US" sz="4400" b="1" dirty="0"/>
              <a:t>Malta</a:t>
            </a:r>
          </a:p>
          <a:p>
            <a:pPr marL="285750" indent="-285750">
              <a:buFont typeface="Arial" panose="020B0604020202020204" pitchFamily="34" charset="0"/>
              <a:buChar char="•"/>
            </a:pPr>
            <a:r>
              <a:rPr lang="en-US" sz="4400" b="1" dirty="0"/>
              <a:t>Netherlands</a:t>
            </a:r>
          </a:p>
          <a:p>
            <a:pPr marL="285750" indent="-285750">
              <a:buFont typeface="Arial" panose="020B0604020202020204" pitchFamily="34" charset="0"/>
              <a:buChar char="•"/>
            </a:pPr>
            <a:r>
              <a:rPr lang="en-US" sz="4400" b="1" dirty="0"/>
              <a:t>Norway</a:t>
            </a:r>
          </a:p>
          <a:p>
            <a:pPr marL="285750" indent="-285750">
              <a:buFont typeface="Arial" panose="020B0604020202020204" pitchFamily="34" charset="0"/>
              <a:buChar char="•"/>
            </a:pPr>
            <a:r>
              <a:rPr lang="en-US" sz="4400" b="1" dirty="0"/>
              <a:t>Portugal</a:t>
            </a:r>
          </a:p>
          <a:p>
            <a:pPr marL="285750" indent="-285750">
              <a:buFont typeface="Arial" panose="020B0604020202020204" pitchFamily="34" charset="0"/>
              <a:buChar char="•"/>
            </a:pPr>
            <a:r>
              <a:rPr lang="en-US" sz="4400" b="1" dirty="0"/>
              <a:t>Slovenia</a:t>
            </a:r>
          </a:p>
          <a:p>
            <a:pPr marL="285750" indent="-285750">
              <a:buFont typeface="Arial" panose="020B0604020202020204" pitchFamily="34" charset="0"/>
              <a:buChar char="•"/>
            </a:pPr>
            <a:r>
              <a:rPr lang="en-US" sz="4400" b="1" dirty="0"/>
              <a:t>Spain</a:t>
            </a:r>
          </a:p>
          <a:p>
            <a:pPr marL="285750" indent="-285750">
              <a:buFont typeface="Arial" panose="020B0604020202020204" pitchFamily="34" charset="0"/>
              <a:buChar char="•"/>
            </a:pPr>
            <a:r>
              <a:rPr lang="en-US" sz="4400" b="1" dirty="0"/>
              <a:t>Sweden</a:t>
            </a:r>
          </a:p>
          <a:p>
            <a:pPr marL="285750" indent="-285750">
              <a:buFont typeface="Arial" panose="020B0604020202020204" pitchFamily="34" charset="0"/>
              <a:buChar char="•"/>
            </a:pPr>
            <a:r>
              <a:rPr lang="en-US" sz="4400" b="1" dirty="0"/>
              <a:t>Turkey (Associate member)</a:t>
            </a:r>
          </a:p>
          <a:p>
            <a:pPr marL="285750" indent="-285750">
              <a:buFont typeface="Arial" panose="020B0604020202020204" pitchFamily="34" charset="0"/>
              <a:buChar char="•"/>
            </a:pPr>
            <a:r>
              <a:rPr lang="en-US" sz="4400" b="1" dirty="0"/>
              <a:t>United Kingdom</a:t>
            </a:r>
            <a:endParaRPr lang="en-US" b="1" dirty="0"/>
          </a:p>
        </p:txBody>
      </p:sp>
    </p:spTree>
    <p:extLst>
      <p:ext uri="{BB962C8B-B14F-4D97-AF65-F5344CB8AC3E}">
        <p14:creationId xmlns:p14="http://schemas.microsoft.com/office/powerpoint/2010/main" val="2477717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6242049" y="0"/>
            <a:ext cx="7271384" cy="1508125"/>
          </a:xfrm>
          <a:prstGeom prst="rect">
            <a:avLst/>
          </a:prstGeom>
        </p:spPr>
        <p:txBody>
          <a:bodyPr vert="horz" wrap="square" lIns="0" tIns="311150" rIns="0" bIns="0" rtlCol="0">
            <a:spAutoFit/>
          </a:bodyPr>
          <a:lstStyle/>
          <a:p>
            <a:pPr marL="5715" algn="ctr">
              <a:lnSpc>
                <a:spcPct val="100000"/>
              </a:lnSpc>
              <a:spcBef>
                <a:spcPts val="2450"/>
              </a:spcBef>
            </a:pPr>
            <a:r>
              <a:rPr lang="en-US" spc="35" dirty="0">
                <a:solidFill>
                  <a:srgbClr val="828184"/>
                </a:solidFill>
              </a:rPr>
              <a:t>EJD Structure</a:t>
            </a:r>
            <a:endParaRPr spc="40" dirty="0">
              <a:solidFill>
                <a:srgbClr val="828184"/>
              </a:solidFill>
            </a:endParaRPr>
          </a:p>
          <a:p>
            <a:pPr algn="ctr">
              <a:lnSpc>
                <a:spcPct val="100000"/>
              </a:lnSpc>
              <a:spcBef>
                <a:spcPts val="1040"/>
              </a:spcBef>
              <a:tabLst>
                <a:tab pos="317500" algn="l"/>
                <a:tab pos="666750" algn="l"/>
                <a:tab pos="1002030" algn="l"/>
                <a:tab pos="1356995" algn="l"/>
                <a:tab pos="1689735" algn="l"/>
                <a:tab pos="2007235" algn="l"/>
                <a:tab pos="2354580" algn="l"/>
                <a:tab pos="2926715" algn="l"/>
                <a:tab pos="3220720" algn="l"/>
                <a:tab pos="3569970" algn="l"/>
                <a:tab pos="3923029" algn="l"/>
                <a:tab pos="4173854" algn="l"/>
                <a:tab pos="4528820" algn="l"/>
                <a:tab pos="5089525" algn="l"/>
                <a:tab pos="5433060" algn="l"/>
                <a:tab pos="5787390" algn="l"/>
                <a:tab pos="6106160" algn="l"/>
                <a:tab pos="6424930" algn="l"/>
                <a:tab pos="6779259" algn="l"/>
                <a:tab pos="7116445" algn="l"/>
              </a:tabLst>
            </a:pPr>
            <a:r>
              <a:rPr sz="2050" b="1" spc="10" dirty="0">
                <a:latin typeface="Blinker"/>
                <a:cs typeface="Blinker"/>
              </a:rPr>
              <a:t>E	</a:t>
            </a:r>
            <a:r>
              <a:rPr sz="2050" b="1" spc="15" dirty="0">
                <a:latin typeface="Blinker"/>
                <a:cs typeface="Blinker"/>
              </a:rPr>
              <a:t>U	R	O	P	</a:t>
            </a:r>
            <a:r>
              <a:rPr sz="2050" b="1" spc="10" dirty="0">
                <a:latin typeface="Blinker"/>
                <a:cs typeface="Blinker"/>
              </a:rPr>
              <a:t>E	</a:t>
            </a:r>
            <a:r>
              <a:rPr sz="2050" b="1" spc="15" dirty="0">
                <a:latin typeface="Blinker"/>
                <a:cs typeface="Blinker"/>
              </a:rPr>
              <a:t>A	N	</a:t>
            </a:r>
            <a:r>
              <a:rPr sz="2050" b="1" spc="10" dirty="0">
                <a:latin typeface="Blinker"/>
                <a:cs typeface="Blinker"/>
              </a:rPr>
              <a:t>J	</a:t>
            </a:r>
            <a:r>
              <a:rPr sz="2050" b="1" spc="15" dirty="0">
                <a:latin typeface="Blinker"/>
                <a:cs typeface="Blinker"/>
              </a:rPr>
              <a:t>U	N	</a:t>
            </a:r>
            <a:r>
              <a:rPr sz="2050" b="1" spc="5" dirty="0">
                <a:latin typeface="Blinker"/>
                <a:cs typeface="Blinker"/>
              </a:rPr>
              <a:t>I	</a:t>
            </a:r>
            <a:r>
              <a:rPr sz="2050" b="1" spc="15" dirty="0">
                <a:latin typeface="Blinker"/>
                <a:cs typeface="Blinker"/>
              </a:rPr>
              <a:t>O	R	D	O	</a:t>
            </a:r>
            <a:r>
              <a:rPr sz="2050" b="1" spc="10" dirty="0">
                <a:latin typeface="Blinker"/>
                <a:cs typeface="Blinker"/>
              </a:rPr>
              <a:t>C	T	</a:t>
            </a:r>
            <a:r>
              <a:rPr sz="2050" b="1" spc="15" dirty="0">
                <a:latin typeface="Blinker"/>
                <a:cs typeface="Blinker"/>
              </a:rPr>
              <a:t>O	R	</a:t>
            </a:r>
            <a:r>
              <a:rPr sz="2050" b="1" spc="10" dirty="0">
                <a:latin typeface="Blinker"/>
                <a:cs typeface="Blinker"/>
              </a:rPr>
              <a:t>S</a:t>
            </a:r>
            <a:endParaRPr sz="2050" dirty="0">
              <a:latin typeface="Blinker"/>
              <a:cs typeface="Blinker"/>
            </a:endParaRPr>
          </a:p>
        </p:txBody>
      </p:sp>
      <p:pic>
        <p:nvPicPr>
          <p:cNvPr id="7" name="Picture 6">
            <a:extLst>
              <a:ext uri="{FF2B5EF4-FFF2-40B4-BE49-F238E27FC236}">
                <a16:creationId xmlns:a16="http://schemas.microsoft.com/office/drawing/2014/main" id="{01BE384C-1F31-0642-B876-B6C8FF86F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579" y="1524000"/>
            <a:ext cx="14482941" cy="9809666"/>
          </a:xfrm>
          <a:prstGeom prst="rect">
            <a:avLst/>
          </a:prstGeom>
        </p:spPr>
      </p:pic>
      <p:sp>
        <p:nvSpPr>
          <p:cNvPr id="2" name="Rectangle 1">
            <a:extLst>
              <a:ext uri="{FF2B5EF4-FFF2-40B4-BE49-F238E27FC236}">
                <a16:creationId xmlns:a16="http://schemas.microsoft.com/office/drawing/2014/main" id="{0A538622-9135-4B46-9A48-FE5FDF9D5182}"/>
              </a:ext>
            </a:extLst>
          </p:cNvPr>
          <p:cNvSpPr/>
          <p:nvPr/>
        </p:nvSpPr>
        <p:spPr>
          <a:xfrm>
            <a:off x="15005050" y="10226675"/>
            <a:ext cx="685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6E7E8"/>
          </a:solidFill>
        </p:spPr>
        <p:txBody>
          <a:bodyPr wrap="square" lIns="0" tIns="0" rIns="0" bIns="0" rtlCol="0"/>
          <a:lstStyle/>
          <a:p>
            <a:endParaRPr dirty="0"/>
          </a:p>
        </p:txBody>
      </p:sp>
      <p:sp>
        <p:nvSpPr>
          <p:cNvPr id="3" name="object 3"/>
          <p:cNvSpPr/>
          <p:nvPr/>
        </p:nvSpPr>
        <p:spPr>
          <a:xfrm>
            <a:off x="0" y="4587875"/>
            <a:ext cx="20104100" cy="50800"/>
          </a:xfrm>
          <a:custGeom>
            <a:avLst/>
            <a:gdLst/>
            <a:ahLst/>
            <a:cxnLst/>
            <a:rect l="l" t="t" r="r" b="b"/>
            <a:pathLst>
              <a:path w="20104100" h="50800">
                <a:moveTo>
                  <a:pt x="20104088" y="33528"/>
                </a:moveTo>
                <a:lnTo>
                  <a:pt x="0" y="33528"/>
                </a:lnTo>
                <a:lnTo>
                  <a:pt x="0" y="50266"/>
                </a:lnTo>
                <a:lnTo>
                  <a:pt x="20104088" y="50266"/>
                </a:lnTo>
                <a:lnTo>
                  <a:pt x="20104088" y="33528"/>
                </a:lnTo>
                <a:close/>
              </a:path>
              <a:path w="20104100" h="50800">
                <a:moveTo>
                  <a:pt x="20104088" y="0"/>
                </a:moveTo>
                <a:lnTo>
                  <a:pt x="0" y="0"/>
                </a:lnTo>
                <a:lnTo>
                  <a:pt x="0" y="16738"/>
                </a:lnTo>
                <a:lnTo>
                  <a:pt x="20104088" y="16738"/>
                </a:lnTo>
                <a:lnTo>
                  <a:pt x="20104088" y="0"/>
                </a:lnTo>
                <a:close/>
              </a:path>
            </a:pathLst>
          </a:custGeom>
          <a:solidFill>
            <a:srgbClr val="C64827"/>
          </a:solidFill>
        </p:spPr>
        <p:txBody>
          <a:bodyPr wrap="square" lIns="0" tIns="0" rIns="0" bIns="0" rtlCol="0"/>
          <a:lstStyle/>
          <a:p>
            <a:endParaRPr/>
          </a:p>
        </p:txBody>
      </p:sp>
      <p:sp>
        <p:nvSpPr>
          <p:cNvPr id="4" name="object 4"/>
          <p:cNvSpPr txBox="1">
            <a:spLocks noGrp="1"/>
          </p:cNvSpPr>
          <p:nvPr>
            <p:ph type="title"/>
          </p:nvPr>
        </p:nvSpPr>
        <p:spPr>
          <a:xfrm>
            <a:off x="12832716" y="59152"/>
            <a:ext cx="7271384" cy="1588897"/>
          </a:xfrm>
          <a:prstGeom prst="rect">
            <a:avLst/>
          </a:prstGeom>
        </p:spPr>
        <p:txBody>
          <a:bodyPr vert="horz" wrap="square" lIns="0" tIns="311150" rIns="0" bIns="0" rtlCol="0">
            <a:spAutoFit/>
          </a:bodyPr>
          <a:lstStyle/>
          <a:p>
            <a:pPr marL="5715" algn="ctr">
              <a:lnSpc>
                <a:spcPct val="100000"/>
              </a:lnSpc>
              <a:spcBef>
                <a:spcPts val="2450"/>
              </a:spcBef>
            </a:pPr>
            <a:r>
              <a:rPr lang="en-US" sz="5400" spc="35" dirty="0">
                <a:solidFill>
                  <a:srgbClr val="828184"/>
                </a:solidFill>
              </a:rPr>
              <a:t>What is new</a:t>
            </a:r>
            <a:endParaRPr sz="5400" spc="40" dirty="0">
              <a:solidFill>
                <a:srgbClr val="828184"/>
              </a:solidFill>
            </a:endParaRPr>
          </a:p>
          <a:p>
            <a:pPr algn="ctr">
              <a:lnSpc>
                <a:spcPct val="100000"/>
              </a:lnSpc>
              <a:spcBef>
                <a:spcPts val="1040"/>
              </a:spcBef>
              <a:tabLst>
                <a:tab pos="317500" algn="l"/>
                <a:tab pos="666750" algn="l"/>
                <a:tab pos="1002030" algn="l"/>
                <a:tab pos="1356995" algn="l"/>
                <a:tab pos="1689735" algn="l"/>
                <a:tab pos="2007235" algn="l"/>
                <a:tab pos="2354580" algn="l"/>
                <a:tab pos="2926715" algn="l"/>
                <a:tab pos="3220720" algn="l"/>
                <a:tab pos="3569970" algn="l"/>
                <a:tab pos="3923029" algn="l"/>
                <a:tab pos="4173854" algn="l"/>
                <a:tab pos="4528820" algn="l"/>
                <a:tab pos="5089525" algn="l"/>
                <a:tab pos="5433060" algn="l"/>
                <a:tab pos="5787390" algn="l"/>
                <a:tab pos="6106160" algn="l"/>
                <a:tab pos="6424930" algn="l"/>
                <a:tab pos="6779259" algn="l"/>
                <a:tab pos="7116445" algn="l"/>
              </a:tabLst>
            </a:pPr>
            <a:r>
              <a:rPr sz="2050" b="1" spc="10" dirty="0">
                <a:latin typeface="Blinker"/>
                <a:cs typeface="Blinker"/>
              </a:rPr>
              <a:t>E	</a:t>
            </a:r>
            <a:r>
              <a:rPr sz="2050" b="1" spc="15" dirty="0">
                <a:latin typeface="Blinker"/>
                <a:cs typeface="Blinker"/>
              </a:rPr>
              <a:t>U	R	O	P	</a:t>
            </a:r>
            <a:r>
              <a:rPr sz="2050" b="1" spc="10" dirty="0">
                <a:latin typeface="Blinker"/>
                <a:cs typeface="Blinker"/>
              </a:rPr>
              <a:t>E	</a:t>
            </a:r>
            <a:r>
              <a:rPr sz="2050" b="1" spc="15" dirty="0">
                <a:latin typeface="Blinker"/>
                <a:cs typeface="Blinker"/>
              </a:rPr>
              <a:t>A	N	</a:t>
            </a:r>
            <a:r>
              <a:rPr sz="2050" b="1" spc="10" dirty="0">
                <a:latin typeface="Blinker"/>
                <a:cs typeface="Blinker"/>
              </a:rPr>
              <a:t>J	</a:t>
            </a:r>
            <a:r>
              <a:rPr sz="2050" b="1" spc="15" dirty="0">
                <a:latin typeface="Blinker"/>
                <a:cs typeface="Blinker"/>
              </a:rPr>
              <a:t>U	N	</a:t>
            </a:r>
            <a:r>
              <a:rPr sz="2050" b="1" spc="5" dirty="0">
                <a:latin typeface="Blinker"/>
                <a:cs typeface="Blinker"/>
              </a:rPr>
              <a:t>I	</a:t>
            </a:r>
            <a:r>
              <a:rPr sz="2050" b="1" spc="15" dirty="0">
                <a:latin typeface="Blinker"/>
                <a:cs typeface="Blinker"/>
              </a:rPr>
              <a:t>O	R	D	O	</a:t>
            </a:r>
            <a:r>
              <a:rPr sz="2050" b="1" spc="10" dirty="0">
                <a:latin typeface="Blinker"/>
                <a:cs typeface="Blinker"/>
              </a:rPr>
              <a:t>C	T	</a:t>
            </a:r>
            <a:r>
              <a:rPr sz="2050" b="1" spc="15" dirty="0">
                <a:latin typeface="Blinker"/>
                <a:cs typeface="Blinker"/>
              </a:rPr>
              <a:t>O	R	</a:t>
            </a:r>
            <a:r>
              <a:rPr sz="2050" b="1" spc="10" dirty="0">
                <a:latin typeface="Blinker"/>
                <a:cs typeface="Blinker"/>
              </a:rPr>
              <a:t>S</a:t>
            </a:r>
            <a:endParaRPr sz="2050" dirty="0">
              <a:latin typeface="Blinker"/>
              <a:cs typeface="Blinker"/>
            </a:endParaRPr>
          </a:p>
        </p:txBody>
      </p:sp>
      <p:pic>
        <p:nvPicPr>
          <p:cNvPr id="9" name="Bilde 4">
            <a:extLst>
              <a:ext uri="{FF2B5EF4-FFF2-40B4-BE49-F238E27FC236}">
                <a16:creationId xmlns:a16="http://schemas.microsoft.com/office/drawing/2014/main" id="{3A63827A-2E3B-C840-B2F1-89A6735D1B6A}"/>
              </a:ext>
            </a:extLst>
          </p:cNvPr>
          <p:cNvPicPr>
            <a:picLocks noChangeAspect="1"/>
          </p:cNvPicPr>
          <p:nvPr/>
        </p:nvPicPr>
        <p:blipFill rotWithShape="1">
          <a:blip r:embed="rId2">
            <a:extLst>
              <a:ext uri="{28A0092B-C50C-407E-A947-70E740481C1C}">
                <a14:useLocalDpi xmlns:a14="http://schemas.microsoft.com/office/drawing/2010/main" val="0"/>
              </a:ext>
            </a:extLst>
          </a:blip>
          <a:srcRect t="24986"/>
          <a:stretch/>
        </p:blipFill>
        <p:spPr>
          <a:xfrm>
            <a:off x="2508250" y="4687249"/>
            <a:ext cx="15240000" cy="6562949"/>
          </a:xfrm>
          <a:prstGeom prst="rect">
            <a:avLst/>
          </a:prstGeom>
        </p:spPr>
      </p:pic>
      <p:sp>
        <p:nvSpPr>
          <p:cNvPr id="11" name="TextBox 10">
            <a:extLst>
              <a:ext uri="{FF2B5EF4-FFF2-40B4-BE49-F238E27FC236}">
                <a16:creationId xmlns:a16="http://schemas.microsoft.com/office/drawing/2014/main" id="{00E1CFA2-6DEE-6F4D-B779-8B161E611036}"/>
              </a:ext>
            </a:extLst>
          </p:cNvPr>
          <p:cNvSpPr txBox="1"/>
          <p:nvPr/>
        </p:nvSpPr>
        <p:spPr>
          <a:xfrm>
            <a:off x="755650" y="1648049"/>
            <a:ext cx="18592800" cy="3693319"/>
          </a:xfrm>
          <a:prstGeom prst="rect">
            <a:avLst/>
          </a:prstGeom>
          <a:noFill/>
        </p:spPr>
        <p:txBody>
          <a:bodyPr wrap="square" rtlCol="0">
            <a:spAutoFit/>
          </a:bodyPr>
          <a:lstStyle/>
          <a:p>
            <a:r>
              <a:rPr lang="en-US" sz="4800" b="1" dirty="0">
                <a:solidFill>
                  <a:srgbClr val="FF0000"/>
                </a:solidFill>
              </a:rPr>
              <a:t>GA in Berlin (November 2019)</a:t>
            </a:r>
          </a:p>
          <a:p>
            <a:endParaRPr lang="en-US" sz="2400" b="1" dirty="0">
              <a:solidFill>
                <a:srgbClr val="FF0000"/>
              </a:solidFill>
            </a:endParaRPr>
          </a:p>
          <a:p>
            <a:pPr marL="285750" indent="-285750">
              <a:buFont typeface="Arial" panose="020B0604020202020204" pitchFamily="34" charset="0"/>
              <a:buChar char="•"/>
            </a:pPr>
            <a:r>
              <a:rPr lang="en-US" sz="3600" b="1" dirty="0"/>
              <a:t>Election of the new executive board</a:t>
            </a:r>
          </a:p>
          <a:p>
            <a:endParaRPr lang="en-US" sz="2400" b="1" dirty="0"/>
          </a:p>
          <a:p>
            <a:r>
              <a:rPr lang="en-US" sz="2400" dirty="0"/>
              <a:t>The European Junior Doctors Association elected a new executive board for the next 2 years, Mathias </a:t>
            </a:r>
            <a:r>
              <a:rPr lang="en-US" sz="2400" dirty="0" err="1"/>
              <a:t>Körner</a:t>
            </a:r>
            <a:r>
              <a:rPr lang="en-US" sz="2400" dirty="0"/>
              <a:t>, EJD’s new president, started leading the new team from 1</a:t>
            </a:r>
            <a:r>
              <a:rPr lang="en-US" sz="2400" baseline="30000" dirty="0"/>
              <a:t>st</a:t>
            </a:r>
            <a:r>
              <a:rPr lang="en-US" sz="2400" dirty="0"/>
              <a:t> January 2020.</a:t>
            </a:r>
          </a:p>
          <a:p>
            <a:endParaRPr lang="en-US" b="1" dirty="0"/>
          </a:p>
          <a:p>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17637" y="932537"/>
            <a:ext cx="15109741" cy="2025555"/>
          </a:xfrm>
          <a:prstGeom prst="rect">
            <a:avLst/>
          </a:prstGeom>
        </p:spPr>
        <p:txBody>
          <a:bodyPr vert="horz" wrap="square" lIns="0" tIns="1111885" rIns="0" bIns="0" rtlCol="0">
            <a:spAutoFit/>
          </a:bodyPr>
          <a:lstStyle/>
          <a:p>
            <a:pPr marL="38100">
              <a:lnSpc>
                <a:spcPct val="100000"/>
              </a:lnSpc>
              <a:spcBef>
                <a:spcPts val="1830"/>
              </a:spcBef>
              <a:tabLst>
                <a:tab pos="3345179" algn="l"/>
              </a:tabLst>
            </a:pPr>
            <a:r>
              <a:rPr lang="en-US" sz="8800" b="1" baseline="-9746" dirty="0">
                <a:solidFill>
                  <a:srgbClr val="C64827"/>
                </a:solidFill>
                <a:latin typeface="Blinker"/>
                <a:cs typeface="Blinker"/>
              </a:rPr>
              <a:t>GA online Spring Meeting (4-5 June 2021)</a:t>
            </a:r>
            <a:endParaRPr sz="13800" baseline="-9746" dirty="0">
              <a:latin typeface="Blinker"/>
              <a:cs typeface="Blinker"/>
            </a:endParaRPr>
          </a:p>
        </p:txBody>
      </p:sp>
      <p:sp>
        <p:nvSpPr>
          <p:cNvPr id="3" name="object 3"/>
          <p:cNvSpPr txBox="1"/>
          <p:nvPr/>
        </p:nvSpPr>
        <p:spPr>
          <a:xfrm>
            <a:off x="1392279" y="3412272"/>
            <a:ext cx="17319541" cy="7743787"/>
          </a:xfrm>
          <a:prstGeom prst="rect">
            <a:avLst/>
          </a:prstGeom>
        </p:spPr>
        <p:txBody>
          <a:bodyPr vert="horz" wrap="square" lIns="0" tIns="13335" rIns="0" bIns="0" rtlCol="0">
            <a:spAutoFit/>
          </a:bodyPr>
          <a:lstStyle/>
          <a:p>
            <a:pPr marL="469900" indent="-457200">
              <a:lnSpc>
                <a:spcPct val="100000"/>
              </a:lnSpc>
              <a:spcBef>
                <a:spcPts val="105"/>
              </a:spcBef>
              <a:buFont typeface="Arial" panose="020B0604020202020204" pitchFamily="34" charset="0"/>
              <a:buChar char="•"/>
              <a:tabLst>
                <a:tab pos="3608704" algn="l"/>
              </a:tabLst>
            </a:pPr>
            <a:r>
              <a:rPr lang="en-US" sz="5400" b="1" dirty="0">
                <a:solidFill>
                  <a:srgbClr val="C64827"/>
                </a:solidFill>
                <a:latin typeface="Blinker"/>
                <a:cs typeface="Blinker"/>
              </a:rPr>
              <a:t>Revision of Statutes</a:t>
            </a:r>
          </a:p>
          <a:p>
            <a:pPr marL="469900" indent="-457200">
              <a:lnSpc>
                <a:spcPct val="100000"/>
              </a:lnSpc>
              <a:spcBef>
                <a:spcPts val="105"/>
              </a:spcBef>
              <a:buFont typeface="Arial" panose="020B0604020202020204" pitchFamily="34" charset="0"/>
              <a:buChar char="•"/>
              <a:tabLst>
                <a:tab pos="3608704" algn="l"/>
              </a:tabLst>
            </a:pPr>
            <a:r>
              <a:rPr lang="en-US" sz="5400" b="1" dirty="0">
                <a:solidFill>
                  <a:srgbClr val="C64827"/>
                </a:solidFill>
                <a:latin typeface="Blinker"/>
                <a:cs typeface="Blinker"/>
              </a:rPr>
              <a:t>Election of EJD Representatives in the UEMS</a:t>
            </a:r>
          </a:p>
          <a:p>
            <a:pPr marL="469900" indent="-457200">
              <a:lnSpc>
                <a:spcPct val="100000"/>
              </a:lnSpc>
              <a:spcBef>
                <a:spcPts val="105"/>
              </a:spcBef>
              <a:buFont typeface="Arial" panose="020B0604020202020204" pitchFamily="34" charset="0"/>
              <a:buChar char="•"/>
              <a:tabLst>
                <a:tab pos="3608704" algn="l"/>
              </a:tabLst>
            </a:pPr>
            <a:r>
              <a:rPr lang="en-US" sz="5400" b="1" dirty="0">
                <a:solidFill>
                  <a:srgbClr val="C64827"/>
                </a:solidFill>
                <a:latin typeface="Blinker"/>
                <a:cs typeface="Blinker"/>
              </a:rPr>
              <a:t>Revision of workflow and responsibilities, nomination and election, and application process for EJD representatives in the UEMS</a:t>
            </a:r>
            <a:endParaRPr lang="en-GB" sz="5400" b="1" dirty="0">
              <a:solidFill>
                <a:srgbClr val="C64827"/>
              </a:solidFill>
              <a:latin typeface="Blinker"/>
              <a:cs typeface="Blinker"/>
            </a:endParaRPr>
          </a:p>
          <a:p>
            <a:pPr marL="469900" indent="-457200">
              <a:lnSpc>
                <a:spcPct val="100000"/>
              </a:lnSpc>
              <a:spcBef>
                <a:spcPts val="105"/>
              </a:spcBef>
              <a:buFont typeface="Arial" panose="020B0604020202020204" pitchFamily="34" charset="0"/>
              <a:buChar char="•"/>
              <a:tabLst>
                <a:tab pos="3608704" algn="l"/>
              </a:tabLst>
            </a:pPr>
            <a:r>
              <a:rPr lang="en-GB" sz="5400" b="1" dirty="0">
                <a:solidFill>
                  <a:srgbClr val="C64827"/>
                </a:solidFill>
                <a:latin typeface="Blinker"/>
              </a:rPr>
              <a:t>Plenary discussion with Belgium as guests</a:t>
            </a:r>
          </a:p>
          <a:p>
            <a:pPr marL="1841500" lvl="3" indent="-457200">
              <a:spcBef>
                <a:spcPts val="105"/>
              </a:spcBef>
              <a:buFont typeface="Arial" panose="020B0604020202020204" pitchFamily="34" charset="0"/>
              <a:buChar char="•"/>
              <a:tabLst>
                <a:tab pos="3608704" algn="l"/>
              </a:tabLst>
            </a:pPr>
            <a:r>
              <a:rPr lang="en-GB" sz="4800" b="1" i="1" dirty="0">
                <a:solidFill>
                  <a:srgbClr val="C64827"/>
                </a:solidFill>
                <a:latin typeface="Blinker"/>
              </a:rPr>
              <a:t>Postgraduate training in COVID</a:t>
            </a:r>
          </a:p>
          <a:p>
            <a:pPr marL="1841500" lvl="3" indent="-457200">
              <a:spcBef>
                <a:spcPts val="105"/>
              </a:spcBef>
              <a:buFont typeface="Arial" panose="020B0604020202020204" pitchFamily="34" charset="0"/>
              <a:buChar char="•"/>
              <a:tabLst>
                <a:tab pos="3608704" algn="l"/>
              </a:tabLst>
            </a:pPr>
            <a:r>
              <a:rPr lang="en-GB" sz="4800" b="1" i="1" dirty="0">
                <a:solidFill>
                  <a:srgbClr val="C64827"/>
                </a:solidFill>
                <a:latin typeface="Blinker"/>
              </a:rPr>
              <a:t>Burnout</a:t>
            </a:r>
          </a:p>
          <a:p>
            <a:pPr marL="1841500" lvl="3" indent="-457200">
              <a:spcBef>
                <a:spcPts val="105"/>
              </a:spcBef>
              <a:buFont typeface="Arial" panose="020B0604020202020204" pitchFamily="34" charset="0"/>
              <a:buChar char="•"/>
              <a:tabLst>
                <a:tab pos="3608704" algn="l"/>
              </a:tabLst>
            </a:pPr>
            <a:r>
              <a:rPr lang="en-GB" sz="4800" b="1" i="1" dirty="0">
                <a:solidFill>
                  <a:srgbClr val="C64827"/>
                </a:solidFill>
                <a:latin typeface="Blinker"/>
              </a:rPr>
              <a:t>European Working Time Directive in COVID</a:t>
            </a:r>
            <a:endParaRPr lang="en-GB" sz="4800" i="1" dirty="0"/>
          </a:p>
          <a:p>
            <a:pPr marL="12700">
              <a:lnSpc>
                <a:spcPct val="100000"/>
              </a:lnSpc>
              <a:spcBef>
                <a:spcPts val="105"/>
              </a:spcBef>
              <a:tabLst>
                <a:tab pos="3608704" algn="l"/>
              </a:tabLst>
            </a:pPr>
            <a:endParaRPr sz="2850" dirty="0">
              <a:latin typeface="Blinker"/>
              <a:cs typeface="Blinker"/>
            </a:endParaRPr>
          </a:p>
        </p:txBody>
      </p:sp>
      <p:sp>
        <p:nvSpPr>
          <p:cNvPr id="5" name="object 5"/>
          <p:cNvSpPr txBox="1">
            <a:spLocks noGrp="1"/>
          </p:cNvSpPr>
          <p:nvPr>
            <p:ph type="title"/>
          </p:nvPr>
        </p:nvSpPr>
        <p:spPr>
          <a:xfrm>
            <a:off x="6416358" y="153291"/>
            <a:ext cx="7271384" cy="1508125"/>
          </a:xfrm>
          <a:prstGeom prst="rect">
            <a:avLst/>
          </a:prstGeom>
        </p:spPr>
        <p:txBody>
          <a:bodyPr vert="horz" wrap="square" lIns="0" tIns="311150" rIns="0" bIns="0" rtlCol="0">
            <a:spAutoFit/>
          </a:bodyPr>
          <a:lstStyle/>
          <a:p>
            <a:pPr marL="5715" algn="ctr">
              <a:lnSpc>
                <a:spcPct val="100000"/>
              </a:lnSpc>
              <a:spcBef>
                <a:spcPts val="2450"/>
              </a:spcBef>
            </a:pPr>
            <a:r>
              <a:rPr lang="en-US" spc="35" dirty="0">
                <a:solidFill>
                  <a:srgbClr val="828184"/>
                </a:solidFill>
              </a:rPr>
              <a:t>What is new</a:t>
            </a:r>
            <a:endParaRPr spc="40" dirty="0">
              <a:solidFill>
                <a:srgbClr val="828184"/>
              </a:solidFill>
            </a:endParaRPr>
          </a:p>
          <a:p>
            <a:pPr algn="ctr">
              <a:lnSpc>
                <a:spcPct val="100000"/>
              </a:lnSpc>
              <a:spcBef>
                <a:spcPts val="1040"/>
              </a:spcBef>
              <a:tabLst>
                <a:tab pos="317500" algn="l"/>
                <a:tab pos="666750" algn="l"/>
                <a:tab pos="1002030" algn="l"/>
                <a:tab pos="1356995" algn="l"/>
                <a:tab pos="1689735" algn="l"/>
                <a:tab pos="2007235" algn="l"/>
                <a:tab pos="2354580" algn="l"/>
                <a:tab pos="2926715" algn="l"/>
                <a:tab pos="3220720" algn="l"/>
                <a:tab pos="3569970" algn="l"/>
                <a:tab pos="3923029" algn="l"/>
                <a:tab pos="4173854" algn="l"/>
                <a:tab pos="4528820" algn="l"/>
                <a:tab pos="5089525" algn="l"/>
                <a:tab pos="5433060" algn="l"/>
                <a:tab pos="5787390" algn="l"/>
                <a:tab pos="6106160" algn="l"/>
                <a:tab pos="6424930" algn="l"/>
                <a:tab pos="6779259" algn="l"/>
                <a:tab pos="7116445" algn="l"/>
              </a:tabLst>
            </a:pPr>
            <a:r>
              <a:rPr sz="2050" b="1" spc="10" dirty="0">
                <a:latin typeface="Blinker"/>
                <a:cs typeface="Blinker"/>
              </a:rPr>
              <a:t>E	</a:t>
            </a:r>
            <a:r>
              <a:rPr sz="2050" b="1" spc="15" dirty="0">
                <a:latin typeface="Blinker"/>
                <a:cs typeface="Blinker"/>
              </a:rPr>
              <a:t>U	R	O	P	</a:t>
            </a:r>
            <a:r>
              <a:rPr sz="2050" b="1" spc="10" dirty="0">
                <a:latin typeface="Blinker"/>
                <a:cs typeface="Blinker"/>
              </a:rPr>
              <a:t>E	</a:t>
            </a:r>
            <a:r>
              <a:rPr sz="2050" b="1" spc="15" dirty="0">
                <a:latin typeface="Blinker"/>
                <a:cs typeface="Blinker"/>
              </a:rPr>
              <a:t>A	N	</a:t>
            </a:r>
            <a:r>
              <a:rPr sz="2050" b="1" spc="10" dirty="0">
                <a:latin typeface="Blinker"/>
                <a:cs typeface="Blinker"/>
              </a:rPr>
              <a:t>J	</a:t>
            </a:r>
            <a:r>
              <a:rPr sz="2050" b="1" spc="15" dirty="0">
                <a:latin typeface="Blinker"/>
                <a:cs typeface="Blinker"/>
              </a:rPr>
              <a:t>U	N	</a:t>
            </a:r>
            <a:r>
              <a:rPr sz="2050" b="1" spc="5" dirty="0">
                <a:latin typeface="Blinker"/>
                <a:cs typeface="Blinker"/>
              </a:rPr>
              <a:t>I	</a:t>
            </a:r>
            <a:r>
              <a:rPr sz="2050" b="1" spc="15" dirty="0">
                <a:latin typeface="Blinker"/>
                <a:cs typeface="Blinker"/>
              </a:rPr>
              <a:t>O	R	D	O	</a:t>
            </a:r>
            <a:r>
              <a:rPr sz="2050" b="1" spc="10" dirty="0">
                <a:latin typeface="Blinker"/>
                <a:cs typeface="Blinker"/>
              </a:rPr>
              <a:t>C	T	</a:t>
            </a:r>
            <a:r>
              <a:rPr sz="2050" b="1" spc="15" dirty="0">
                <a:latin typeface="Blinker"/>
                <a:cs typeface="Blinker"/>
              </a:rPr>
              <a:t>O	R	</a:t>
            </a:r>
            <a:r>
              <a:rPr sz="2050" b="1" spc="10" dirty="0">
                <a:latin typeface="Blinker"/>
                <a:cs typeface="Blinker"/>
              </a:rPr>
              <a:t>S</a:t>
            </a:r>
            <a:endParaRPr sz="2050" dirty="0">
              <a:latin typeface="Blinker"/>
              <a:cs typeface="Blinker"/>
            </a:endParaRPr>
          </a:p>
        </p:txBody>
      </p:sp>
      <p:sp>
        <p:nvSpPr>
          <p:cNvPr id="6" name="object 6"/>
          <p:cNvSpPr/>
          <p:nvPr/>
        </p:nvSpPr>
        <p:spPr>
          <a:xfrm>
            <a:off x="0" y="10912475"/>
            <a:ext cx="20104100" cy="50800"/>
          </a:xfrm>
          <a:custGeom>
            <a:avLst/>
            <a:gdLst/>
            <a:ahLst/>
            <a:cxnLst/>
            <a:rect l="l" t="t" r="r" b="b"/>
            <a:pathLst>
              <a:path w="20104100" h="50800">
                <a:moveTo>
                  <a:pt x="20104088" y="33528"/>
                </a:moveTo>
                <a:lnTo>
                  <a:pt x="0" y="33528"/>
                </a:lnTo>
                <a:lnTo>
                  <a:pt x="0" y="50266"/>
                </a:lnTo>
                <a:lnTo>
                  <a:pt x="20104088" y="50266"/>
                </a:lnTo>
                <a:lnTo>
                  <a:pt x="20104088" y="33528"/>
                </a:lnTo>
                <a:close/>
              </a:path>
              <a:path w="20104100" h="50800">
                <a:moveTo>
                  <a:pt x="20104088" y="0"/>
                </a:moveTo>
                <a:lnTo>
                  <a:pt x="0" y="0"/>
                </a:lnTo>
                <a:lnTo>
                  <a:pt x="0" y="16738"/>
                </a:lnTo>
                <a:lnTo>
                  <a:pt x="20104088" y="16738"/>
                </a:lnTo>
                <a:lnTo>
                  <a:pt x="20104088" y="0"/>
                </a:lnTo>
                <a:close/>
              </a:path>
            </a:pathLst>
          </a:custGeom>
          <a:solidFill>
            <a:srgbClr val="939598"/>
          </a:solidFill>
        </p:spPr>
        <p:txBody>
          <a:bodyPr wrap="square" lIns="0" tIns="0" rIns="0" bIns="0" rtlCol="0"/>
          <a:lstStyle/>
          <a:p>
            <a:endParaRPr/>
          </a:p>
        </p:txBody>
      </p:sp>
    </p:spTree>
    <p:extLst>
      <p:ext uri="{BB962C8B-B14F-4D97-AF65-F5344CB8AC3E}">
        <p14:creationId xmlns:p14="http://schemas.microsoft.com/office/powerpoint/2010/main" val="412515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97178" y="907353"/>
            <a:ext cx="15109741" cy="2025555"/>
          </a:xfrm>
          <a:prstGeom prst="rect">
            <a:avLst/>
          </a:prstGeom>
        </p:spPr>
        <p:txBody>
          <a:bodyPr vert="horz" wrap="square" lIns="0" tIns="1111885" rIns="0" bIns="0" rtlCol="0">
            <a:spAutoFit/>
          </a:bodyPr>
          <a:lstStyle/>
          <a:p>
            <a:pPr marL="38100" algn="ctr">
              <a:lnSpc>
                <a:spcPct val="100000"/>
              </a:lnSpc>
              <a:spcBef>
                <a:spcPts val="1830"/>
              </a:spcBef>
              <a:tabLst>
                <a:tab pos="3345179" algn="l"/>
              </a:tabLst>
            </a:pPr>
            <a:r>
              <a:rPr lang="en-US" sz="8800" b="1" baseline="-9746" dirty="0">
                <a:solidFill>
                  <a:srgbClr val="C64827"/>
                </a:solidFill>
                <a:latin typeface="Blinker"/>
                <a:cs typeface="Blinker"/>
              </a:rPr>
              <a:t>Current work</a:t>
            </a:r>
            <a:endParaRPr sz="13800" baseline="-9746" dirty="0">
              <a:latin typeface="Blinker"/>
              <a:cs typeface="Blinker"/>
            </a:endParaRPr>
          </a:p>
        </p:txBody>
      </p:sp>
      <p:sp>
        <p:nvSpPr>
          <p:cNvPr id="3" name="object 3"/>
          <p:cNvSpPr txBox="1"/>
          <p:nvPr/>
        </p:nvSpPr>
        <p:spPr>
          <a:xfrm>
            <a:off x="1392279" y="3412272"/>
            <a:ext cx="17319541" cy="6715300"/>
          </a:xfrm>
          <a:prstGeom prst="rect">
            <a:avLst/>
          </a:prstGeom>
        </p:spPr>
        <p:txBody>
          <a:bodyPr vert="horz" wrap="square" lIns="0" tIns="13335" rIns="0" bIns="0" rtlCol="0">
            <a:spAutoFit/>
          </a:bodyPr>
          <a:lstStyle/>
          <a:p>
            <a:pPr marL="469900" indent="-457200">
              <a:lnSpc>
                <a:spcPct val="100000"/>
              </a:lnSpc>
              <a:spcBef>
                <a:spcPts val="105"/>
              </a:spcBef>
              <a:buFont typeface="Arial" panose="020B0604020202020204" pitchFamily="34" charset="0"/>
              <a:buChar char="•"/>
              <a:tabLst>
                <a:tab pos="3608704" algn="l"/>
              </a:tabLst>
            </a:pPr>
            <a:r>
              <a:rPr lang="en-US" sz="5400" b="1" dirty="0">
                <a:solidFill>
                  <a:srgbClr val="C64827"/>
                </a:solidFill>
                <a:latin typeface="Blinker"/>
                <a:cs typeface="Blinker"/>
              </a:rPr>
              <a:t>Revision and update of policy book and statements</a:t>
            </a:r>
          </a:p>
          <a:p>
            <a:pPr marL="469900" indent="-457200">
              <a:lnSpc>
                <a:spcPct val="100000"/>
              </a:lnSpc>
              <a:spcBef>
                <a:spcPts val="105"/>
              </a:spcBef>
              <a:buFont typeface="Arial" panose="020B0604020202020204" pitchFamily="34" charset="0"/>
              <a:buChar char="•"/>
              <a:tabLst>
                <a:tab pos="3608704" algn="l"/>
              </a:tabLst>
            </a:pPr>
            <a:r>
              <a:rPr lang="en-US" sz="5400" b="1" dirty="0">
                <a:solidFill>
                  <a:srgbClr val="C64827"/>
                </a:solidFill>
                <a:latin typeface="Blinker"/>
                <a:cs typeface="Blinker"/>
              </a:rPr>
              <a:t>Updating Memorandum of Understanding with UEMS</a:t>
            </a:r>
          </a:p>
          <a:p>
            <a:pPr marL="469900" indent="-457200">
              <a:lnSpc>
                <a:spcPct val="100000"/>
              </a:lnSpc>
              <a:spcBef>
                <a:spcPts val="105"/>
              </a:spcBef>
              <a:buFont typeface="Arial" panose="020B0604020202020204" pitchFamily="34" charset="0"/>
              <a:buChar char="•"/>
              <a:tabLst>
                <a:tab pos="3608704" algn="l"/>
              </a:tabLst>
            </a:pPr>
            <a:r>
              <a:rPr lang="en-GB" sz="5400" b="1" dirty="0">
                <a:solidFill>
                  <a:srgbClr val="C64827"/>
                </a:solidFill>
                <a:latin typeface="Blinker"/>
              </a:rPr>
              <a:t>Preparation for upcoming General Assembly</a:t>
            </a:r>
          </a:p>
          <a:p>
            <a:pPr marL="1841500" lvl="3" indent="-457200">
              <a:spcBef>
                <a:spcPts val="105"/>
              </a:spcBef>
              <a:buFont typeface="Arial" panose="020B0604020202020204" pitchFamily="34" charset="0"/>
              <a:buChar char="•"/>
              <a:tabLst>
                <a:tab pos="3608704" algn="l"/>
              </a:tabLst>
            </a:pPr>
            <a:r>
              <a:rPr lang="en-GB" sz="4800" b="1" i="1" dirty="0">
                <a:solidFill>
                  <a:srgbClr val="C64827"/>
                </a:solidFill>
                <a:latin typeface="Blinker"/>
              </a:rPr>
              <a:t>Topic debate: Training requirements for institutions for best possible PGT</a:t>
            </a:r>
          </a:p>
          <a:p>
            <a:pPr marL="1841500" lvl="3" indent="-457200">
              <a:spcBef>
                <a:spcPts val="105"/>
              </a:spcBef>
              <a:buFont typeface="Arial" panose="020B0604020202020204" pitchFamily="34" charset="0"/>
              <a:buChar char="•"/>
              <a:tabLst>
                <a:tab pos="3608704" algn="l"/>
              </a:tabLst>
            </a:pPr>
            <a:r>
              <a:rPr lang="en-GB" sz="4800" b="1" i="1" dirty="0">
                <a:solidFill>
                  <a:srgbClr val="C64827"/>
                </a:solidFill>
                <a:latin typeface="Blinker"/>
              </a:rPr>
              <a:t>Final changes in statutes</a:t>
            </a:r>
          </a:p>
          <a:p>
            <a:pPr marL="1841500" lvl="3" indent="-457200">
              <a:spcBef>
                <a:spcPts val="105"/>
              </a:spcBef>
              <a:buFont typeface="Arial" panose="020B0604020202020204" pitchFamily="34" charset="0"/>
              <a:buChar char="•"/>
              <a:tabLst>
                <a:tab pos="3608704" algn="l"/>
              </a:tabLst>
            </a:pPr>
            <a:r>
              <a:rPr lang="en-GB" sz="4800" b="1" i="1" dirty="0">
                <a:solidFill>
                  <a:srgbClr val="C64827"/>
                </a:solidFill>
                <a:latin typeface="Blinker"/>
              </a:rPr>
              <a:t>Election of Executive board of EJD, EJD representatives in UEMS, UEMO representative, AMEE </a:t>
            </a:r>
            <a:r>
              <a:rPr lang="en-GB" sz="4800" b="1" i="1" dirty="0" err="1">
                <a:solidFill>
                  <a:srgbClr val="C64827"/>
                </a:solidFill>
                <a:latin typeface="Blinker"/>
              </a:rPr>
              <a:t>liason</a:t>
            </a:r>
            <a:endParaRPr lang="en-GB" sz="4800" i="1" dirty="0"/>
          </a:p>
          <a:p>
            <a:pPr marL="12700">
              <a:lnSpc>
                <a:spcPct val="100000"/>
              </a:lnSpc>
              <a:spcBef>
                <a:spcPts val="105"/>
              </a:spcBef>
              <a:tabLst>
                <a:tab pos="3608704" algn="l"/>
              </a:tabLst>
            </a:pPr>
            <a:endParaRPr sz="2850" dirty="0">
              <a:latin typeface="Blinker"/>
              <a:cs typeface="Blinker"/>
            </a:endParaRPr>
          </a:p>
        </p:txBody>
      </p:sp>
      <p:sp>
        <p:nvSpPr>
          <p:cNvPr id="5" name="object 5"/>
          <p:cNvSpPr txBox="1">
            <a:spLocks noGrp="1"/>
          </p:cNvSpPr>
          <p:nvPr>
            <p:ph type="title"/>
          </p:nvPr>
        </p:nvSpPr>
        <p:spPr>
          <a:xfrm>
            <a:off x="6416358" y="153291"/>
            <a:ext cx="7271384" cy="1508125"/>
          </a:xfrm>
          <a:prstGeom prst="rect">
            <a:avLst/>
          </a:prstGeom>
        </p:spPr>
        <p:txBody>
          <a:bodyPr vert="horz" wrap="square" lIns="0" tIns="311150" rIns="0" bIns="0" rtlCol="0">
            <a:spAutoFit/>
          </a:bodyPr>
          <a:lstStyle/>
          <a:p>
            <a:pPr marL="5715" algn="ctr">
              <a:lnSpc>
                <a:spcPct val="100000"/>
              </a:lnSpc>
              <a:spcBef>
                <a:spcPts val="2450"/>
              </a:spcBef>
            </a:pPr>
            <a:r>
              <a:rPr lang="en-US" spc="35" dirty="0">
                <a:solidFill>
                  <a:srgbClr val="828184"/>
                </a:solidFill>
              </a:rPr>
              <a:t>What is new</a:t>
            </a:r>
            <a:endParaRPr spc="40" dirty="0">
              <a:solidFill>
                <a:srgbClr val="828184"/>
              </a:solidFill>
            </a:endParaRPr>
          </a:p>
          <a:p>
            <a:pPr algn="ctr">
              <a:lnSpc>
                <a:spcPct val="100000"/>
              </a:lnSpc>
              <a:spcBef>
                <a:spcPts val="1040"/>
              </a:spcBef>
              <a:tabLst>
                <a:tab pos="317500" algn="l"/>
                <a:tab pos="666750" algn="l"/>
                <a:tab pos="1002030" algn="l"/>
                <a:tab pos="1356995" algn="l"/>
                <a:tab pos="1689735" algn="l"/>
                <a:tab pos="2007235" algn="l"/>
                <a:tab pos="2354580" algn="l"/>
                <a:tab pos="2926715" algn="l"/>
                <a:tab pos="3220720" algn="l"/>
                <a:tab pos="3569970" algn="l"/>
                <a:tab pos="3923029" algn="l"/>
                <a:tab pos="4173854" algn="l"/>
                <a:tab pos="4528820" algn="l"/>
                <a:tab pos="5089525" algn="l"/>
                <a:tab pos="5433060" algn="l"/>
                <a:tab pos="5787390" algn="l"/>
                <a:tab pos="6106160" algn="l"/>
                <a:tab pos="6424930" algn="l"/>
                <a:tab pos="6779259" algn="l"/>
                <a:tab pos="7116445" algn="l"/>
              </a:tabLst>
            </a:pPr>
            <a:r>
              <a:rPr sz="2050" b="1" spc="10" dirty="0">
                <a:latin typeface="Blinker"/>
                <a:cs typeface="Blinker"/>
              </a:rPr>
              <a:t>E	</a:t>
            </a:r>
            <a:r>
              <a:rPr sz="2050" b="1" spc="15" dirty="0">
                <a:latin typeface="Blinker"/>
                <a:cs typeface="Blinker"/>
              </a:rPr>
              <a:t>U	R	O	P	</a:t>
            </a:r>
            <a:r>
              <a:rPr sz="2050" b="1" spc="10" dirty="0">
                <a:latin typeface="Blinker"/>
                <a:cs typeface="Blinker"/>
              </a:rPr>
              <a:t>E	</a:t>
            </a:r>
            <a:r>
              <a:rPr sz="2050" b="1" spc="15" dirty="0">
                <a:latin typeface="Blinker"/>
                <a:cs typeface="Blinker"/>
              </a:rPr>
              <a:t>A	N	</a:t>
            </a:r>
            <a:r>
              <a:rPr sz="2050" b="1" spc="10" dirty="0">
                <a:latin typeface="Blinker"/>
                <a:cs typeface="Blinker"/>
              </a:rPr>
              <a:t>J	</a:t>
            </a:r>
            <a:r>
              <a:rPr sz="2050" b="1" spc="15" dirty="0">
                <a:latin typeface="Blinker"/>
                <a:cs typeface="Blinker"/>
              </a:rPr>
              <a:t>U	N	</a:t>
            </a:r>
            <a:r>
              <a:rPr sz="2050" b="1" spc="5" dirty="0">
                <a:latin typeface="Blinker"/>
                <a:cs typeface="Blinker"/>
              </a:rPr>
              <a:t>I	</a:t>
            </a:r>
            <a:r>
              <a:rPr sz="2050" b="1" spc="15" dirty="0">
                <a:latin typeface="Blinker"/>
                <a:cs typeface="Blinker"/>
              </a:rPr>
              <a:t>O	R	D	O	</a:t>
            </a:r>
            <a:r>
              <a:rPr sz="2050" b="1" spc="10" dirty="0">
                <a:latin typeface="Blinker"/>
                <a:cs typeface="Blinker"/>
              </a:rPr>
              <a:t>C	T	</a:t>
            </a:r>
            <a:r>
              <a:rPr sz="2050" b="1" spc="15" dirty="0">
                <a:latin typeface="Blinker"/>
                <a:cs typeface="Blinker"/>
              </a:rPr>
              <a:t>O	R	</a:t>
            </a:r>
            <a:r>
              <a:rPr sz="2050" b="1" spc="10" dirty="0">
                <a:latin typeface="Blinker"/>
                <a:cs typeface="Blinker"/>
              </a:rPr>
              <a:t>S</a:t>
            </a:r>
            <a:endParaRPr sz="2050" dirty="0">
              <a:latin typeface="Blinker"/>
              <a:cs typeface="Blinker"/>
            </a:endParaRPr>
          </a:p>
        </p:txBody>
      </p:sp>
      <p:sp>
        <p:nvSpPr>
          <p:cNvPr id="6" name="object 6"/>
          <p:cNvSpPr/>
          <p:nvPr/>
        </p:nvSpPr>
        <p:spPr>
          <a:xfrm>
            <a:off x="0" y="10912475"/>
            <a:ext cx="20104100" cy="50800"/>
          </a:xfrm>
          <a:custGeom>
            <a:avLst/>
            <a:gdLst/>
            <a:ahLst/>
            <a:cxnLst/>
            <a:rect l="l" t="t" r="r" b="b"/>
            <a:pathLst>
              <a:path w="20104100" h="50800">
                <a:moveTo>
                  <a:pt x="20104088" y="33528"/>
                </a:moveTo>
                <a:lnTo>
                  <a:pt x="0" y="33528"/>
                </a:lnTo>
                <a:lnTo>
                  <a:pt x="0" y="50266"/>
                </a:lnTo>
                <a:lnTo>
                  <a:pt x="20104088" y="50266"/>
                </a:lnTo>
                <a:lnTo>
                  <a:pt x="20104088" y="33528"/>
                </a:lnTo>
                <a:close/>
              </a:path>
              <a:path w="20104100" h="50800">
                <a:moveTo>
                  <a:pt x="20104088" y="0"/>
                </a:moveTo>
                <a:lnTo>
                  <a:pt x="0" y="0"/>
                </a:lnTo>
                <a:lnTo>
                  <a:pt x="0" y="16738"/>
                </a:lnTo>
                <a:lnTo>
                  <a:pt x="20104088" y="16738"/>
                </a:lnTo>
                <a:lnTo>
                  <a:pt x="20104088" y="0"/>
                </a:lnTo>
                <a:close/>
              </a:path>
            </a:pathLst>
          </a:custGeom>
          <a:solidFill>
            <a:srgbClr val="939598"/>
          </a:solid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sp>
          <p:nvSpPr>
            <p:cNvPr id="3" name="object 3"/>
            <p:cNvSpPr/>
            <p:nvPr/>
          </p:nvSpPr>
          <p:spPr>
            <a:xfrm>
              <a:off x="0" y="0"/>
              <a:ext cx="6709743" cy="1130855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57921" y="0"/>
              <a:ext cx="13746480" cy="11308715"/>
            </a:xfrm>
            <a:custGeom>
              <a:avLst/>
              <a:gdLst/>
              <a:ahLst/>
              <a:cxnLst/>
              <a:rect l="l" t="t" r="r" b="b"/>
              <a:pathLst>
                <a:path w="13746480" h="11308715">
                  <a:moveTo>
                    <a:pt x="13746178" y="0"/>
                  </a:moveTo>
                  <a:lnTo>
                    <a:pt x="0" y="0"/>
                  </a:lnTo>
                  <a:lnTo>
                    <a:pt x="0" y="11308556"/>
                  </a:lnTo>
                  <a:lnTo>
                    <a:pt x="13746178" y="11308556"/>
                  </a:lnTo>
                  <a:lnTo>
                    <a:pt x="13746178" y="0"/>
                  </a:lnTo>
                  <a:close/>
                </a:path>
              </a:pathLst>
            </a:custGeom>
            <a:solidFill>
              <a:srgbClr val="C64827"/>
            </a:solidFill>
          </p:spPr>
          <p:txBody>
            <a:bodyPr wrap="square" lIns="0" tIns="0" rIns="0" bIns="0" rtlCol="0"/>
            <a:lstStyle/>
            <a:p>
              <a:endParaRPr/>
            </a:p>
          </p:txBody>
        </p:sp>
      </p:grpSp>
      <p:sp>
        <p:nvSpPr>
          <p:cNvPr id="5" name="object 5"/>
          <p:cNvSpPr txBox="1"/>
          <p:nvPr/>
        </p:nvSpPr>
        <p:spPr>
          <a:xfrm>
            <a:off x="7994650" y="2893266"/>
            <a:ext cx="8828019" cy="5522024"/>
          </a:xfrm>
          <a:prstGeom prst="rect">
            <a:avLst/>
          </a:prstGeom>
        </p:spPr>
        <p:txBody>
          <a:bodyPr vert="horz" wrap="square" lIns="0" tIns="261620" rIns="0" bIns="0" rtlCol="0">
            <a:spAutoFit/>
          </a:bodyPr>
          <a:lstStyle/>
          <a:p>
            <a:pPr marL="869950" indent="-857250">
              <a:lnSpc>
                <a:spcPct val="100000"/>
              </a:lnSpc>
              <a:spcBef>
                <a:spcPts val="2060"/>
              </a:spcBef>
              <a:buFont typeface="Arial" panose="020B0604020202020204" pitchFamily="34" charset="0"/>
              <a:buChar char="•"/>
            </a:pPr>
            <a:r>
              <a:rPr lang="en-US" sz="5700" b="1" spc="-5" dirty="0">
                <a:solidFill>
                  <a:srgbClr val="FFFFFF"/>
                </a:solidFill>
                <a:latin typeface="Blinker"/>
                <a:cs typeface="Blinker"/>
              </a:rPr>
              <a:t>Exchange knowledge</a:t>
            </a:r>
            <a:endParaRPr sz="3100" dirty="0">
              <a:latin typeface="Blinker"/>
              <a:cs typeface="Blinker"/>
            </a:endParaRPr>
          </a:p>
          <a:p>
            <a:pPr marL="869950" indent="-857250">
              <a:lnSpc>
                <a:spcPct val="100000"/>
              </a:lnSpc>
              <a:spcBef>
                <a:spcPts val="1960"/>
              </a:spcBef>
              <a:buFont typeface="Arial" panose="020B0604020202020204" pitchFamily="34" charset="0"/>
              <a:buChar char="•"/>
            </a:pPr>
            <a:r>
              <a:rPr lang="en-US" sz="5700" b="1" spc="-5" dirty="0">
                <a:solidFill>
                  <a:srgbClr val="FFFFFF"/>
                </a:solidFill>
                <a:latin typeface="Blinker"/>
                <a:cs typeface="Blinker"/>
              </a:rPr>
              <a:t>Join power</a:t>
            </a:r>
            <a:endParaRPr sz="3100" dirty="0">
              <a:latin typeface="Blinker"/>
              <a:cs typeface="Blinker"/>
            </a:endParaRPr>
          </a:p>
          <a:p>
            <a:pPr marL="869950" indent="-857250">
              <a:lnSpc>
                <a:spcPct val="100000"/>
              </a:lnSpc>
              <a:spcBef>
                <a:spcPts val="1610"/>
              </a:spcBef>
              <a:buFont typeface="Arial" panose="020B0604020202020204" pitchFamily="34" charset="0"/>
              <a:buChar char="•"/>
            </a:pPr>
            <a:r>
              <a:rPr lang="en-US" sz="5700" b="1" spc="-5" dirty="0">
                <a:solidFill>
                  <a:srgbClr val="FFFFFF"/>
                </a:solidFill>
                <a:latin typeface="Blinker"/>
                <a:cs typeface="Blinker"/>
              </a:rPr>
              <a:t>Find solutions</a:t>
            </a:r>
          </a:p>
          <a:p>
            <a:pPr marL="869950" indent="-857250">
              <a:lnSpc>
                <a:spcPct val="100000"/>
              </a:lnSpc>
              <a:spcBef>
                <a:spcPts val="1610"/>
              </a:spcBef>
              <a:buFont typeface="Arial" panose="020B0604020202020204" pitchFamily="34" charset="0"/>
              <a:buChar char="•"/>
            </a:pPr>
            <a:r>
              <a:rPr lang="en-US" sz="5700" b="1" spc="-5" dirty="0">
                <a:solidFill>
                  <a:srgbClr val="FFFFFF"/>
                </a:solidFill>
                <a:latin typeface="Blinker"/>
                <a:cs typeface="Blinker"/>
              </a:rPr>
              <a:t>Share ideas</a:t>
            </a:r>
            <a:endParaRPr sz="3100" dirty="0">
              <a:latin typeface="Blinker"/>
              <a:cs typeface="Blinker"/>
            </a:endParaRPr>
          </a:p>
          <a:p>
            <a:pPr marL="869950" indent="-857250">
              <a:lnSpc>
                <a:spcPct val="100000"/>
              </a:lnSpc>
              <a:spcBef>
                <a:spcPts val="1615"/>
              </a:spcBef>
              <a:buFont typeface="Arial" panose="020B0604020202020204" pitchFamily="34" charset="0"/>
              <a:buChar char="•"/>
            </a:pPr>
            <a:r>
              <a:rPr lang="en-US" sz="5700" b="1" spc="-15" dirty="0">
                <a:solidFill>
                  <a:srgbClr val="FFFFFF"/>
                </a:solidFill>
                <a:latin typeface="Blinker"/>
                <a:cs typeface="Blinker"/>
              </a:rPr>
              <a:t>Act with one voice</a:t>
            </a:r>
            <a:endParaRPr sz="3100" dirty="0">
              <a:latin typeface="Blinker"/>
              <a:cs typeface="Blinker"/>
            </a:endParaRPr>
          </a:p>
        </p:txBody>
      </p:sp>
      <p:sp>
        <p:nvSpPr>
          <p:cNvPr id="6" name="object 6"/>
          <p:cNvSpPr txBox="1">
            <a:spLocks noGrp="1"/>
          </p:cNvSpPr>
          <p:nvPr>
            <p:ph type="title"/>
          </p:nvPr>
        </p:nvSpPr>
        <p:spPr>
          <a:xfrm>
            <a:off x="4850894" y="823556"/>
            <a:ext cx="10402312" cy="1508125"/>
          </a:xfrm>
          <a:prstGeom prst="rect">
            <a:avLst/>
          </a:prstGeom>
        </p:spPr>
        <p:txBody>
          <a:bodyPr vert="horz" wrap="square" lIns="0" tIns="311150" rIns="0" bIns="0" rtlCol="0">
            <a:spAutoFit/>
          </a:bodyPr>
          <a:lstStyle/>
          <a:p>
            <a:pPr marL="3143250">
              <a:lnSpc>
                <a:spcPct val="100000"/>
              </a:lnSpc>
              <a:spcBef>
                <a:spcPts val="2450"/>
              </a:spcBef>
            </a:pPr>
            <a:r>
              <a:rPr lang="en-US" spc="35" dirty="0">
                <a:solidFill>
                  <a:srgbClr val="FFFFFF"/>
                </a:solidFill>
              </a:rPr>
              <a:t>CONCLUSION</a:t>
            </a:r>
            <a:endParaRPr spc="40" dirty="0">
              <a:solidFill>
                <a:srgbClr val="FFFFFF"/>
              </a:solidFill>
            </a:endParaRPr>
          </a:p>
          <a:p>
            <a:pPr marL="3143250">
              <a:lnSpc>
                <a:spcPct val="100000"/>
              </a:lnSpc>
              <a:spcBef>
                <a:spcPts val="1040"/>
              </a:spcBef>
              <a:tabLst>
                <a:tab pos="3461385" algn="l"/>
                <a:tab pos="3810635" algn="l"/>
                <a:tab pos="4145915" algn="l"/>
                <a:tab pos="4500880" algn="l"/>
                <a:tab pos="4833620" algn="l"/>
                <a:tab pos="5151120" algn="l"/>
                <a:tab pos="5498465" algn="l"/>
                <a:tab pos="6070600" algn="l"/>
                <a:tab pos="6364605" algn="l"/>
                <a:tab pos="6713855" algn="l"/>
                <a:tab pos="7066915" algn="l"/>
                <a:tab pos="7317740" algn="l"/>
                <a:tab pos="7672705" algn="l"/>
                <a:tab pos="8233409" algn="l"/>
                <a:tab pos="8576945" algn="l"/>
                <a:tab pos="8931275" algn="l"/>
                <a:tab pos="9250045" algn="l"/>
                <a:tab pos="9568815" algn="l"/>
                <a:tab pos="9923145" algn="l"/>
                <a:tab pos="10260330" algn="l"/>
              </a:tabLst>
            </a:pPr>
            <a:r>
              <a:rPr sz="2050" b="1" spc="10" dirty="0">
                <a:solidFill>
                  <a:srgbClr val="FFFFFF"/>
                </a:solidFill>
                <a:latin typeface="Blinker"/>
                <a:cs typeface="Blinker"/>
              </a:rPr>
              <a:t>E	</a:t>
            </a:r>
            <a:r>
              <a:rPr sz="2050" b="1" spc="15" dirty="0">
                <a:solidFill>
                  <a:srgbClr val="FFFFFF"/>
                </a:solidFill>
                <a:latin typeface="Blinker"/>
                <a:cs typeface="Blinker"/>
              </a:rPr>
              <a:t>U	R	O	P	</a:t>
            </a:r>
            <a:r>
              <a:rPr sz="2050" b="1" spc="10" dirty="0">
                <a:solidFill>
                  <a:srgbClr val="FFFFFF"/>
                </a:solidFill>
                <a:latin typeface="Blinker"/>
                <a:cs typeface="Blinker"/>
              </a:rPr>
              <a:t>E	</a:t>
            </a:r>
            <a:r>
              <a:rPr sz="2050" b="1" spc="15" dirty="0">
                <a:solidFill>
                  <a:srgbClr val="FFFFFF"/>
                </a:solidFill>
                <a:latin typeface="Blinker"/>
                <a:cs typeface="Blinker"/>
              </a:rPr>
              <a:t>A	N	</a:t>
            </a:r>
            <a:r>
              <a:rPr sz="2050" b="1" spc="10" dirty="0">
                <a:solidFill>
                  <a:srgbClr val="FFFFFF"/>
                </a:solidFill>
                <a:latin typeface="Blinker"/>
                <a:cs typeface="Blinker"/>
              </a:rPr>
              <a:t>J	</a:t>
            </a:r>
            <a:r>
              <a:rPr sz="2050" b="1" spc="15" dirty="0">
                <a:solidFill>
                  <a:srgbClr val="FFFFFF"/>
                </a:solidFill>
                <a:latin typeface="Blinker"/>
                <a:cs typeface="Blinker"/>
              </a:rPr>
              <a:t>U	N	</a:t>
            </a:r>
            <a:r>
              <a:rPr sz="2050" b="1" spc="5" dirty="0">
                <a:solidFill>
                  <a:srgbClr val="FFFFFF"/>
                </a:solidFill>
                <a:latin typeface="Blinker"/>
                <a:cs typeface="Blinker"/>
              </a:rPr>
              <a:t>I	</a:t>
            </a:r>
            <a:r>
              <a:rPr sz="2050" b="1" spc="15" dirty="0">
                <a:solidFill>
                  <a:srgbClr val="FFFFFF"/>
                </a:solidFill>
                <a:latin typeface="Blinker"/>
                <a:cs typeface="Blinker"/>
              </a:rPr>
              <a:t>O	R	D	O	</a:t>
            </a:r>
            <a:r>
              <a:rPr sz="2050" b="1" spc="10" dirty="0">
                <a:solidFill>
                  <a:srgbClr val="FFFFFF"/>
                </a:solidFill>
                <a:latin typeface="Blinker"/>
                <a:cs typeface="Blinker"/>
              </a:rPr>
              <a:t>C	T	</a:t>
            </a:r>
            <a:r>
              <a:rPr sz="2050" b="1" spc="15" dirty="0">
                <a:solidFill>
                  <a:srgbClr val="FFFFFF"/>
                </a:solidFill>
                <a:latin typeface="Blinker"/>
                <a:cs typeface="Blinker"/>
              </a:rPr>
              <a:t>O	R	</a:t>
            </a:r>
            <a:r>
              <a:rPr sz="2050" b="1" spc="10" dirty="0">
                <a:solidFill>
                  <a:srgbClr val="FFFFFF"/>
                </a:solidFill>
                <a:latin typeface="Blinker"/>
                <a:cs typeface="Blinker"/>
              </a:rPr>
              <a:t>S</a:t>
            </a:r>
            <a:endParaRPr sz="2050" dirty="0">
              <a:latin typeface="Blinker"/>
              <a:cs typeface="Blinker"/>
            </a:endParaRPr>
          </a:p>
        </p:txBody>
      </p:sp>
      <p:sp>
        <p:nvSpPr>
          <p:cNvPr id="7" name="TextBox 6">
            <a:extLst>
              <a:ext uri="{FF2B5EF4-FFF2-40B4-BE49-F238E27FC236}">
                <a16:creationId xmlns:a16="http://schemas.microsoft.com/office/drawing/2014/main" id="{F14615E7-5FE8-3248-A763-B2ECC2194BC3}"/>
              </a:ext>
            </a:extLst>
          </p:cNvPr>
          <p:cNvSpPr txBox="1"/>
          <p:nvPr/>
        </p:nvSpPr>
        <p:spPr>
          <a:xfrm>
            <a:off x="7311072" y="9211120"/>
            <a:ext cx="12192000" cy="923330"/>
          </a:xfrm>
          <a:prstGeom prst="rect">
            <a:avLst/>
          </a:prstGeom>
          <a:noFill/>
        </p:spPr>
        <p:txBody>
          <a:bodyPr wrap="square" rtlCol="0">
            <a:spAutoFit/>
          </a:bodyPr>
          <a:lstStyle/>
          <a:p>
            <a:pPr marL="12700">
              <a:lnSpc>
                <a:spcPct val="100000"/>
              </a:lnSpc>
              <a:spcBef>
                <a:spcPts val="1615"/>
              </a:spcBef>
            </a:pPr>
            <a:r>
              <a:rPr lang="en-US" sz="5400" b="1" spc="-15" dirty="0">
                <a:solidFill>
                  <a:srgbClr val="FFFFFF"/>
                </a:solidFill>
                <a:latin typeface="Blinker"/>
                <a:cs typeface="Blinker"/>
              </a:rPr>
              <a:t>Improve  Junior Doctors’ work and life!</a:t>
            </a:r>
            <a:endParaRPr lang="en-US" sz="1000" dirty="0">
              <a:latin typeface="Blinker"/>
              <a:cs typeface="Blinker"/>
            </a:endParaRPr>
          </a:p>
        </p:txBody>
      </p:sp>
      <p:sp>
        <p:nvSpPr>
          <p:cNvPr id="8" name="CaixaDeTexto 7">
            <a:extLst>
              <a:ext uri="{FF2B5EF4-FFF2-40B4-BE49-F238E27FC236}">
                <a16:creationId xmlns:a16="http://schemas.microsoft.com/office/drawing/2014/main" id="{B3DA843F-3114-E84A-A7BB-A323F1CBEF9B}"/>
              </a:ext>
            </a:extLst>
          </p:cNvPr>
          <p:cNvSpPr txBox="1"/>
          <p:nvPr/>
        </p:nvSpPr>
        <p:spPr>
          <a:xfrm>
            <a:off x="6357921" y="10830340"/>
            <a:ext cx="13733615" cy="461665"/>
          </a:xfrm>
          <a:prstGeom prst="rect">
            <a:avLst/>
          </a:prstGeom>
          <a:solidFill>
            <a:schemeClr val="bg1">
              <a:lumMod val="65000"/>
            </a:schemeClr>
          </a:solidFill>
        </p:spPr>
        <p:txBody>
          <a:bodyPr wrap="square" rtlCol="0">
            <a:spAutoFit/>
          </a:bodyPr>
          <a:lstStyle/>
          <a:p>
            <a:pPr algn="ctr"/>
            <a:r>
              <a:rPr lang="pt-PT" sz="2400" b="1" dirty="0">
                <a:solidFill>
                  <a:schemeClr val="bg1"/>
                </a:solidFill>
              </a:rPr>
              <a:t>www.juniordoctors.eu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97178" y="907353"/>
            <a:ext cx="15109741" cy="1799852"/>
          </a:xfrm>
          <a:prstGeom prst="rect">
            <a:avLst/>
          </a:prstGeom>
        </p:spPr>
        <p:txBody>
          <a:bodyPr vert="horz" wrap="square" lIns="0" tIns="1111885" rIns="0" bIns="0" rtlCol="0">
            <a:spAutoFit/>
          </a:bodyPr>
          <a:lstStyle/>
          <a:p>
            <a:pPr marL="38100" algn="ctr">
              <a:lnSpc>
                <a:spcPct val="100000"/>
              </a:lnSpc>
              <a:spcBef>
                <a:spcPts val="1830"/>
              </a:spcBef>
              <a:tabLst>
                <a:tab pos="3345179" algn="l"/>
              </a:tabLst>
            </a:pPr>
            <a:r>
              <a:rPr lang="en-US" sz="6600" b="1" baseline="-9746" dirty="0">
                <a:solidFill>
                  <a:srgbClr val="C64827"/>
                </a:solidFill>
                <a:latin typeface="Blinker"/>
                <a:cs typeface="Blinker"/>
              </a:rPr>
              <a:t>Available positions for EJD representatives in UEMS</a:t>
            </a:r>
            <a:endParaRPr sz="6600" baseline="-9746" dirty="0">
              <a:latin typeface="Blinker"/>
              <a:cs typeface="Blinker"/>
            </a:endParaRPr>
          </a:p>
        </p:txBody>
      </p:sp>
      <p:sp>
        <p:nvSpPr>
          <p:cNvPr id="5" name="object 5"/>
          <p:cNvSpPr txBox="1">
            <a:spLocks noGrp="1"/>
          </p:cNvSpPr>
          <p:nvPr>
            <p:ph type="title"/>
          </p:nvPr>
        </p:nvSpPr>
        <p:spPr>
          <a:xfrm>
            <a:off x="6416358" y="153291"/>
            <a:ext cx="7271384" cy="1508125"/>
          </a:xfrm>
          <a:prstGeom prst="rect">
            <a:avLst/>
          </a:prstGeom>
        </p:spPr>
        <p:txBody>
          <a:bodyPr vert="horz" wrap="square" lIns="0" tIns="311150" rIns="0" bIns="0" rtlCol="0">
            <a:spAutoFit/>
          </a:bodyPr>
          <a:lstStyle/>
          <a:p>
            <a:pPr marL="5715" algn="ctr">
              <a:lnSpc>
                <a:spcPct val="100000"/>
              </a:lnSpc>
              <a:spcBef>
                <a:spcPts val="2450"/>
              </a:spcBef>
            </a:pPr>
            <a:r>
              <a:rPr lang="en-US" spc="35" dirty="0">
                <a:solidFill>
                  <a:srgbClr val="828184"/>
                </a:solidFill>
              </a:rPr>
              <a:t>What is new</a:t>
            </a:r>
            <a:endParaRPr spc="40" dirty="0">
              <a:solidFill>
                <a:srgbClr val="828184"/>
              </a:solidFill>
            </a:endParaRPr>
          </a:p>
          <a:p>
            <a:pPr algn="ctr">
              <a:lnSpc>
                <a:spcPct val="100000"/>
              </a:lnSpc>
              <a:spcBef>
                <a:spcPts val="1040"/>
              </a:spcBef>
              <a:tabLst>
                <a:tab pos="317500" algn="l"/>
                <a:tab pos="666750" algn="l"/>
                <a:tab pos="1002030" algn="l"/>
                <a:tab pos="1356995" algn="l"/>
                <a:tab pos="1689735" algn="l"/>
                <a:tab pos="2007235" algn="l"/>
                <a:tab pos="2354580" algn="l"/>
                <a:tab pos="2926715" algn="l"/>
                <a:tab pos="3220720" algn="l"/>
                <a:tab pos="3569970" algn="l"/>
                <a:tab pos="3923029" algn="l"/>
                <a:tab pos="4173854" algn="l"/>
                <a:tab pos="4528820" algn="l"/>
                <a:tab pos="5089525" algn="l"/>
                <a:tab pos="5433060" algn="l"/>
                <a:tab pos="5787390" algn="l"/>
                <a:tab pos="6106160" algn="l"/>
                <a:tab pos="6424930" algn="l"/>
                <a:tab pos="6779259" algn="l"/>
                <a:tab pos="7116445" algn="l"/>
              </a:tabLst>
            </a:pPr>
            <a:r>
              <a:rPr sz="2050" b="1" spc="10" dirty="0">
                <a:latin typeface="Blinker"/>
                <a:cs typeface="Blinker"/>
              </a:rPr>
              <a:t>E	</a:t>
            </a:r>
            <a:r>
              <a:rPr sz="2050" b="1" spc="15" dirty="0">
                <a:latin typeface="Blinker"/>
                <a:cs typeface="Blinker"/>
              </a:rPr>
              <a:t>U	R	O	P	</a:t>
            </a:r>
            <a:r>
              <a:rPr sz="2050" b="1" spc="10" dirty="0">
                <a:latin typeface="Blinker"/>
                <a:cs typeface="Blinker"/>
              </a:rPr>
              <a:t>E	</a:t>
            </a:r>
            <a:r>
              <a:rPr sz="2050" b="1" spc="15" dirty="0">
                <a:latin typeface="Blinker"/>
                <a:cs typeface="Blinker"/>
              </a:rPr>
              <a:t>A	N	</a:t>
            </a:r>
            <a:r>
              <a:rPr sz="2050" b="1" spc="10" dirty="0">
                <a:latin typeface="Blinker"/>
                <a:cs typeface="Blinker"/>
              </a:rPr>
              <a:t>J	</a:t>
            </a:r>
            <a:r>
              <a:rPr sz="2050" b="1" spc="15" dirty="0">
                <a:latin typeface="Blinker"/>
                <a:cs typeface="Blinker"/>
              </a:rPr>
              <a:t>U	N	</a:t>
            </a:r>
            <a:r>
              <a:rPr sz="2050" b="1" spc="5" dirty="0">
                <a:latin typeface="Blinker"/>
                <a:cs typeface="Blinker"/>
              </a:rPr>
              <a:t>I	</a:t>
            </a:r>
            <a:r>
              <a:rPr sz="2050" b="1" spc="15" dirty="0">
                <a:latin typeface="Blinker"/>
                <a:cs typeface="Blinker"/>
              </a:rPr>
              <a:t>O	R	D	O	</a:t>
            </a:r>
            <a:r>
              <a:rPr sz="2050" b="1" spc="10" dirty="0">
                <a:latin typeface="Blinker"/>
                <a:cs typeface="Blinker"/>
              </a:rPr>
              <a:t>C	T	</a:t>
            </a:r>
            <a:r>
              <a:rPr sz="2050" b="1" spc="15" dirty="0">
                <a:latin typeface="Blinker"/>
                <a:cs typeface="Blinker"/>
              </a:rPr>
              <a:t>O	R	</a:t>
            </a:r>
            <a:r>
              <a:rPr sz="2050" b="1" spc="10" dirty="0">
                <a:latin typeface="Blinker"/>
                <a:cs typeface="Blinker"/>
              </a:rPr>
              <a:t>S</a:t>
            </a:r>
            <a:endParaRPr sz="2050" dirty="0">
              <a:latin typeface="Blinker"/>
              <a:cs typeface="Blinker"/>
            </a:endParaRPr>
          </a:p>
        </p:txBody>
      </p:sp>
      <p:sp>
        <p:nvSpPr>
          <p:cNvPr id="6" name="object 6"/>
          <p:cNvSpPr/>
          <p:nvPr/>
        </p:nvSpPr>
        <p:spPr>
          <a:xfrm>
            <a:off x="0" y="10912475"/>
            <a:ext cx="20104100" cy="50800"/>
          </a:xfrm>
          <a:custGeom>
            <a:avLst/>
            <a:gdLst/>
            <a:ahLst/>
            <a:cxnLst/>
            <a:rect l="l" t="t" r="r" b="b"/>
            <a:pathLst>
              <a:path w="20104100" h="50800">
                <a:moveTo>
                  <a:pt x="20104088" y="33528"/>
                </a:moveTo>
                <a:lnTo>
                  <a:pt x="0" y="33528"/>
                </a:lnTo>
                <a:lnTo>
                  <a:pt x="0" y="50266"/>
                </a:lnTo>
                <a:lnTo>
                  <a:pt x="20104088" y="50266"/>
                </a:lnTo>
                <a:lnTo>
                  <a:pt x="20104088" y="33528"/>
                </a:lnTo>
                <a:close/>
              </a:path>
              <a:path w="20104100" h="50800">
                <a:moveTo>
                  <a:pt x="20104088" y="0"/>
                </a:moveTo>
                <a:lnTo>
                  <a:pt x="0" y="0"/>
                </a:lnTo>
                <a:lnTo>
                  <a:pt x="0" y="16738"/>
                </a:lnTo>
                <a:lnTo>
                  <a:pt x="20104088" y="16738"/>
                </a:lnTo>
                <a:lnTo>
                  <a:pt x="20104088" y="0"/>
                </a:lnTo>
                <a:close/>
              </a:path>
            </a:pathLst>
          </a:custGeom>
          <a:solidFill>
            <a:srgbClr val="939598"/>
          </a:solidFill>
        </p:spPr>
        <p:txBody>
          <a:bodyPr wrap="square" lIns="0" tIns="0" rIns="0" bIns="0" rtlCol="0"/>
          <a:lstStyle/>
          <a:p>
            <a:endParaRPr/>
          </a:p>
        </p:txBody>
      </p:sp>
      <p:sp>
        <p:nvSpPr>
          <p:cNvPr id="8" name="TextBox 7">
            <a:extLst>
              <a:ext uri="{FF2B5EF4-FFF2-40B4-BE49-F238E27FC236}">
                <a16:creationId xmlns:a16="http://schemas.microsoft.com/office/drawing/2014/main" id="{164A53D7-00FE-477C-8F8D-07080EAFBBA2}"/>
              </a:ext>
            </a:extLst>
          </p:cNvPr>
          <p:cNvSpPr txBox="1"/>
          <p:nvPr/>
        </p:nvSpPr>
        <p:spPr>
          <a:xfrm>
            <a:off x="2127250" y="3461267"/>
            <a:ext cx="8153400" cy="7478970"/>
          </a:xfrm>
          <a:prstGeom prst="rect">
            <a:avLst/>
          </a:prstGeom>
          <a:noFill/>
        </p:spPr>
        <p:txBody>
          <a:bodyPr wrap="square" rtlCol="0">
            <a:spAutoFit/>
          </a:bodyPr>
          <a:lstStyle/>
          <a:p>
            <a:r>
              <a:rPr lang="en-GB" sz="2400" dirty="0"/>
              <a:t>Allergology</a:t>
            </a:r>
            <a:endParaRPr lang="nb-NO" sz="2400" dirty="0"/>
          </a:p>
          <a:p>
            <a:r>
              <a:rPr lang="en-GB" sz="2400" dirty="0"/>
              <a:t>Anaesthesiology</a:t>
            </a:r>
            <a:endParaRPr lang="nb-NO" sz="2400" dirty="0"/>
          </a:p>
          <a:p>
            <a:r>
              <a:rPr lang="en-GB" sz="2400" dirty="0"/>
              <a:t>Cardiology</a:t>
            </a:r>
            <a:endParaRPr lang="nb-NO" sz="2400" dirty="0"/>
          </a:p>
          <a:p>
            <a:r>
              <a:rPr lang="en-GB" sz="2400" dirty="0"/>
              <a:t>Cardiothoracic surgery</a:t>
            </a:r>
            <a:endParaRPr lang="nb-NO" sz="2400" dirty="0"/>
          </a:p>
          <a:p>
            <a:r>
              <a:rPr lang="en-GB" sz="2400" dirty="0"/>
              <a:t>Child and Adolescent Psychiatry and Psychotherapy</a:t>
            </a:r>
            <a:endParaRPr lang="nb-NO" sz="2400" dirty="0"/>
          </a:p>
          <a:p>
            <a:r>
              <a:rPr lang="en-GB" sz="2400" dirty="0"/>
              <a:t>Clinical Genetics</a:t>
            </a:r>
            <a:endParaRPr lang="nb-NO" sz="2400" dirty="0"/>
          </a:p>
          <a:p>
            <a:r>
              <a:rPr lang="en-GB" sz="2400" dirty="0"/>
              <a:t>Clinical Neurophysiology</a:t>
            </a:r>
            <a:endParaRPr lang="nb-NO" sz="2400" dirty="0"/>
          </a:p>
          <a:p>
            <a:r>
              <a:rPr lang="en-GB" sz="2400" dirty="0"/>
              <a:t>Clinical Pharmacology</a:t>
            </a:r>
            <a:endParaRPr lang="nb-NO" sz="2400" dirty="0"/>
          </a:p>
          <a:p>
            <a:r>
              <a:rPr lang="en-GB" sz="2400" dirty="0"/>
              <a:t>Dermatology and venerology</a:t>
            </a:r>
            <a:endParaRPr lang="nb-NO" sz="2400" dirty="0"/>
          </a:p>
          <a:p>
            <a:r>
              <a:rPr lang="en-GB" sz="2400" dirty="0"/>
              <a:t>Endocrinology</a:t>
            </a:r>
            <a:endParaRPr lang="nb-NO" sz="2400" dirty="0"/>
          </a:p>
          <a:p>
            <a:r>
              <a:rPr lang="en-GB" sz="2400" dirty="0"/>
              <a:t>Infectious diseases</a:t>
            </a:r>
            <a:endParaRPr lang="nb-NO" sz="2400" dirty="0"/>
          </a:p>
          <a:p>
            <a:r>
              <a:rPr lang="en-GB" sz="2400" dirty="0"/>
              <a:t>Laboratory Medicine and Medical Biopathology</a:t>
            </a:r>
            <a:endParaRPr lang="nb-NO" sz="2400" dirty="0"/>
          </a:p>
          <a:p>
            <a:r>
              <a:rPr lang="en-GB" sz="2400" dirty="0"/>
              <a:t>Medical Microbiology</a:t>
            </a:r>
            <a:endParaRPr lang="nb-NO" sz="2400" dirty="0"/>
          </a:p>
          <a:p>
            <a:r>
              <a:rPr lang="en-GB" sz="2400" dirty="0"/>
              <a:t>Nephrology</a:t>
            </a:r>
            <a:endParaRPr lang="nb-NO" sz="2400" dirty="0"/>
          </a:p>
          <a:p>
            <a:r>
              <a:rPr lang="en-GB" sz="2400" dirty="0"/>
              <a:t>Neurology</a:t>
            </a:r>
            <a:endParaRPr lang="nb-NO" sz="2400" dirty="0"/>
          </a:p>
          <a:p>
            <a:r>
              <a:rPr lang="en-GB" sz="2400" dirty="0"/>
              <a:t>Nuclear Medicine</a:t>
            </a:r>
            <a:endParaRPr lang="nb-NO" sz="2400" dirty="0"/>
          </a:p>
          <a:p>
            <a:r>
              <a:rPr lang="en-GB" sz="2400" dirty="0"/>
              <a:t>Neurosurgery</a:t>
            </a:r>
            <a:endParaRPr lang="nb-NO" sz="2400" dirty="0"/>
          </a:p>
          <a:p>
            <a:r>
              <a:rPr lang="en-GB" sz="2400" dirty="0"/>
              <a:t>Occupational Medicine </a:t>
            </a:r>
            <a:endParaRPr lang="nb-NO" sz="2400" dirty="0"/>
          </a:p>
          <a:p>
            <a:r>
              <a:rPr lang="en-GB" sz="2400" dirty="0"/>
              <a:t>Ophthalmology</a:t>
            </a:r>
            <a:endParaRPr lang="nb-NO" sz="2400" dirty="0"/>
          </a:p>
          <a:p>
            <a:r>
              <a:rPr lang="en-GB" sz="2400" dirty="0"/>
              <a:t>Oral and Maxillofacial Surgery</a:t>
            </a:r>
            <a:endParaRPr lang="nb-NO" sz="2400" dirty="0"/>
          </a:p>
        </p:txBody>
      </p:sp>
      <p:sp>
        <p:nvSpPr>
          <p:cNvPr id="9" name="TextBox 8">
            <a:extLst>
              <a:ext uri="{FF2B5EF4-FFF2-40B4-BE49-F238E27FC236}">
                <a16:creationId xmlns:a16="http://schemas.microsoft.com/office/drawing/2014/main" id="{0D0364D9-F445-4D1C-A6F0-5D9351DD69D4}"/>
              </a:ext>
            </a:extLst>
          </p:cNvPr>
          <p:cNvSpPr txBox="1"/>
          <p:nvPr/>
        </p:nvSpPr>
        <p:spPr>
          <a:xfrm>
            <a:off x="11118850" y="3351918"/>
            <a:ext cx="7894319" cy="7478970"/>
          </a:xfrm>
          <a:prstGeom prst="rect">
            <a:avLst/>
          </a:prstGeom>
          <a:noFill/>
        </p:spPr>
        <p:txBody>
          <a:bodyPr wrap="square" rtlCol="0">
            <a:spAutoFit/>
          </a:bodyPr>
          <a:lstStyle/>
          <a:p>
            <a:r>
              <a:rPr lang="en-GB" sz="2400" dirty="0"/>
              <a:t>Otorhinolaryngology</a:t>
            </a:r>
            <a:endParaRPr lang="nb-NO" sz="2400" dirty="0"/>
          </a:p>
          <a:p>
            <a:r>
              <a:rPr lang="en-GB" sz="2400" dirty="0"/>
              <a:t>Paediatric surgery </a:t>
            </a:r>
            <a:endParaRPr lang="nb-NO" sz="2400" dirty="0"/>
          </a:p>
          <a:p>
            <a:r>
              <a:rPr lang="en-GB" sz="2400" dirty="0"/>
              <a:t>Pathology</a:t>
            </a:r>
            <a:endParaRPr lang="nb-NO" sz="2400" dirty="0"/>
          </a:p>
          <a:p>
            <a:r>
              <a:rPr lang="en-GB" sz="2400" dirty="0"/>
              <a:t>Physical Medicine and Rehabilitation</a:t>
            </a:r>
            <a:endParaRPr lang="nb-NO" sz="2400" dirty="0"/>
          </a:p>
          <a:p>
            <a:r>
              <a:rPr lang="en-GB" sz="2400" dirty="0"/>
              <a:t>Plastic, Reconstructive and Aesthetic Surgery</a:t>
            </a:r>
            <a:endParaRPr lang="nb-NO" sz="2400" dirty="0"/>
          </a:p>
          <a:p>
            <a:r>
              <a:rPr lang="en-GB" sz="2400" dirty="0"/>
              <a:t>Rheumatology</a:t>
            </a:r>
            <a:endParaRPr lang="nb-NO" sz="2400" dirty="0"/>
          </a:p>
          <a:p>
            <a:r>
              <a:rPr lang="en-GB" sz="2400" dirty="0"/>
              <a:t> </a:t>
            </a:r>
            <a:endParaRPr lang="nb-NO" sz="2400" dirty="0"/>
          </a:p>
          <a:p>
            <a:r>
              <a:rPr lang="en-GB" sz="2400" dirty="0"/>
              <a:t>MJC</a:t>
            </a:r>
            <a:endParaRPr lang="nb-NO" sz="2400" dirty="0"/>
          </a:p>
          <a:p>
            <a:r>
              <a:rPr lang="en-GB" sz="2400" dirty="0"/>
              <a:t>Adolescent Medicine</a:t>
            </a:r>
            <a:endParaRPr lang="nb-NO" sz="2400" dirty="0"/>
          </a:p>
          <a:p>
            <a:r>
              <a:rPr lang="en-GB" sz="2400" dirty="0"/>
              <a:t>Breast Care</a:t>
            </a:r>
            <a:endParaRPr lang="nb-NO" sz="2400" dirty="0"/>
          </a:p>
          <a:p>
            <a:r>
              <a:rPr lang="en-GB" sz="2400" dirty="0"/>
              <a:t>Hand Surgery</a:t>
            </a:r>
            <a:endParaRPr lang="nb-NO" sz="2400" dirty="0"/>
          </a:p>
          <a:p>
            <a:r>
              <a:rPr lang="en-GB" sz="2400" dirty="0"/>
              <a:t>Immune Mediated Disease</a:t>
            </a:r>
            <a:endParaRPr lang="nb-NO" sz="2400" dirty="0"/>
          </a:p>
          <a:p>
            <a:r>
              <a:rPr lang="en-GB" sz="2400" dirty="0"/>
              <a:t>Intensive Care Medicine</a:t>
            </a:r>
            <a:endParaRPr lang="nb-NO" sz="2400" dirty="0"/>
          </a:p>
          <a:p>
            <a:r>
              <a:rPr lang="en-GB" sz="2400" dirty="0"/>
              <a:t>Manual Medicine</a:t>
            </a:r>
            <a:endParaRPr lang="nb-NO" sz="2400" dirty="0"/>
          </a:p>
          <a:p>
            <a:r>
              <a:rPr lang="en-GB" sz="2400" dirty="0"/>
              <a:t>Paediatric Urology</a:t>
            </a:r>
            <a:endParaRPr lang="nb-NO" sz="2400" dirty="0"/>
          </a:p>
          <a:p>
            <a:r>
              <a:rPr lang="en-GB" sz="2400" dirty="0"/>
              <a:t>Pain Medicine</a:t>
            </a:r>
            <a:endParaRPr lang="nb-NO" sz="2400" dirty="0"/>
          </a:p>
          <a:p>
            <a:r>
              <a:rPr lang="en-GB" sz="2400" dirty="0"/>
              <a:t>Public Health</a:t>
            </a:r>
            <a:endParaRPr lang="nb-NO" sz="2400" dirty="0"/>
          </a:p>
          <a:p>
            <a:r>
              <a:rPr lang="en-GB" sz="2400" dirty="0"/>
              <a:t>Radiotherapy</a:t>
            </a:r>
            <a:endParaRPr lang="nb-NO" sz="2400" dirty="0"/>
          </a:p>
          <a:p>
            <a:r>
              <a:rPr lang="en-GB" sz="2400" dirty="0"/>
              <a:t>Sexual Medicine</a:t>
            </a:r>
            <a:endParaRPr lang="nb-NO" sz="2400" dirty="0"/>
          </a:p>
          <a:p>
            <a:r>
              <a:rPr lang="en-GB" sz="2400" dirty="0"/>
              <a:t>Spine Surgery</a:t>
            </a:r>
          </a:p>
        </p:txBody>
      </p:sp>
    </p:spTree>
    <p:extLst>
      <p:ext uri="{BB962C8B-B14F-4D97-AF65-F5344CB8AC3E}">
        <p14:creationId xmlns:p14="http://schemas.microsoft.com/office/powerpoint/2010/main" val="2346252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2850</TotalTime>
  <Words>1110</Words>
  <Application>Microsoft Office PowerPoint</Application>
  <PresentationFormat>Custom</PresentationFormat>
  <Paragraphs>150</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Blinker</vt:lpstr>
      <vt:lpstr>Calibri</vt:lpstr>
      <vt:lpstr>Wingdings</vt:lpstr>
      <vt:lpstr>Office Theme</vt:lpstr>
      <vt:lpstr>European Junior Doctors</vt:lpstr>
      <vt:lpstr>Facts and Changes E U R O P E A N J U N I O R D O C T O R S</vt:lpstr>
      <vt:lpstr>Member Countries (21+1) E U R O P E A N J U N I O R D O C T O R S</vt:lpstr>
      <vt:lpstr>EJD Structure E U R O P E A N J U N I O R D O C T O R S</vt:lpstr>
      <vt:lpstr>What is new E U R O P E A N J U N I O R D O C T O R S</vt:lpstr>
      <vt:lpstr>What is new E U R O P E A N J U N I O R D O C T O R S</vt:lpstr>
      <vt:lpstr>What is new E U R O P E A N J U N I O R D O C T O R S</vt:lpstr>
      <vt:lpstr>CONCLUSION E U R O P E A N J U N I O R D O C T O R S</vt:lpstr>
      <vt:lpstr>What is new E U R O P E A N J U N I O R D O C T O R S</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title title title E U R O P E A N J U N I O R D O C T O R S</dc:title>
  <dc:creator>Privat</dc:creator>
  <cp:lastModifiedBy>Privat</cp:lastModifiedBy>
  <cp:revision>27</cp:revision>
  <dcterms:created xsi:type="dcterms:W3CDTF">2021-01-21T21:26:44Z</dcterms:created>
  <dcterms:modified xsi:type="dcterms:W3CDTF">2021-10-23T13:17:21Z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2021-01-21T00:00:00Z</vt:filetime>
  </property>
  <property fmtid="{D5CDD505-2E9C-101B-9397-08002B2CF9AE}" pid="3" name="Creator">
    <vt:lpwstr>Adobe InDesign 16.0 (Macintosh)</vt:lpwstr>
  </property>
  <property fmtid="{D5CDD505-2E9C-101B-9397-08002B2CF9AE}" pid="4" name="LastSaved">
    <vt:filetime>2021-01-21T00:00:00Z</vt:filetime>
  </property>
</Properties>
</file>