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78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6CD2CC-42F3-1744-9AA9-4B77A6BD2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497A089-5DAF-C144-90FA-22F0C9780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64DC544-0B02-E34F-832D-D56AC9A5C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4D2-B34C-D443-80AF-796A0597B5F9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0174B39-48EF-3F4F-9167-87BBC03B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CC33AF4-B1F0-EF46-928A-E666A4184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5C82-6DE3-6243-8BF0-1002733BD5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4B7D39-3F2C-0B45-B808-3EDDB461A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FE738AB-CDC0-5341-A095-372F97C6F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E6B7C14-0648-0A47-B76A-4D584A2A8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4D2-B34C-D443-80AF-796A0597B5F9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3CD43F0-C309-B34D-A3AD-D066A29D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2913270-0422-1644-AD19-9CFE6ADBE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5C82-6DE3-6243-8BF0-1002733BD5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269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1135B5A-E063-5942-A4DE-5A37AC8D8A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4401FC1-6F68-9E45-BEB9-AB6D37637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0201D-A540-514E-896B-8C3FE0D70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4D2-B34C-D443-80AF-796A0597B5F9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0E085AA-BD6E-8E4B-AA38-A7B0633D4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9D39398-26DC-394E-A620-26A6F7C8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5C82-6DE3-6243-8BF0-1002733BD5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799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86C10A-2233-7E41-9CC3-91ADB736E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797265-D739-604F-ADEF-E5078D43A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A35FE9E-4BF0-FA48-A405-0588DC6D0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4D2-B34C-D443-80AF-796A0597B5F9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CA9C06-221F-6C4E-BDBC-20019A97C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4BC8EF-4EC3-BC4E-B9D3-2EF893559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5C82-6DE3-6243-8BF0-1002733BD5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389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F9407A-FBB6-AB4C-97FB-0D7336AA1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D9B3420-FE04-8543-8905-73B4BDFC4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DC7F23-F220-F841-8ECB-2FDB5589D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4D2-B34C-D443-80AF-796A0597B5F9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41E0C0-5BF7-894B-9FC7-D4A67BDE2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E6F463-8EFF-0D45-8AC3-764BB4C5D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5C82-6DE3-6243-8BF0-1002733BD5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76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65126A-5AE1-F048-8F12-BEC9E994B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45ABD3-77D7-8946-A919-89EC9DE96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DAADBE3-0D1C-C942-83A6-F0ED4CE22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7CD8C37-6027-904F-A749-EB936D16E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4D2-B34C-D443-80AF-796A0597B5F9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408461D-9E91-BA4B-9DC9-7C6002E7F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7378659-471B-BE46-A2C5-456F8A2F1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5C82-6DE3-6243-8BF0-1002733BD5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668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8476D2-60E6-E343-B159-30706C62D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541C3D5-E6A1-D947-99F4-C8E181A7B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C16D5F4-096E-7843-B352-A9A00D1CE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DBF2DDB-4F1D-984D-BF7B-C27B575B3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5246B85-8DFB-454E-83A3-F71BD170A7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F1F2B18-AA74-B042-B152-5C2507F4C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4D2-B34C-D443-80AF-796A0597B5F9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892C126-F383-074E-858F-9A3CBCDF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58FAE58-425E-6345-A287-61C81D94B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5C82-6DE3-6243-8BF0-1002733BD5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368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20A845-4D2C-0447-BBD8-B78A78570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B882D6E-FBD9-D743-BF76-C11E2930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4D2-B34C-D443-80AF-796A0597B5F9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E8E4544-769A-5C45-BFB2-88184D9D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D7DA603-3CD5-9046-BA2F-FE7511160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5C82-6DE3-6243-8BF0-1002733BD5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90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3FA6BE-6E3E-3C41-A206-DBC5C01E7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4D2-B34C-D443-80AF-796A0597B5F9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348B5F3-F4F9-5148-9F72-9AE5B5D11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08ABB5B-764F-614A-90C1-B02413BC6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5C82-6DE3-6243-8BF0-1002733BD5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963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7B3F39-6A45-9B40-8950-118508507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BB4EEF-3414-DF4A-8863-459335B5B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67DE102-A825-134B-BD91-E4E03131D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DDD87E7-27DE-5946-B452-9B3A3DAC1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4D2-B34C-D443-80AF-796A0597B5F9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5A49166-FEA0-DD49-A394-301B64FC4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D7AC842-EA65-F245-883C-BB8DE986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5C82-6DE3-6243-8BF0-1002733BD5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755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17C55C-EC66-7848-BB48-9B9A80C2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EAF7637-0C38-1540-80C2-D03AD7FF4C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FAD0402-F945-8841-AB0D-1640C75E2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F51D9FD-4FB1-A445-8ACA-D2D1870E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34D2-B34C-D443-80AF-796A0597B5F9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24F1EE4-F7BB-9E43-A0D4-0AED96FF6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73FD38C-047A-5C45-AB2C-97FA51F78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5C82-6DE3-6243-8BF0-1002733BD5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717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A7A4272-AC2D-FF42-AAF6-92D296468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1520636-9E2E-B948-BBA0-601C9AFB4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A9B018-5262-0540-A92C-B26C5B947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134D2-B34C-D443-80AF-796A0597B5F9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E42717F-29CC-D349-8211-26992C3FA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872F0AB-74DE-2C44-A450-8FC856751B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95C82-6DE3-6243-8BF0-1002733BD5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078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73B681-023C-B645-AD4F-306AD6034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4221" y="571500"/>
            <a:ext cx="10752221" cy="2200275"/>
          </a:xfrm>
        </p:spPr>
        <p:txBody>
          <a:bodyPr>
            <a:normAutofit/>
          </a:bodyPr>
          <a:lstStyle/>
          <a:p>
            <a:r>
              <a:rPr lang="fi-FI" sz="4800" b="1" dirty="0"/>
              <a:t>			</a:t>
            </a:r>
            <a:r>
              <a:rPr lang="fi-FI" sz="4800" b="1" dirty="0">
                <a:latin typeface="+mn-lt"/>
              </a:rPr>
              <a:t>UEMS </a:t>
            </a:r>
            <a:r>
              <a:rPr lang="fi-FI" sz="4800" b="1" dirty="0" err="1">
                <a:latin typeface="+mn-lt"/>
              </a:rPr>
              <a:t>Working</a:t>
            </a:r>
            <a:r>
              <a:rPr lang="fi-FI" sz="4800" b="1" dirty="0">
                <a:latin typeface="+mn-lt"/>
              </a:rPr>
              <a:t> Group </a:t>
            </a:r>
            <a:br>
              <a:rPr lang="fi-FI" sz="4800" b="1" dirty="0">
                <a:latin typeface="+mn-lt"/>
              </a:rPr>
            </a:br>
            <a:r>
              <a:rPr lang="fi-FI" sz="4800" b="1" dirty="0">
                <a:latin typeface="+mn-lt"/>
              </a:rPr>
              <a:t>CME / CPD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137B429-5DDB-3D49-A0E4-5EE4F8802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253" y="2914650"/>
            <a:ext cx="10641399" cy="3074988"/>
          </a:xfrm>
        </p:spPr>
        <p:txBody>
          <a:bodyPr>
            <a:normAutofit fontScale="85000" lnSpcReduction="20000"/>
          </a:bodyPr>
          <a:lstStyle/>
          <a:p>
            <a:endParaRPr lang="fi-FI" sz="2800" b="1" dirty="0"/>
          </a:p>
          <a:p>
            <a:r>
              <a:rPr lang="fi-FI" sz="2800" b="1" dirty="0" err="1"/>
              <a:t>April</a:t>
            </a:r>
            <a:r>
              <a:rPr lang="fi-FI" sz="2800" b="1" dirty="0"/>
              <a:t> 23, 2021, Virtual </a:t>
            </a:r>
            <a:r>
              <a:rPr lang="fi-FI" sz="2800" b="1" dirty="0" err="1"/>
              <a:t>meeting</a:t>
            </a:r>
            <a:endParaRPr lang="fi-FI" sz="2800" b="1" dirty="0"/>
          </a:p>
          <a:p>
            <a:endParaRPr lang="fi-FI" sz="2800" b="1" dirty="0"/>
          </a:p>
          <a:p>
            <a:r>
              <a:rPr lang="fi-FI" sz="2800" b="1" dirty="0" err="1"/>
              <a:t>Dr</a:t>
            </a:r>
            <a:r>
              <a:rPr lang="fi-FI" sz="2800" b="1" dirty="0"/>
              <a:t>. Hannu Halila</a:t>
            </a:r>
          </a:p>
          <a:p>
            <a:endParaRPr lang="fi-FI" sz="2800" b="1" dirty="0"/>
          </a:p>
          <a:p>
            <a:r>
              <a:rPr lang="fi-FI" sz="2800" b="1" dirty="0"/>
              <a:t>		</a:t>
            </a:r>
            <a:r>
              <a:rPr lang="fi-FI" sz="2800" b="1" dirty="0" err="1"/>
              <a:t>Chairman</a:t>
            </a:r>
            <a:r>
              <a:rPr lang="fi-FI" sz="2800" b="1" dirty="0"/>
              <a:t> of </a:t>
            </a:r>
            <a:r>
              <a:rPr lang="fi-FI" sz="2800" b="1" dirty="0" err="1"/>
              <a:t>the</a:t>
            </a:r>
            <a:r>
              <a:rPr lang="fi-FI" sz="2800" b="1" dirty="0"/>
              <a:t> </a:t>
            </a:r>
            <a:r>
              <a:rPr lang="fi-FI" sz="2800" b="1" dirty="0" err="1"/>
              <a:t>working</a:t>
            </a:r>
            <a:r>
              <a:rPr lang="fi-FI" sz="2800" b="1" dirty="0"/>
              <a:t> </a:t>
            </a:r>
            <a:r>
              <a:rPr lang="fi-FI" sz="2800" b="1" dirty="0" err="1"/>
              <a:t>group</a:t>
            </a:r>
            <a:endParaRPr lang="fi-FI" sz="2800" b="1" dirty="0"/>
          </a:p>
          <a:p>
            <a:r>
              <a:rPr lang="fi-FI" sz="2800" b="1" dirty="0"/>
              <a:t>UEMS </a:t>
            </a:r>
            <a:r>
              <a:rPr lang="fi-FI" sz="2800" b="1" dirty="0" err="1"/>
              <a:t>Past</a:t>
            </a:r>
            <a:r>
              <a:rPr lang="fi-FI" sz="2800" b="1" dirty="0"/>
              <a:t> </a:t>
            </a:r>
            <a:r>
              <a:rPr lang="fi-FI" sz="2800" b="1" dirty="0" err="1"/>
              <a:t>President</a:t>
            </a:r>
            <a:endParaRPr lang="fi-FI" sz="2800" b="1" dirty="0"/>
          </a:p>
          <a:p>
            <a:r>
              <a:rPr lang="fi-FI" sz="2800" b="1" dirty="0"/>
              <a:t>	Finland, </a:t>
            </a:r>
            <a:r>
              <a:rPr lang="fi-FI" sz="2800" b="1" dirty="0" err="1"/>
              <a:t>Gynecology</a:t>
            </a:r>
            <a:endParaRPr lang="fi-FI" sz="2800" b="1" dirty="0"/>
          </a:p>
        </p:txBody>
      </p:sp>
      <p:graphicFrame>
        <p:nvGraphicFramePr>
          <p:cNvPr id="4" name="Objekti 3">
            <a:extLst>
              <a:ext uri="{FF2B5EF4-FFF2-40B4-BE49-F238E27FC236}">
                <a16:creationId xmlns:a16="http://schemas.microsoft.com/office/drawing/2014/main" id="{2400E91A-9FBD-F34D-A16E-F10EE1F995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35882"/>
              </p:ext>
            </p:extLst>
          </p:nvPr>
        </p:nvGraphicFramePr>
        <p:xfrm>
          <a:off x="10668000" y="428625"/>
          <a:ext cx="10001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Kuva" r:id="rId3" imgW="1003300" imgH="1003300" progId="Word.Picture.8">
                  <p:embed/>
                </p:oleObj>
              </mc:Choice>
              <mc:Fallback>
                <p:oleObj name="Kuva" r:id="rId3" imgW="1003300" imgH="1003300" progId="Word.Picture.8">
                  <p:embed/>
                  <p:pic>
                    <p:nvPicPr>
                      <p:cNvPr id="4" name="Objekti 3">
                        <a:extLst>
                          <a:ext uri="{FF2B5EF4-FFF2-40B4-BE49-F238E27FC236}">
                            <a16:creationId xmlns:a16="http://schemas.microsoft.com/office/drawing/2014/main" id="{F43EB062-20CA-3E4A-B8C5-FBBAB3B8A1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0" y="428625"/>
                        <a:ext cx="10001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819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FB3DA0-8D8B-5F41-B098-E129F7F98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>
                <a:latin typeface="+mn-lt"/>
              </a:rPr>
              <a:t>Virtual </a:t>
            </a:r>
            <a:r>
              <a:rPr lang="fi-FI" sz="4000" b="1" dirty="0" err="1">
                <a:latin typeface="+mn-lt"/>
              </a:rPr>
              <a:t>meeting</a:t>
            </a:r>
            <a:r>
              <a:rPr lang="fi-FI" sz="4000" b="1" dirty="0">
                <a:latin typeface="+mn-lt"/>
              </a:rPr>
              <a:t> of </a:t>
            </a:r>
            <a:r>
              <a:rPr lang="fi-FI" sz="4000" b="1" dirty="0" err="1">
                <a:latin typeface="+mn-lt"/>
              </a:rPr>
              <a:t>the</a:t>
            </a:r>
            <a:r>
              <a:rPr lang="fi-FI" sz="4000" b="1" dirty="0">
                <a:latin typeface="+mn-lt"/>
              </a:rPr>
              <a:t> </a:t>
            </a:r>
            <a:r>
              <a:rPr lang="fi-FI" sz="4000" b="1" dirty="0" err="1">
                <a:latin typeface="+mn-lt"/>
              </a:rPr>
              <a:t>working</a:t>
            </a:r>
            <a:r>
              <a:rPr lang="fi-FI" sz="4000" b="1" dirty="0">
                <a:latin typeface="+mn-lt"/>
              </a:rPr>
              <a:t> </a:t>
            </a:r>
            <a:r>
              <a:rPr lang="fi-FI" sz="4000" b="1" dirty="0" err="1">
                <a:latin typeface="+mn-lt"/>
              </a:rPr>
              <a:t>group</a:t>
            </a:r>
            <a:br>
              <a:rPr lang="fi-FI" sz="4000" b="1" dirty="0">
                <a:latin typeface="+mn-lt"/>
              </a:rPr>
            </a:br>
            <a:r>
              <a:rPr lang="fi-FI" sz="4000" b="1" dirty="0" err="1">
                <a:latin typeface="+mn-lt"/>
              </a:rPr>
              <a:t>April</a:t>
            </a:r>
            <a:r>
              <a:rPr lang="fi-FI" sz="4000" b="1" dirty="0">
                <a:latin typeface="+mn-lt"/>
              </a:rPr>
              <a:t> 23, 2021: Report to UEMS </a:t>
            </a:r>
            <a:r>
              <a:rPr lang="fi-FI" sz="4000" b="1" dirty="0" err="1">
                <a:latin typeface="+mn-lt"/>
              </a:rPr>
              <a:t>Council</a:t>
            </a:r>
            <a:endParaRPr lang="fi-FI" sz="4000" b="1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0C15EE-87B8-C844-9E2D-594C3BF48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5" y="2352675"/>
            <a:ext cx="10515600" cy="4667250"/>
          </a:xfrm>
        </p:spPr>
        <p:txBody>
          <a:bodyPr/>
          <a:lstStyle/>
          <a:p>
            <a:r>
              <a:rPr lang="fi-FI" dirty="0"/>
              <a:t>35 </a:t>
            </a:r>
            <a:r>
              <a:rPr lang="fi-FI" dirty="0" err="1"/>
              <a:t>colleagues</a:t>
            </a:r>
            <a:r>
              <a:rPr lang="fi-FI" dirty="0"/>
              <a:t> </a:t>
            </a:r>
            <a:r>
              <a:rPr lang="fi-FI" dirty="0" err="1"/>
              <a:t>present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National </a:t>
            </a:r>
            <a:r>
              <a:rPr lang="fi-FI" dirty="0" err="1"/>
              <a:t>Medical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 err="1"/>
              <a:t>Associations</a:t>
            </a:r>
            <a:r>
              <a:rPr lang="fi-FI" dirty="0"/>
              <a:t> and UEMS </a:t>
            </a:r>
            <a:r>
              <a:rPr lang="fi-FI" dirty="0" err="1"/>
              <a:t>Sections</a:t>
            </a:r>
            <a:r>
              <a:rPr lang="fi-FI" dirty="0"/>
              <a:t> and </a:t>
            </a:r>
            <a:r>
              <a:rPr lang="fi-FI" dirty="0" err="1"/>
              <a:t>Boards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Lively</a:t>
            </a:r>
            <a:r>
              <a:rPr lang="fi-FI" dirty="0"/>
              <a:t> </a:t>
            </a:r>
            <a:r>
              <a:rPr lang="fi-FI" dirty="0" err="1"/>
              <a:t>discussion</a:t>
            </a:r>
            <a:r>
              <a:rPr lang="fi-FI" dirty="0"/>
              <a:t> and </a:t>
            </a:r>
            <a:r>
              <a:rPr lang="fi-FI" dirty="0" err="1"/>
              <a:t>exchange</a:t>
            </a:r>
            <a:r>
              <a:rPr lang="fi-FI" dirty="0"/>
              <a:t> of </a:t>
            </a:r>
            <a:r>
              <a:rPr lang="fi-FI" dirty="0" err="1"/>
              <a:t>information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 err="1"/>
              <a:t>especially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effects</a:t>
            </a:r>
            <a:r>
              <a:rPr lang="fi-FI" dirty="0"/>
              <a:t> of </a:t>
            </a:r>
          </a:p>
          <a:p>
            <a:pPr marL="0" indent="0"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Covid</a:t>
            </a:r>
            <a:r>
              <a:rPr lang="fi-FI" dirty="0"/>
              <a:t> 19 - </a:t>
            </a:r>
            <a:r>
              <a:rPr lang="fi-FI" dirty="0" err="1"/>
              <a:t>pandemic</a:t>
            </a:r>
            <a:r>
              <a:rPr lang="fi-FI" dirty="0"/>
              <a:t> on CME/CPD</a:t>
            </a:r>
          </a:p>
          <a:p>
            <a:endParaRPr lang="fi-FI" dirty="0"/>
          </a:p>
        </p:txBody>
      </p:sp>
      <p:graphicFrame>
        <p:nvGraphicFramePr>
          <p:cNvPr id="4" name="Objekti 3">
            <a:extLst>
              <a:ext uri="{FF2B5EF4-FFF2-40B4-BE49-F238E27FC236}">
                <a16:creationId xmlns:a16="http://schemas.microsoft.com/office/drawing/2014/main" id="{B727AE71-F4B9-D246-8F5E-8FC69AD40B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73988"/>
              </p:ext>
            </p:extLst>
          </p:nvPr>
        </p:nvGraphicFramePr>
        <p:xfrm>
          <a:off x="10125075" y="365125"/>
          <a:ext cx="10001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Kuva" r:id="rId3" imgW="1003300" imgH="1003300" progId="Word.Picture.8">
                  <p:embed/>
                </p:oleObj>
              </mc:Choice>
              <mc:Fallback>
                <p:oleObj name="Kuva" r:id="rId3" imgW="1003300" imgH="1003300" progId="Word.Picture.8">
                  <p:embed/>
                  <p:pic>
                    <p:nvPicPr>
                      <p:cNvPr id="4" name="Objekti 3">
                        <a:extLst>
                          <a:ext uri="{FF2B5EF4-FFF2-40B4-BE49-F238E27FC236}">
                            <a16:creationId xmlns:a16="http://schemas.microsoft.com/office/drawing/2014/main" id="{2400E91A-9FBD-F34D-A16E-F10EE1F995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5075" y="365125"/>
                        <a:ext cx="10001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366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41E8AE-CF56-984C-92B9-823491AFC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>
                <a:latin typeface="+mn-lt"/>
              </a:rPr>
              <a:t>Small </a:t>
            </a:r>
            <a:r>
              <a:rPr lang="fi-FI" sz="4000" b="1" dirty="0" err="1">
                <a:latin typeface="+mn-lt"/>
              </a:rPr>
              <a:t>questionnaire</a:t>
            </a:r>
            <a:r>
              <a:rPr lang="fi-FI" sz="4000" b="1" dirty="0">
                <a:latin typeface="+mn-lt"/>
              </a:rPr>
              <a:t> </a:t>
            </a:r>
            <a:r>
              <a:rPr lang="fi-FI" sz="4000" b="1" dirty="0" err="1">
                <a:latin typeface="+mn-lt"/>
              </a:rPr>
              <a:t>prior</a:t>
            </a:r>
            <a:r>
              <a:rPr lang="fi-FI" sz="4000" b="1" dirty="0">
                <a:latin typeface="+mn-lt"/>
              </a:rPr>
              <a:t> to </a:t>
            </a:r>
            <a:r>
              <a:rPr lang="fi-FI" sz="4000" b="1" dirty="0" err="1">
                <a:latin typeface="+mn-lt"/>
              </a:rPr>
              <a:t>the</a:t>
            </a:r>
            <a:r>
              <a:rPr lang="fi-FI" sz="4000" b="1" dirty="0">
                <a:latin typeface="+mn-lt"/>
              </a:rPr>
              <a:t> </a:t>
            </a:r>
            <a:r>
              <a:rPr lang="fi-FI" sz="4000" b="1" dirty="0" err="1">
                <a:latin typeface="+mn-lt"/>
              </a:rPr>
              <a:t>meeting</a:t>
            </a:r>
            <a:r>
              <a:rPr lang="fi-FI" sz="4000" b="1" dirty="0">
                <a:latin typeface="+mn-lt"/>
              </a:rPr>
              <a:t> – </a:t>
            </a:r>
            <a:r>
              <a:rPr lang="fi-FI" sz="4000" b="1" dirty="0" err="1">
                <a:latin typeface="+mn-lt"/>
              </a:rPr>
              <a:t>Impact</a:t>
            </a:r>
            <a:r>
              <a:rPr lang="fi-FI" sz="4000" b="1" dirty="0">
                <a:latin typeface="+mn-lt"/>
              </a:rPr>
              <a:t> of </a:t>
            </a:r>
            <a:r>
              <a:rPr lang="fi-FI" sz="4000" b="1" dirty="0" err="1">
                <a:latin typeface="+mn-lt"/>
              </a:rPr>
              <a:t>the</a:t>
            </a:r>
            <a:r>
              <a:rPr lang="fi-FI" sz="4000" b="1" dirty="0">
                <a:latin typeface="+mn-lt"/>
              </a:rPr>
              <a:t> </a:t>
            </a:r>
            <a:r>
              <a:rPr lang="fi-FI" sz="4000" b="1" dirty="0" err="1">
                <a:latin typeface="+mn-lt"/>
              </a:rPr>
              <a:t>Covid</a:t>
            </a:r>
            <a:r>
              <a:rPr lang="fi-FI" sz="4000" b="1" dirty="0">
                <a:latin typeface="+mn-lt"/>
              </a:rPr>
              <a:t> 19 on CME/CPD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13AA17-EC36-AB44-A209-B20D9A2F9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i-FI" b="1" dirty="0"/>
          </a:p>
          <a:p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fi-FI" b="1" dirty="0" err="1"/>
              <a:t>amount</a:t>
            </a:r>
            <a:r>
              <a:rPr lang="fi-FI" b="1" dirty="0"/>
              <a:t> of CME/CPD </a:t>
            </a:r>
            <a:r>
              <a:rPr lang="fi-FI" b="1" dirty="0" err="1"/>
              <a:t>provided</a:t>
            </a:r>
            <a:r>
              <a:rPr lang="fi-FI" dirty="0"/>
              <a:t>: </a:t>
            </a:r>
          </a:p>
          <a:p>
            <a:r>
              <a:rPr lang="fi-FI" dirty="0" err="1"/>
              <a:t>Most</a:t>
            </a:r>
            <a:r>
              <a:rPr lang="fi-FI" dirty="0"/>
              <a:t> </a:t>
            </a:r>
            <a:r>
              <a:rPr lang="fi-FI" dirty="0" err="1"/>
              <a:t>answers</a:t>
            </a:r>
            <a:r>
              <a:rPr lang="fi-FI" dirty="0"/>
              <a:t> : </a:t>
            </a:r>
            <a:r>
              <a:rPr lang="fi-FI" dirty="0" err="1"/>
              <a:t>smaller</a:t>
            </a:r>
            <a:r>
              <a:rPr lang="fi-FI" dirty="0"/>
              <a:t> to a </a:t>
            </a:r>
            <a:r>
              <a:rPr lang="fi-FI" dirty="0" err="1"/>
              <a:t>great</a:t>
            </a:r>
            <a:r>
              <a:rPr lang="fi-FI" dirty="0"/>
              <a:t> – to </a:t>
            </a:r>
            <a:r>
              <a:rPr lang="fi-FI" dirty="0" err="1"/>
              <a:t>some</a:t>
            </a:r>
            <a:r>
              <a:rPr lang="fi-FI" dirty="0"/>
              <a:t> </a:t>
            </a:r>
            <a:r>
              <a:rPr lang="fi-FI" dirty="0" err="1"/>
              <a:t>extent</a:t>
            </a:r>
            <a:endParaRPr lang="fi-FI" dirty="0"/>
          </a:p>
          <a:p>
            <a:endParaRPr lang="fi-FI" b="1" dirty="0"/>
          </a:p>
          <a:p>
            <a:r>
              <a:rPr lang="fi-FI" b="1" dirty="0" err="1"/>
              <a:t>Possibilities</a:t>
            </a:r>
            <a:r>
              <a:rPr lang="fi-FI" b="1" dirty="0"/>
              <a:t> of </a:t>
            </a:r>
            <a:r>
              <a:rPr lang="fi-FI" b="1" dirty="0" err="1"/>
              <a:t>specialists</a:t>
            </a:r>
            <a:r>
              <a:rPr lang="fi-FI" b="1" dirty="0"/>
              <a:t> to </a:t>
            </a:r>
            <a:r>
              <a:rPr lang="fi-FI" b="1" dirty="0" err="1"/>
              <a:t>take</a:t>
            </a:r>
            <a:r>
              <a:rPr lang="fi-FI" b="1" dirty="0"/>
              <a:t> </a:t>
            </a:r>
            <a:r>
              <a:rPr lang="fi-FI" b="1" dirty="0" err="1"/>
              <a:t>part</a:t>
            </a:r>
            <a:r>
              <a:rPr lang="fi-FI" b="1" dirty="0"/>
              <a:t> in </a:t>
            </a:r>
            <a:r>
              <a:rPr lang="fi-FI" b="1" dirty="0" err="1"/>
              <a:t>external</a:t>
            </a:r>
            <a:r>
              <a:rPr lang="fi-FI" b="1" dirty="0"/>
              <a:t> CME/CPD </a:t>
            </a:r>
            <a:r>
              <a:rPr lang="fi-FI" dirty="0"/>
              <a:t>: </a:t>
            </a:r>
          </a:p>
          <a:p>
            <a:r>
              <a:rPr lang="fi-FI" dirty="0" err="1"/>
              <a:t>Most</a:t>
            </a:r>
            <a:r>
              <a:rPr lang="fi-FI" dirty="0"/>
              <a:t> </a:t>
            </a:r>
            <a:r>
              <a:rPr lang="fi-FI" dirty="0" err="1"/>
              <a:t>answers</a:t>
            </a:r>
            <a:r>
              <a:rPr lang="fi-FI" dirty="0"/>
              <a:t>: </a:t>
            </a:r>
            <a:r>
              <a:rPr lang="fi-FI" dirty="0" err="1"/>
              <a:t>diminished</a:t>
            </a:r>
            <a:r>
              <a:rPr lang="fi-FI" dirty="0"/>
              <a:t>  to a </a:t>
            </a:r>
            <a:r>
              <a:rPr lang="fi-FI" dirty="0" err="1"/>
              <a:t>great</a:t>
            </a:r>
            <a:r>
              <a:rPr lang="fi-FI" dirty="0"/>
              <a:t> – to </a:t>
            </a:r>
            <a:r>
              <a:rPr lang="fi-FI" dirty="0" err="1"/>
              <a:t>some</a:t>
            </a:r>
            <a:r>
              <a:rPr lang="fi-FI" dirty="0"/>
              <a:t> </a:t>
            </a:r>
            <a:r>
              <a:rPr lang="fi-FI" dirty="0" err="1"/>
              <a:t>extent</a:t>
            </a:r>
            <a:endParaRPr lang="fi-FI" dirty="0"/>
          </a:p>
          <a:p>
            <a:endParaRPr lang="fi-FI" b="1" dirty="0"/>
          </a:p>
          <a:p>
            <a:r>
              <a:rPr lang="fi-FI" b="1" dirty="0" err="1"/>
              <a:t>Various</a:t>
            </a:r>
            <a:r>
              <a:rPr lang="fi-FI" b="1" dirty="0"/>
              <a:t> </a:t>
            </a:r>
            <a:r>
              <a:rPr lang="fi-FI" b="1" dirty="0" err="1"/>
              <a:t>new</a:t>
            </a:r>
            <a:r>
              <a:rPr lang="fi-FI" b="1" dirty="0"/>
              <a:t> </a:t>
            </a:r>
            <a:r>
              <a:rPr lang="fi-FI" b="1" dirty="0" err="1"/>
              <a:t>ways</a:t>
            </a:r>
            <a:r>
              <a:rPr lang="fi-FI" b="1" dirty="0"/>
              <a:t> and </a:t>
            </a:r>
            <a:r>
              <a:rPr lang="fi-FI" b="1" dirty="0" err="1"/>
              <a:t>methods</a:t>
            </a:r>
            <a:r>
              <a:rPr lang="fi-FI" b="1" dirty="0"/>
              <a:t> of </a:t>
            </a:r>
            <a:r>
              <a:rPr lang="fi-FI" b="1" dirty="0" err="1"/>
              <a:t>delivering</a:t>
            </a:r>
            <a:r>
              <a:rPr lang="fi-FI" b="1" dirty="0"/>
              <a:t> CME/CPD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developed</a:t>
            </a:r>
            <a:r>
              <a:rPr lang="fi-FI" dirty="0"/>
              <a:t>, a </a:t>
            </a:r>
            <a:r>
              <a:rPr lang="fi-FI" dirty="0" err="1"/>
              <a:t>comprehensive</a:t>
            </a:r>
            <a:r>
              <a:rPr lang="fi-FI" dirty="0"/>
              <a:t> </a:t>
            </a:r>
            <a:r>
              <a:rPr lang="fi-FI" dirty="0" err="1"/>
              <a:t>list</a:t>
            </a:r>
            <a:r>
              <a:rPr lang="fi-FI" dirty="0"/>
              <a:t> of </a:t>
            </a:r>
            <a:r>
              <a:rPr lang="fi-FI" dirty="0" err="1"/>
              <a:t>examples</a:t>
            </a:r>
            <a:endParaRPr lang="fi-FI" dirty="0"/>
          </a:p>
        </p:txBody>
      </p:sp>
      <p:graphicFrame>
        <p:nvGraphicFramePr>
          <p:cNvPr id="4" name="Objekti 3">
            <a:extLst>
              <a:ext uri="{FF2B5EF4-FFF2-40B4-BE49-F238E27FC236}">
                <a16:creationId xmlns:a16="http://schemas.microsoft.com/office/drawing/2014/main" id="{E3A465A2-0F18-6740-9DFC-D25E7342CC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881182"/>
              </p:ext>
            </p:extLst>
          </p:nvPr>
        </p:nvGraphicFramePr>
        <p:xfrm>
          <a:off x="10253662" y="1527968"/>
          <a:ext cx="10001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Kuva" r:id="rId3" imgW="1003300" imgH="1003300" progId="Word.Picture.8">
                  <p:embed/>
                </p:oleObj>
              </mc:Choice>
              <mc:Fallback>
                <p:oleObj name="Kuva" r:id="rId3" imgW="1003300" imgH="1003300" progId="Word.Picture.8">
                  <p:embed/>
                  <p:pic>
                    <p:nvPicPr>
                      <p:cNvPr id="4" name="Objekti 3">
                        <a:extLst>
                          <a:ext uri="{FF2B5EF4-FFF2-40B4-BE49-F238E27FC236}">
                            <a16:creationId xmlns:a16="http://schemas.microsoft.com/office/drawing/2014/main" id="{2400E91A-9FBD-F34D-A16E-F10EE1F995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3662" y="1527968"/>
                        <a:ext cx="10001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03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6F7FE3-CE81-9B4C-AEC8-321C0A4BA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Goals of the statement 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36A3F2-11F1-0C45-8A68-08A225C25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0125"/>
            <a:ext cx="10515600" cy="5176838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pPr lvl="0"/>
            <a:r>
              <a:rPr lang="en-US" dirty="0"/>
              <a:t>stressing the importance of specialists to take part in CME/CPD especially during these difficult times</a:t>
            </a:r>
            <a:endParaRPr lang="fi-FI" dirty="0"/>
          </a:p>
          <a:p>
            <a:pPr lvl="0"/>
            <a:r>
              <a:rPr lang="en-US" dirty="0"/>
              <a:t>the pandemic makes it even more important to take part in (external) CME/CPD since workplace CME/CPD and usual collaboration with colleagues may be limited in this situation</a:t>
            </a:r>
            <a:endParaRPr lang="fi-FI" dirty="0"/>
          </a:p>
          <a:p>
            <a:pPr lvl="0"/>
            <a:r>
              <a:rPr lang="en-US" dirty="0"/>
              <a:t>stressing the importance of employers to make CME/CPD possible for specialists, especially under these circumstances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graphicFrame>
        <p:nvGraphicFramePr>
          <p:cNvPr id="4" name="Objekti 3">
            <a:extLst>
              <a:ext uri="{FF2B5EF4-FFF2-40B4-BE49-F238E27FC236}">
                <a16:creationId xmlns:a16="http://schemas.microsoft.com/office/drawing/2014/main" id="{9AD955EC-FBD5-F945-903E-6B6F741322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069365"/>
              </p:ext>
            </p:extLst>
          </p:nvPr>
        </p:nvGraphicFramePr>
        <p:xfrm>
          <a:off x="10239375" y="274637"/>
          <a:ext cx="10001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Kuva" r:id="rId3" imgW="1003300" imgH="1003300" progId="Word.Picture.8">
                  <p:embed/>
                </p:oleObj>
              </mc:Choice>
              <mc:Fallback>
                <p:oleObj name="Kuva" r:id="rId3" imgW="1003300" imgH="1003300" progId="Word.Picture.8">
                  <p:embed/>
                  <p:pic>
                    <p:nvPicPr>
                      <p:cNvPr id="4" name="Objekti 3">
                        <a:extLst>
                          <a:ext uri="{FF2B5EF4-FFF2-40B4-BE49-F238E27FC236}">
                            <a16:creationId xmlns:a16="http://schemas.microsoft.com/office/drawing/2014/main" id="{E3A465A2-0F18-6740-9DFC-D25E7342CC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75" y="274637"/>
                        <a:ext cx="10001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1396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318F4A-0FE1-D045-911D-B8BCE41AD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>
                <a:latin typeface="+mn-lt"/>
              </a:rPr>
              <a:t>Goals</a:t>
            </a:r>
            <a:r>
              <a:rPr lang="fi-FI" b="1" dirty="0">
                <a:latin typeface="+mn-lt"/>
              </a:rPr>
              <a:t> of </a:t>
            </a:r>
            <a:r>
              <a:rPr lang="fi-FI" b="1" dirty="0" err="1">
                <a:latin typeface="+mn-lt"/>
              </a:rPr>
              <a:t>the</a:t>
            </a:r>
            <a:r>
              <a:rPr lang="fi-FI" b="1" dirty="0">
                <a:latin typeface="+mn-lt"/>
              </a:rPr>
              <a:t> </a:t>
            </a:r>
            <a:r>
              <a:rPr lang="fi-FI" b="1" dirty="0" err="1">
                <a:latin typeface="+mn-lt"/>
              </a:rPr>
              <a:t>statement</a:t>
            </a:r>
            <a:endParaRPr lang="fi-FI" b="1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EE3138-B856-2C43-B16C-EC1053481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the obligation of individual doctors to record and, when necessary  to report their annual CME/CPD activities </a:t>
            </a:r>
            <a:endParaRPr lang="fi-FI" dirty="0"/>
          </a:p>
          <a:p>
            <a:pPr lvl="0"/>
            <a:r>
              <a:rPr lang="en-US" dirty="0"/>
              <a:t>the importance of European specialists to take part in CME/CPD about the Covid 19-pandemic in order to prepare them to treat patients well</a:t>
            </a:r>
            <a:endParaRPr lang="fi-FI" dirty="0"/>
          </a:p>
          <a:p>
            <a:pPr lvl="0"/>
            <a:r>
              <a:rPr lang="en-US" dirty="0"/>
              <a:t>the necessity to still develop new methods and ways of CME/CPD since they will be important even after the return to the “new normal”</a:t>
            </a:r>
          </a:p>
          <a:p>
            <a:pPr lvl="0"/>
            <a:r>
              <a:rPr lang="en-US" dirty="0"/>
              <a:t>quality assurance of the above mentioned new learning methods, especially interactivity</a:t>
            </a:r>
          </a:p>
          <a:p>
            <a:pPr lvl="0"/>
            <a:r>
              <a:rPr lang="en-US" dirty="0"/>
              <a:t>Importance of face-to-face interaction : live meetings needed as well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graphicFrame>
        <p:nvGraphicFramePr>
          <p:cNvPr id="4" name="Objekti 3">
            <a:extLst>
              <a:ext uri="{FF2B5EF4-FFF2-40B4-BE49-F238E27FC236}">
                <a16:creationId xmlns:a16="http://schemas.microsoft.com/office/drawing/2014/main" id="{82D76AB0-2469-C744-B8B4-E108835245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046627"/>
              </p:ext>
            </p:extLst>
          </p:nvPr>
        </p:nvGraphicFramePr>
        <p:xfrm>
          <a:off x="10239375" y="274637"/>
          <a:ext cx="10001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Kuva" r:id="rId3" imgW="1003300" imgH="1003300" progId="Word.Picture.8">
                  <p:embed/>
                </p:oleObj>
              </mc:Choice>
              <mc:Fallback>
                <p:oleObj name="Kuva" r:id="rId3" imgW="1003300" imgH="1003300" progId="Word.Picture.8">
                  <p:embed/>
                  <p:pic>
                    <p:nvPicPr>
                      <p:cNvPr id="4" name="Objekti 3">
                        <a:extLst>
                          <a:ext uri="{FF2B5EF4-FFF2-40B4-BE49-F238E27FC236}">
                            <a16:creationId xmlns:a16="http://schemas.microsoft.com/office/drawing/2014/main" id="{9AD955EC-FBD5-F945-903E-6B6F741322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75" y="274637"/>
                        <a:ext cx="10001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534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EA5CFA-EB2F-6249-85FC-D3821C75A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402" y="2597103"/>
            <a:ext cx="10515600" cy="2808381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Kiitos! </a:t>
            </a:r>
            <a:br>
              <a:rPr lang="fi-FI" b="1" dirty="0"/>
            </a:br>
            <a:br>
              <a:rPr lang="fi-FI" b="1" dirty="0"/>
            </a:br>
            <a:r>
              <a:rPr lang="fi-FI" b="1" dirty="0" err="1"/>
              <a:t>Merci</a:t>
            </a:r>
            <a:r>
              <a:rPr lang="fi-FI" b="1" dirty="0"/>
              <a:t>! </a:t>
            </a:r>
            <a:br>
              <a:rPr lang="fi-FI" b="1" dirty="0"/>
            </a:br>
            <a:br>
              <a:rPr lang="fi-FI" b="1" dirty="0"/>
            </a:br>
            <a:r>
              <a:rPr lang="fi-FI" b="1" dirty="0" err="1"/>
              <a:t>Thank</a:t>
            </a:r>
            <a:r>
              <a:rPr lang="fi-FI" b="1" dirty="0"/>
              <a:t> </a:t>
            </a:r>
            <a:r>
              <a:rPr lang="fi-FI" b="1" dirty="0" err="1"/>
              <a:t>you</a:t>
            </a:r>
            <a:r>
              <a:rPr lang="fi-FI" b="1" dirty="0"/>
              <a:t>!</a:t>
            </a:r>
          </a:p>
        </p:txBody>
      </p:sp>
      <p:graphicFrame>
        <p:nvGraphicFramePr>
          <p:cNvPr id="6" name="Objekti 5">
            <a:extLst>
              <a:ext uri="{FF2B5EF4-FFF2-40B4-BE49-F238E27FC236}">
                <a16:creationId xmlns:a16="http://schemas.microsoft.com/office/drawing/2014/main" id="{6CBB5B9D-3563-264C-B01B-000848619E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645113"/>
              </p:ext>
            </p:extLst>
          </p:nvPr>
        </p:nvGraphicFramePr>
        <p:xfrm>
          <a:off x="4907771" y="3146425"/>
          <a:ext cx="10001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Kuva" r:id="rId3" imgW="1003300" imgH="1003300" progId="Word.Picture.8">
                  <p:embed/>
                </p:oleObj>
              </mc:Choice>
              <mc:Fallback>
                <p:oleObj name="Kuva" r:id="rId3" imgW="1003300" imgH="1003300" progId="Word.Picture.8">
                  <p:embed/>
                  <p:pic>
                    <p:nvPicPr>
                      <p:cNvPr id="4" name="Objekti 3">
                        <a:extLst>
                          <a:ext uri="{FF2B5EF4-FFF2-40B4-BE49-F238E27FC236}">
                            <a16:creationId xmlns:a16="http://schemas.microsoft.com/office/drawing/2014/main" id="{06FB415C-5F1E-5C47-AE5E-E44138C660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7771" y="3146425"/>
                        <a:ext cx="10001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C22FA01-0112-324F-B2E5-4004B8F6A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45137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342</Words>
  <Application>Microsoft Macintosh PowerPoint</Application>
  <PresentationFormat>Laajakuva</PresentationFormat>
  <Paragraphs>37</Paragraphs>
  <Slides>6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Kuva</vt:lpstr>
      <vt:lpstr>   UEMS Working Group  CME / CPD</vt:lpstr>
      <vt:lpstr>Virtual meeting of the working group April 23, 2021: Report to UEMS Council</vt:lpstr>
      <vt:lpstr>Small questionnaire prior to the meeting – Impact of the Covid 19 on CME/CPD</vt:lpstr>
      <vt:lpstr>Goals of the statement  </vt:lpstr>
      <vt:lpstr>Goals of the statement</vt:lpstr>
      <vt:lpstr>Kiitos!   Merci!  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Working Group  CME / CPD</dc:title>
  <dc:creator>Hannu Halila</dc:creator>
  <cp:lastModifiedBy>Hannu Halila</cp:lastModifiedBy>
  <cp:revision>23</cp:revision>
  <dcterms:created xsi:type="dcterms:W3CDTF">2021-04-23T12:32:04Z</dcterms:created>
  <dcterms:modified xsi:type="dcterms:W3CDTF">2021-10-12T17:41:39Z</dcterms:modified>
</cp:coreProperties>
</file>