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911" r:id="rId3"/>
    <p:sldId id="915" r:id="rId4"/>
    <p:sldId id="916" r:id="rId5"/>
    <p:sldId id="919" r:id="rId6"/>
    <p:sldId id="920" r:id="rId7"/>
    <p:sldId id="912" r:id="rId8"/>
    <p:sldId id="914" r:id="rId9"/>
    <p:sldId id="913" r:id="rId10"/>
    <p:sldId id="923" r:id="rId11"/>
    <p:sldId id="921" r:id="rId12"/>
    <p:sldId id="922" r:id="rId13"/>
    <p:sldId id="926" r:id="rId14"/>
    <p:sldId id="928" r:id="rId15"/>
    <p:sldId id="933" r:id="rId16"/>
    <p:sldId id="932" r:id="rId17"/>
    <p:sldId id="934" r:id="rId18"/>
    <p:sldId id="936" r:id="rId19"/>
    <p:sldId id="937" r:id="rId20"/>
    <p:sldId id="938" r:id="rId21"/>
    <p:sldId id="930" r:id="rId22"/>
    <p:sldId id="939" r:id="rId23"/>
    <p:sldId id="861" r:id="rId2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3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6"/>
    <p:restoredTop sz="95694" autoAdjust="0"/>
  </p:normalViewPr>
  <p:slideViewPr>
    <p:cSldViewPr>
      <p:cViewPr varScale="1">
        <p:scale>
          <a:sx n="117" d="100"/>
          <a:sy n="117" d="100"/>
        </p:scale>
        <p:origin x="1496" y="168"/>
      </p:cViewPr>
      <p:guideLst>
        <p:guide orient="horz" pos="2160"/>
        <p:guide pos="283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1DA63-0974-4C1E-9EC0-4FE6EC2FC1D2}" type="datetimeFigureOut">
              <a:rPr lang="de-DE" smtClean="0"/>
              <a:pPr/>
              <a:t>24.04.21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1D213-11E1-4C73-AD16-F1D36CF86CA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5452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43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0658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3D72-3FE9-4FE0-AD8C-AAB951043055}" type="datetimeFigureOut">
              <a:rPr lang="de-DE" smtClean="0"/>
              <a:pPr/>
              <a:t>24.04.21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1ECC2-483C-4A0E-A78F-443C0918A2C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3D72-3FE9-4FE0-AD8C-AAB951043055}" type="datetimeFigureOut">
              <a:rPr lang="de-DE" smtClean="0"/>
              <a:pPr/>
              <a:t>24.04.21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1ECC2-483C-4A0E-A78F-443C0918A2C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tangle 3"/>
          <p:cNvSpPr>
            <a:spLocks noChangeArrowheads="1"/>
          </p:cNvSpPr>
          <p:nvPr userDrawn="1"/>
        </p:nvSpPr>
        <p:spPr bwMode="gray">
          <a:xfrm>
            <a:off x="442913" y="1341438"/>
            <a:ext cx="8226425" cy="57150"/>
          </a:xfrm>
          <a:prstGeom prst="rect">
            <a:avLst/>
          </a:prstGeom>
          <a:gradFill rotWithShape="0">
            <a:gsLst>
              <a:gs pos="0">
                <a:srgbClr val="000080"/>
              </a:gs>
              <a:gs pos="100000">
                <a:srgbClr val="CCCCE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1" lang="de-DE" sz="2400">
              <a:latin typeface="Tahoma" pitchFamily="34" charset="0"/>
              <a:ea typeface="MS PGothic"/>
              <a:cs typeface="MS PGothic"/>
            </a:endParaRPr>
          </a:p>
        </p:txBody>
      </p:sp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7981950" y="92075"/>
            <a:ext cx="1039813" cy="1071563"/>
            <a:chOff x="4794" y="31"/>
            <a:chExt cx="922" cy="950"/>
          </a:xfrm>
        </p:grpSpPr>
        <p:pic>
          <p:nvPicPr>
            <p:cNvPr id="9" name="Picture 5" descr="ant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94" y="31"/>
              <a:ext cx="536" cy="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 descr="fakul_gi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91" y="346"/>
              <a:ext cx="625" cy="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3D72-3FE9-4FE0-AD8C-AAB951043055}" type="datetimeFigureOut">
              <a:rPr lang="de-DE" smtClean="0"/>
              <a:pPr/>
              <a:t>24.04.21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1ECC2-483C-4A0E-A78F-443C0918A2C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347664" y="338140"/>
            <a:ext cx="7716837" cy="5094287"/>
          </a:xfrm>
        </p:spPr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6566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3D72-3FE9-4FE0-AD8C-AAB951043055}" type="datetimeFigureOut">
              <a:rPr lang="de-DE" smtClean="0"/>
              <a:pPr/>
              <a:t>24.04.21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1ECC2-483C-4A0E-A78F-443C0918A2C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tangle 3"/>
          <p:cNvSpPr>
            <a:spLocks noChangeArrowheads="1"/>
          </p:cNvSpPr>
          <p:nvPr userDrawn="1"/>
        </p:nvSpPr>
        <p:spPr bwMode="gray">
          <a:xfrm>
            <a:off x="442913" y="1341438"/>
            <a:ext cx="8226425" cy="57150"/>
          </a:xfrm>
          <a:prstGeom prst="rect">
            <a:avLst/>
          </a:prstGeom>
          <a:gradFill rotWithShape="0">
            <a:gsLst>
              <a:gs pos="0">
                <a:srgbClr val="000080"/>
              </a:gs>
              <a:gs pos="100000">
                <a:srgbClr val="CCCCE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1" lang="de-DE" sz="2400">
              <a:latin typeface="Tahoma" pitchFamily="34" charset="0"/>
              <a:ea typeface="MS PGothic"/>
              <a:cs typeface="MS PGothic"/>
            </a:endParaRPr>
          </a:p>
        </p:txBody>
      </p:sp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7981950" y="92075"/>
            <a:ext cx="1039813" cy="1071563"/>
            <a:chOff x="4794" y="31"/>
            <a:chExt cx="922" cy="950"/>
          </a:xfrm>
        </p:grpSpPr>
        <p:pic>
          <p:nvPicPr>
            <p:cNvPr id="9" name="Picture 5" descr="ant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94" y="31"/>
              <a:ext cx="536" cy="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 descr="fakul_gi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91" y="346"/>
              <a:ext cx="625" cy="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3D72-3FE9-4FE0-AD8C-AAB951043055}" type="datetimeFigureOut">
              <a:rPr lang="de-DE" smtClean="0"/>
              <a:pPr/>
              <a:t>24.04.21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1ECC2-483C-4A0E-A78F-443C0918A2C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3D72-3FE9-4FE0-AD8C-AAB951043055}" type="datetimeFigureOut">
              <a:rPr lang="de-DE" smtClean="0"/>
              <a:pPr/>
              <a:t>24.04.21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1ECC2-483C-4A0E-A78F-443C0918A2C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gray">
          <a:xfrm>
            <a:off x="442913" y="1341438"/>
            <a:ext cx="8226425" cy="57150"/>
          </a:xfrm>
          <a:prstGeom prst="rect">
            <a:avLst/>
          </a:prstGeom>
          <a:gradFill rotWithShape="0">
            <a:gsLst>
              <a:gs pos="0">
                <a:srgbClr val="000080"/>
              </a:gs>
              <a:gs pos="100000">
                <a:srgbClr val="CCCCE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1" lang="de-DE" sz="2400">
              <a:latin typeface="Tahoma" pitchFamily="34" charset="0"/>
              <a:ea typeface="MS PGothic"/>
              <a:cs typeface="MS PGothic"/>
            </a:endParaRPr>
          </a:p>
        </p:txBody>
      </p:sp>
      <p:grpSp>
        <p:nvGrpSpPr>
          <p:cNvPr id="9" name="Group 4"/>
          <p:cNvGrpSpPr>
            <a:grpSpLocks noChangeAspect="1"/>
          </p:cNvGrpSpPr>
          <p:nvPr userDrawn="1"/>
        </p:nvGrpSpPr>
        <p:grpSpPr bwMode="auto">
          <a:xfrm>
            <a:off x="7981950" y="92075"/>
            <a:ext cx="1039813" cy="1071563"/>
            <a:chOff x="4794" y="31"/>
            <a:chExt cx="922" cy="950"/>
          </a:xfrm>
        </p:grpSpPr>
        <p:pic>
          <p:nvPicPr>
            <p:cNvPr id="10" name="Picture 5" descr="ant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94" y="31"/>
              <a:ext cx="536" cy="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 descr="fakul_gi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91" y="346"/>
              <a:ext cx="625" cy="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3D72-3FE9-4FE0-AD8C-AAB951043055}" type="datetimeFigureOut">
              <a:rPr lang="de-DE" smtClean="0"/>
              <a:pPr/>
              <a:t>24.04.21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1ECC2-483C-4A0E-A78F-443C0918A2C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Rectangle 3"/>
          <p:cNvSpPr>
            <a:spLocks noChangeArrowheads="1"/>
          </p:cNvSpPr>
          <p:nvPr userDrawn="1"/>
        </p:nvSpPr>
        <p:spPr bwMode="gray">
          <a:xfrm>
            <a:off x="442913" y="1341438"/>
            <a:ext cx="8226425" cy="57150"/>
          </a:xfrm>
          <a:prstGeom prst="rect">
            <a:avLst/>
          </a:prstGeom>
          <a:gradFill rotWithShape="0">
            <a:gsLst>
              <a:gs pos="0">
                <a:srgbClr val="000080"/>
              </a:gs>
              <a:gs pos="100000">
                <a:srgbClr val="CCCCE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1" lang="de-DE" sz="2400">
              <a:latin typeface="Tahoma" pitchFamily="34" charset="0"/>
              <a:ea typeface="MS PGothic"/>
              <a:cs typeface="MS PGothic"/>
            </a:endParaRP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7981950" y="92075"/>
            <a:ext cx="1039813" cy="1071563"/>
            <a:chOff x="4794" y="31"/>
            <a:chExt cx="922" cy="950"/>
          </a:xfrm>
        </p:grpSpPr>
        <p:pic>
          <p:nvPicPr>
            <p:cNvPr id="12" name="Picture 5" descr="ant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94" y="31"/>
              <a:ext cx="536" cy="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6" descr="fakul_gi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91" y="346"/>
              <a:ext cx="625" cy="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3D72-3FE9-4FE0-AD8C-AAB951043055}" type="datetimeFigureOut">
              <a:rPr lang="de-DE" smtClean="0"/>
              <a:pPr/>
              <a:t>24.04.21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1ECC2-483C-4A0E-A78F-443C0918A2C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Rectangle 3"/>
          <p:cNvSpPr>
            <a:spLocks noChangeArrowheads="1"/>
          </p:cNvSpPr>
          <p:nvPr userDrawn="1"/>
        </p:nvSpPr>
        <p:spPr bwMode="gray">
          <a:xfrm>
            <a:off x="442913" y="1341438"/>
            <a:ext cx="8226425" cy="57150"/>
          </a:xfrm>
          <a:prstGeom prst="rect">
            <a:avLst/>
          </a:prstGeom>
          <a:gradFill rotWithShape="0">
            <a:gsLst>
              <a:gs pos="0">
                <a:srgbClr val="000080"/>
              </a:gs>
              <a:gs pos="100000">
                <a:srgbClr val="CCCCE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1" lang="de-DE" sz="2400">
              <a:latin typeface="Tahoma" pitchFamily="34" charset="0"/>
              <a:ea typeface="MS PGothic"/>
              <a:cs typeface="MS PGothic"/>
            </a:endParaRPr>
          </a:p>
        </p:txBody>
      </p:sp>
      <p:grpSp>
        <p:nvGrpSpPr>
          <p:cNvPr id="7" name="Group 4"/>
          <p:cNvGrpSpPr>
            <a:grpSpLocks noChangeAspect="1"/>
          </p:cNvGrpSpPr>
          <p:nvPr userDrawn="1"/>
        </p:nvGrpSpPr>
        <p:grpSpPr bwMode="auto">
          <a:xfrm>
            <a:off x="7981950" y="92075"/>
            <a:ext cx="1039813" cy="1071563"/>
            <a:chOff x="4794" y="31"/>
            <a:chExt cx="922" cy="950"/>
          </a:xfrm>
        </p:grpSpPr>
        <p:pic>
          <p:nvPicPr>
            <p:cNvPr id="8" name="Picture 5" descr="ant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94" y="31"/>
              <a:ext cx="536" cy="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6" descr="fakul_gi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91" y="346"/>
              <a:ext cx="625" cy="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3D72-3FE9-4FE0-AD8C-AAB951043055}" type="datetimeFigureOut">
              <a:rPr lang="de-DE" smtClean="0"/>
              <a:pPr/>
              <a:t>24.04.21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1ECC2-483C-4A0E-A78F-443C0918A2C5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7981950" y="92075"/>
            <a:ext cx="1039813" cy="1071563"/>
            <a:chOff x="4794" y="31"/>
            <a:chExt cx="922" cy="950"/>
          </a:xfrm>
        </p:grpSpPr>
        <p:pic>
          <p:nvPicPr>
            <p:cNvPr id="7" name="Picture 5" descr="ant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94" y="31"/>
              <a:ext cx="536" cy="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 descr="fakul_gi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91" y="346"/>
              <a:ext cx="625" cy="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3D72-3FE9-4FE0-AD8C-AAB951043055}" type="datetimeFigureOut">
              <a:rPr lang="de-DE" smtClean="0"/>
              <a:pPr/>
              <a:t>24.04.21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1ECC2-483C-4A0E-A78F-443C0918A2C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3D72-3FE9-4FE0-AD8C-AAB951043055}" type="datetimeFigureOut">
              <a:rPr lang="de-DE" smtClean="0"/>
              <a:pPr/>
              <a:t>24.04.21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1ECC2-483C-4A0E-A78F-443C0918A2C5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9" name="Group 4"/>
          <p:cNvGrpSpPr>
            <a:grpSpLocks noChangeAspect="1"/>
          </p:cNvGrpSpPr>
          <p:nvPr userDrawn="1"/>
        </p:nvGrpSpPr>
        <p:grpSpPr bwMode="auto">
          <a:xfrm>
            <a:off x="7981950" y="92075"/>
            <a:ext cx="1039813" cy="1071563"/>
            <a:chOff x="4794" y="31"/>
            <a:chExt cx="922" cy="950"/>
          </a:xfrm>
        </p:grpSpPr>
        <p:pic>
          <p:nvPicPr>
            <p:cNvPr id="10" name="Picture 5" descr="ant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94" y="31"/>
              <a:ext cx="536" cy="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 descr="fakul_gi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91" y="346"/>
              <a:ext cx="625" cy="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991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A3D72-3FE9-4FE0-AD8C-AAB951043055}" type="datetimeFigureOut">
              <a:rPr lang="de-DE" smtClean="0"/>
              <a:pPr/>
              <a:t>24.04.21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1ECC2-483C-4A0E-A78F-443C0918A2C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tiff"/><Relationship Id="rId4" Type="http://schemas.openxmlformats.org/officeDocument/2006/relationships/image" Target="../media/image2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ild 2" descr="ukgm-kopf-ppvorlage-ot_1"/>
          <p:cNvPicPr>
            <a:picLocks noChangeAspect="1" noChangeArrowheads="1"/>
          </p:cNvPicPr>
          <p:nvPr/>
        </p:nvPicPr>
        <p:blipFill>
          <a:blip r:embed="rId2" cstate="print"/>
          <a:srcRect l="310" t="1369" r="517" b="44"/>
          <a:stretch>
            <a:fillRect/>
          </a:stretch>
        </p:blipFill>
        <p:spPr bwMode="auto">
          <a:xfrm>
            <a:off x="-7876" y="-18767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feld 3"/>
          <p:cNvSpPr txBox="1">
            <a:spLocks noChangeArrowheads="1"/>
          </p:cNvSpPr>
          <p:nvPr/>
        </p:nvSpPr>
        <p:spPr bwMode="auto">
          <a:xfrm>
            <a:off x="1013895" y="2611137"/>
            <a:ext cx="710045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UEMS Council meeting </a:t>
            </a:r>
            <a:r>
              <a:rPr lang="en-US" sz="2800" i="1" dirty="0">
                <a:solidFill>
                  <a:srgbClr val="FF0000"/>
                </a:solidFill>
              </a:rPr>
              <a:t>24/04/2021</a:t>
            </a:r>
          </a:p>
          <a:p>
            <a:pPr algn="ctr"/>
            <a:endParaRPr lang="en-US" sz="2800" i="1" dirty="0">
              <a:solidFill>
                <a:srgbClr val="FF0000"/>
              </a:solidFill>
            </a:endParaRPr>
          </a:p>
          <a:p>
            <a:pPr algn="ctr"/>
            <a:r>
              <a:rPr lang="en-US" sz="2800" i="1" dirty="0">
                <a:solidFill>
                  <a:srgbClr val="FF0000"/>
                </a:solidFill>
              </a:rPr>
              <a:t>Last MJC</a:t>
            </a:r>
            <a:r>
              <a:rPr lang="en-US" sz="2800" dirty="0">
                <a:solidFill>
                  <a:srgbClr val="FF0000"/>
                </a:solidFill>
              </a:rPr>
              <a:t> ICM – meeting </a:t>
            </a:r>
            <a:r>
              <a:rPr lang="en-US" sz="2800" dirty="0" err="1">
                <a:solidFill>
                  <a:srgbClr val="FF0000"/>
                </a:solidFill>
              </a:rPr>
              <a:t>Febuary</a:t>
            </a:r>
            <a:r>
              <a:rPr lang="en-US" sz="2800" dirty="0">
                <a:solidFill>
                  <a:srgbClr val="FF0000"/>
                </a:solidFill>
              </a:rPr>
              <a:t> 2021</a:t>
            </a:r>
          </a:p>
        </p:txBody>
      </p:sp>
      <p:sp>
        <p:nvSpPr>
          <p:cNvPr id="2052" name="Rechteck 4"/>
          <p:cNvSpPr>
            <a:spLocks noChangeArrowheads="1"/>
          </p:cNvSpPr>
          <p:nvPr/>
        </p:nvSpPr>
        <p:spPr bwMode="auto">
          <a:xfrm>
            <a:off x="250825" y="4221088"/>
            <a:ext cx="723265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sz="2200" dirty="0"/>
              <a:t>Michael Sander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de-DE" sz="2200" dirty="0"/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dirty="0"/>
              <a:t>Professor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Anesthesiology</a:t>
            </a:r>
            <a:endParaRPr lang="de-DE" dirty="0"/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de-DE" dirty="0"/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dirty="0"/>
              <a:t>Department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Anaesthesiology</a:t>
            </a:r>
            <a:r>
              <a:rPr lang="de-DE" dirty="0"/>
              <a:t>, Intensive Care </a:t>
            </a:r>
            <a:r>
              <a:rPr lang="de-DE" dirty="0" err="1"/>
              <a:t>Medicine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Pain</a:t>
            </a:r>
            <a:r>
              <a:rPr lang="de-DE" dirty="0"/>
              <a:t> </a:t>
            </a:r>
            <a:r>
              <a:rPr lang="de-DE" dirty="0" err="1"/>
              <a:t>therapy</a:t>
            </a:r>
            <a:endParaRPr lang="de-DE" dirty="0"/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dirty="0"/>
              <a:t>Justus-Liebig-University Gießen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dirty="0"/>
              <a:t>University Hospital Gießen </a:t>
            </a:r>
            <a:r>
              <a:rPr lang="de-DE" dirty="0" err="1"/>
              <a:t>and</a:t>
            </a:r>
            <a:r>
              <a:rPr lang="de-DE" dirty="0"/>
              <a:t> Marburg, Standort Gießen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de-DE" dirty="0"/>
          </a:p>
        </p:txBody>
      </p:sp>
      <p:grpSp>
        <p:nvGrpSpPr>
          <p:cNvPr id="2" name="Gruppierung 5"/>
          <p:cNvGrpSpPr>
            <a:grpSpLocks noChangeAspect="1"/>
          </p:cNvGrpSpPr>
          <p:nvPr/>
        </p:nvGrpSpPr>
        <p:grpSpPr bwMode="auto">
          <a:xfrm>
            <a:off x="7462607" y="4941168"/>
            <a:ext cx="1357865" cy="1397802"/>
            <a:chOff x="295" y="186"/>
            <a:chExt cx="922" cy="950"/>
          </a:xfrm>
        </p:grpSpPr>
        <p:pic>
          <p:nvPicPr>
            <p:cNvPr id="2054" name="Bild 6" descr="ant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5" y="186"/>
              <a:ext cx="536" cy="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5" name="Bild 7" descr="fakul_g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592" y="501"/>
              <a:ext cx="625" cy="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7FC04D4-5911-824A-80A8-7EC7693828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84" y="188640"/>
            <a:ext cx="8098044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71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5A6C530-0EAE-E64E-A727-109EA67A8B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7230" y="0"/>
            <a:ext cx="7749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41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599F2E9-BD26-CF4C-9A1F-8554D3EED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345" y="0"/>
            <a:ext cx="4019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95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ild 2" descr="ukgm-kopf-ppvorlage-ot_1"/>
          <p:cNvPicPr>
            <a:picLocks noChangeAspect="1" noChangeArrowheads="1"/>
          </p:cNvPicPr>
          <p:nvPr/>
        </p:nvPicPr>
        <p:blipFill>
          <a:blip r:embed="rId2" cstate="print"/>
          <a:srcRect l="310" t="1369" r="517" b="44"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feld 3"/>
          <p:cNvSpPr txBox="1">
            <a:spLocks noChangeArrowheads="1"/>
          </p:cNvSpPr>
          <p:nvPr/>
        </p:nvSpPr>
        <p:spPr bwMode="auto">
          <a:xfrm>
            <a:off x="135415" y="2132856"/>
            <a:ext cx="476501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EBICM - MJC ICM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28. September 2019</a:t>
            </a:r>
          </a:p>
          <a:p>
            <a:pPr algn="ctr"/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2" name="Gruppierung 5"/>
          <p:cNvGrpSpPr>
            <a:grpSpLocks noChangeAspect="1"/>
          </p:cNvGrpSpPr>
          <p:nvPr/>
        </p:nvGrpSpPr>
        <p:grpSpPr bwMode="auto">
          <a:xfrm>
            <a:off x="7462607" y="4941168"/>
            <a:ext cx="1357865" cy="1397802"/>
            <a:chOff x="295" y="186"/>
            <a:chExt cx="922" cy="950"/>
          </a:xfrm>
        </p:grpSpPr>
        <p:pic>
          <p:nvPicPr>
            <p:cNvPr id="2054" name="Bild 6" descr="ant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5" y="186"/>
              <a:ext cx="536" cy="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5" name="Bild 7" descr="fakul_g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592" y="501"/>
              <a:ext cx="625" cy="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FDBD154D-7DFA-6846-AC03-730EA376E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4516" y="3217593"/>
            <a:ext cx="2187056" cy="218705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BB00C3E-8D57-344B-8AC5-EA007815D9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54" y="5517232"/>
            <a:ext cx="72771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28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1D095DF-4832-0B41-A387-5B7FE6830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776"/>
            <a:ext cx="9144000" cy="5233988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C461941-8606-BB4E-99E4-F82B5E473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UEMS Meeting 10/19 BMA</a:t>
            </a:r>
          </a:p>
        </p:txBody>
      </p:sp>
    </p:spTree>
    <p:extLst>
      <p:ext uri="{BB962C8B-B14F-4D97-AF65-F5344CB8AC3E}">
        <p14:creationId xmlns:p14="http://schemas.microsoft.com/office/powerpoint/2010/main" val="3448681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6CCE06-9541-B84A-94E1-AC98C8297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E1634DF-1633-2043-A251-C09283E8A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49" y="1484784"/>
            <a:ext cx="7667773" cy="512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58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C8DCEC-677D-794B-9AF8-E62FF1B34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137ED55-817D-4642-B88B-C2FCEB12B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684" y="1478183"/>
            <a:ext cx="4739757" cy="527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29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570FB8-AA15-1441-80B0-4A5C83D36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Opposition from Internal medicine, Neuro ICU, Anesthesiology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91A670A-4B8D-F346-ABF6-6FFC97084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75" y="1628800"/>
            <a:ext cx="7956376" cy="446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14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A4F920-9677-EA47-B794-B1FEA7FCC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C608F4A-927F-0C45-A12F-9423F493E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50" y="1484784"/>
            <a:ext cx="8388424" cy="518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33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CAC20E-CC81-9D4B-8FFF-CF07B4B10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1B322AD-3169-FD4C-B94E-10B3C7369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439061"/>
            <a:ext cx="5470190" cy="531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2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00A670-C490-E341-97C9-859D69DE3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64294" tIns="32147" rIns="64294" bIns="32147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3600" dirty="0">
                <a:solidFill>
                  <a:srgbClr val="FF0000"/>
                </a:solidFill>
                <a:uFill>
                  <a:solidFill>
                    <a:srgbClr val="941100"/>
                  </a:solidFill>
                </a:uFill>
              </a:rPr>
              <a:t>ICM Annex V </a:t>
            </a:r>
            <a:r>
              <a:rPr lang="en-US" sz="3600" dirty="0" err="1">
                <a:solidFill>
                  <a:srgbClr val="FF0000"/>
                </a:solidFill>
                <a:uFill>
                  <a:solidFill>
                    <a:srgbClr val="941100"/>
                  </a:solidFill>
                </a:uFill>
              </a:rPr>
              <a:t>speciality</a:t>
            </a:r>
            <a:endParaRPr lang="en-US" sz="3600" dirty="0">
              <a:solidFill>
                <a:srgbClr val="FF0000"/>
              </a:solidFill>
              <a:uFill>
                <a:solidFill>
                  <a:srgbClr val="941100"/>
                </a:solidFill>
              </a:u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48B4853-481C-E14A-B3EC-C904FA6F9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700808"/>
            <a:ext cx="7389185" cy="491060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990D798F-1473-DB43-A09E-C53A3E760023}"/>
              </a:ext>
            </a:extLst>
          </p:cNvPr>
          <p:cNvSpPr/>
          <p:nvPr/>
        </p:nvSpPr>
        <p:spPr>
          <a:xfrm>
            <a:off x="4572000" y="2924944"/>
            <a:ext cx="3528392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3447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CAC20E-CC81-9D4B-8FFF-CF07B4B10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9D37F31-082A-3242-97DA-4854B69D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30" y="0"/>
            <a:ext cx="8928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2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C125D4-7624-2645-A9A1-7CBE906B1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95DB64A-4E18-7C44-92AB-2E9562814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1919"/>
            <a:ext cx="9144000" cy="395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35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CBB6061-3791-9C4E-BCDE-1D79E4349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1196752"/>
            <a:ext cx="9144000" cy="578438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19910D1-F539-6F47-A0DF-92C8B664541F}"/>
              </a:ext>
            </a:extLst>
          </p:cNvPr>
          <p:cNvSpPr txBox="1"/>
          <p:nvPr/>
        </p:nvSpPr>
        <p:spPr>
          <a:xfrm>
            <a:off x="323528" y="1556792"/>
            <a:ext cx="835576" cy="1440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9AFB7D7-B00A-B749-B2AA-0E279ADC202F}"/>
              </a:ext>
            </a:extLst>
          </p:cNvPr>
          <p:cNvSpPr txBox="1"/>
          <p:nvPr/>
        </p:nvSpPr>
        <p:spPr>
          <a:xfrm>
            <a:off x="899592" y="3501008"/>
            <a:ext cx="504056" cy="1440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1092386-4587-8446-8EAB-A1419AAD353D}"/>
              </a:ext>
            </a:extLst>
          </p:cNvPr>
          <p:cNvSpPr txBox="1"/>
          <p:nvPr/>
        </p:nvSpPr>
        <p:spPr>
          <a:xfrm>
            <a:off x="3635896" y="2348880"/>
            <a:ext cx="763568" cy="1440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889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2" name="Picture 2"/>
          <p:cNvPicPr>
            <a:picLocks noChangeAspect="1" noChangeArrowheads="1"/>
          </p:cNvPicPr>
          <p:nvPr/>
        </p:nvPicPr>
        <p:blipFill>
          <a:blip r:embed="rId3" cstate="print"/>
          <a:srcRect r="787"/>
          <a:stretch>
            <a:fillRect/>
          </a:stretch>
        </p:blipFill>
        <p:spPr bwMode="auto">
          <a:xfrm>
            <a:off x="42863" y="1673225"/>
            <a:ext cx="9072562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3283" name="Text Box 8"/>
          <p:cNvSpPr txBox="1">
            <a:spLocks noChangeArrowheads="1"/>
          </p:cNvSpPr>
          <p:nvPr/>
        </p:nvSpPr>
        <p:spPr bwMode="auto">
          <a:xfrm>
            <a:off x="3337720" y="6278563"/>
            <a:ext cx="57419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dirty="0" err="1">
                <a:solidFill>
                  <a:srgbClr val="5F5F5F"/>
                </a:solidFill>
                <a:ea typeface="MS PGothic"/>
                <a:cs typeface="MS PGothic"/>
              </a:rPr>
              <a:t>michael.sander@chiru.med.uni-giessen.de</a:t>
            </a:r>
            <a:endParaRPr lang="de-DE" sz="2000" dirty="0">
              <a:solidFill>
                <a:srgbClr val="5F5F5F"/>
              </a:solidFill>
              <a:ea typeface="MS PGothic"/>
              <a:cs typeface="MS PGothic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668888" y="5861050"/>
            <a:ext cx="18205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5F5F5F"/>
                </a:solidFill>
                <a:ea typeface="MS PGothic"/>
                <a:cs typeface="MS PGothic"/>
              </a:rPr>
              <a:t>‪@</a:t>
            </a:r>
            <a:r>
              <a:rPr lang="en-US" sz="2000" dirty="0" err="1">
                <a:solidFill>
                  <a:srgbClr val="5F5F5F"/>
                </a:solidFill>
                <a:ea typeface="MS PGothic"/>
                <a:cs typeface="MS PGothic"/>
              </a:rPr>
              <a:t>Mich_San_d</a:t>
            </a:r>
            <a:r>
              <a:rPr lang="en-US" sz="2000" dirty="0">
                <a:solidFill>
                  <a:srgbClr val="5F5F5F"/>
                </a:solidFill>
                <a:ea typeface="MS PGothic"/>
                <a:cs typeface="MS PGothic"/>
              </a:rPr>
              <a:t>‬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533" y="6350301"/>
            <a:ext cx="258068" cy="258068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6900" y="5878513"/>
            <a:ext cx="389334" cy="38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02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F5CD33-F367-EC43-A35F-929FC5235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>
                <a:solidFill>
                  <a:srgbClr val="E97F0B"/>
                </a:solidFill>
              </a:rPr>
              <a:t>European Union criteria:</a:t>
            </a:r>
          </a:p>
          <a:p>
            <a:pPr lvl="1"/>
            <a:r>
              <a:rPr lang="en-GB" dirty="0"/>
              <a:t>Discipline must be recognized in at least 2/5</a:t>
            </a:r>
            <a:r>
              <a:rPr lang="en-GB" baseline="30000" dirty="0"/>
              <a:t>th</a:t>
            </a:r>
            <a:r>
              <a:rPr lang="en-GB" dirty="0"/>
              <a:t> of the Member States (</a:t>
            </a:r>
            <a:r>
              <a:rPr lang="de-DE" dirty="0" err="1"/>
              <a:t>article</a:t>
            </a:r>
            <a:r>
              <a:rPr lang="de-DE" dirty="0"/>
              <a:t> 25)</a:t>
            </a:r>
            <a:endParaRPr lang="en-GB" dirty="0"/>
          </a:p>
          <a:p>
            <a:pPr lvl="1"/>
            <a:r>
              <a:rPr lang="en-GB" dirty="0"/>
              <a:t>Supported by a weighted ‘qualified’ majority (determined by the population of each country and other factors) by the committee on Qualifications of the European Commission  </a:t>
            </a:r>
          </a:p>
          <a:p>
            <a:r>
              <a:rPr lang="en-GB" dirty="0">
                <a:solidFill>
                  <a:srgbClr val="E97F0B"/>
                </a:solidFill>
              </a:rPr>
              <a:t>UEMS criteria to create a Specialist Section:</a:t>
            </a:r>
          </a:p>
          <a:p>
            <a:pPr lvl="1"/>
            <a:r>
              <a:rPr lang="en-GB" dirty="0"/>
              <a:t>The discipline must be recognized as an independent speciality by more than 1/3</a:t>
            </a:r>
            <a:r>
              <a:rPr lang="en-GB" baseline="30000" dirty="0"/>
              <a:t>rd</a:t>
            </a:r>
            <a:r>
              <a:rPr lang="en-GB" dirty="0"/>
              <a:t> of Member States</a:t>
            </a:r>
          </a:p>
          <a:p>
            <a:pPr lvl="1"/>
            <a:r>
              <a:rPr lang="en-GB" dirty="0"/>
              <a:t>Must be registered in the Official Journal of the European Commission (Medical Directives-</a:t>
            </a:r>
            <a:r>
              <a:rPr lang="de-DE" dirty="0" err="1"/>
              <a:t>Directive</a:t>
            </a:r>
            <a:r>
              <a:rPr lang="de-DE" dirty="0"/>
              <a:t> 2005/36/CE</a:t>
            </a:r>
            <a:r>
              <a:rPr lang="en-GB" dirty="0"/>
              <a:t>). </a:t>
            </a:r>
          </a:p>
          <a:p>
            <a:endParaRPr lang="en-US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778F5D2-B9FC-374A-B84E-8A69DD38685F}"/>
              </a:ext>
            </a:extLst>
          </p:cNvPr>
          <p:cNvSpPr txBox="1">
            <a:spLocks/>
          </p:cNvSpPr>
          <p:nvPr/>
        </p:nvSpPr>
        <p:spPr>
          <a:xfrm>
            <a:off x="609600" y="269032"/>
            <a:ext cx="7499176" cy="1143000"/>
          </a:xfrm>
          <a:prstGeom prst="rect">
            <a:avLst/>
          </a:prstGeom>
        </p:spPr>
        <p:txBody>
          <a:bodyPr vert="horz" lIns="64294" tIns="32147" rIns="64294" bIns="321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3600">
                <a:solidFill>
                  <a:srgbClr val="FF0000"/>
                </a:solidFill>
                <a:uFill>
                  <a:solidFill>
                    <a:srgbClr val="941100"/>
                  </a:solidFill>
                </a:uFill>
              </a:rPr>
              <a:t>ICM Annex V speciality</a:t>
            </a:r>
            <a:endParaRPr lang="en-US" sz="3600" dirty="0">
              <a:solidFill>
                <a:srgbClr val="FF0000"/>
              </a:solidFill>
              <a:uFill>
                <a:solidFill>
                  <a:srgbClr val="941100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239737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47C75C2-B2C2-B74F-A18B-045B83AA3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164" y="0"/>
            <a:ext cx="6437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76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CC1B14C-1AF7-3543-B59A-A676F342F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629" y="0"/>
            <a:ext cx="57887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19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DC502B5-18E0-DA4B-98B2-760B8A1F00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>
            <a:off x="1677629" y="0"/>
            <a:ext cx="5788742" cy="68580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0181C41F-5F1B-5F4E-8A8B-D15FEE986A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350" b="33200"/>
          <a:stretch/>
        </p:blipFill>
        <p:spPr>
          <a:xfrm>
            <a:off x="35496" y="3789040"/>
            <a:ext cx="9004710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43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CA24F0-404B-2C49-B0BE-BDE2E2731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8AD1A60-C459-0048-A040-556853A3A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700808"/>
            <a:ext cx="6804248" cy="491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31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1DFACA6-E308-D64B-BDC7-08ADB78F9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63" y="0"/>
            <a:ext cx="8610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05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087C520-8747-FD41-970A-AAB04EB0E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77" y="0"/>
            <a:ext cx="8145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13436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</Words>
  <Application>Microsoft Macintosh PowerPoint</Application>
  <PresentationFormat>Bildschirmpräsentation (4:3)</PresentationFormat>
  <Paragraphs>24</Paragraphs>
  <Slides>23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7" baseType="lpstr">
      <vt:lpstr>Arial</vt:lpstr>
      <vt:lpstr>Calibri</vt:lpstr>
      <vt:lpstr>Tahoma</vt:lpstr>
      <vt:lpstr>Larissa-Design</vt:lpstr>
      <vt:lpstr>PowerPoint-Präsentation</vt:lpstr>
      <vt:lpstr>ICM Annex V speciality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UEMS Meeting 10/19 BMA</vt:lpstr>
      <vt:lpstr>PowerPoint-Präsentation</vt:lpstr>
      <vt:lpstr>PowerPoint-Präsentation</vt:lpstr>
      <vt:lpstr>Opposition from Internal medicine, Neuro ICU, Anesthesiology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MW</dc:creator>
  <cp:lastModifiedBy>Michael Sander</cp:lastModifiedBy>
  <cp:revision>412</cp:revision>
  <dcterms:created xsi:type="dcterms:W3CDTF">2014-01-27T05:23:18Z</dcterms:created>
  <dcterms:modified xsi:type="dcterms:W3CDTF">2021-04-24T10:57:34Z</dcterms:modified>
</cp:coreProperties>
</file>