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22" r:id="rId2"/>
    <p:sldId id="423" r:id="rId3"/>
  </p:sldIdLst>
  <p:sldSz cx="9144000" cy="6858000" type="screen4x3"/>
  <p:notesSz cx="6858000" cy="9144000"/>
  <p:defaultTextStyle>
    <a:defPPr>
      <a:defRPr lang="nl-B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81"/>
    <p:restoredTop sz="94694"/>
  </p:normalViewPr>
  <p:slideViewPr>
    <p:cSldViewPr>
      <p:cViewPr varScale="1">
        <p:scale>
          <a:sx n="121" d="100"/>
          <a:sy n="121" d="100"/>
        </p:scale>
        <p:origin x="200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0FE09683-0DA2-4341-A3DA-F5D53EBAA6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EEF1E9D-A7D4-A84B-9A58-1413561DD86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4478B0F-0D18-6345-BA9C-F162EB35DA1A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6347E405-4CD3-DF47-A6D5-5450B033EBA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BE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CD3AA24C-16E0-9D45-A314-A964F4488D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BE" noProof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B9B38E-C8BC-F440-92D6-E476E7E83E5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86BA09E-4012-C043-AEC9-DCC8E56712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49D4BA3-214D-1443-93AA-492B47A6E8E0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9D4BA3-214D-1443-93AA-492B47A6E8E0}" type="slidenum">
              <a:rPr lang="nl-BE" altLang="nl-BE" smtClean="0"/>
              <a:pPr>
                <a:defRPr/>
              </a:pPr>
              <a:t>1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308493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9D4BA3-214D-1443-93AA-492B47A6E8E0}" type="slidenum">
              <a:rPr lang="nl-BE" altLang="nl-BE" smtClean="0"/>
              <a:pPr>
                <a:defRPr/>
              </a:pPr>
              <a:t>2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4258800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FFFF99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3732FB-CC1C-5A44-95B7-B0F13471F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38216-AC39-7E41-AA0E-BB40448E370C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73C9B0D-1E19-C146-872E-AC1B6522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858B683-055C-3746-931C-3E9DD326D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217D2-1D99-3D48-BAB1-811C8ED4AA76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68920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06000"/>
            <a:ext cx="8229600" cy="1143000"/>
          </a:xfrm>
        </p:spPr>
        <p:txBody>
          <a:bodyPr/>
          <a:lstStyle>
            <a:lvl1pPr>
              <a:defRPr b="1">
                <a:solidFill>
                  <a:srgbClr val="FFFF99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636912"/>
            <a:ext cx="8229600" cy="3489251"/>
          </a:xfrm>
        </p:spPr>
        <p:txBody>
          <a:bodyPr vert="eaVert"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9D6858-49B7-464E-94EE-6095B3B39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403AD-FC26-394A-9E43-1C5A5ADFA421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9782A1-D152-3746-9BF3-96A85CAB4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82F907-3F5E-9046-A257-5D2376E11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FD6B5-F329-D742-B782-D6B46E4BD3DF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49924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268760"/>
            <a:ext cx="2057400" cy="4857403"/>
          </a:xfrm>
        </p:spPr>
        <p:txBody>
          <a:bodyPr vert="eaVert"/>
          <a:lstStyle>
            <a:lvl1pPr>
              <a:defRPr b="1">
                <a:solidFill>
                  <a:srgbClr val="FFFF99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268760"/>
            <a:ext cx="6019800" cy="4857403"/>
          </a:xfrm>
        </p:spPr>
        <p:txBody>
          <a:bodyPr vert="eaVert"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D934571-9DC9-CB40-A4E8-F86E574CD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31546-DFC4-9349-A89B-8DA61053B879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7BA14D-63A3-C04A-97CE-5886C8F4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1F4E32-9991-254A-BF29-3DF0F37F1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A2466-ED51-0643-A937-F4FBE87DCA69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578550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E01429-6DA4-2746-9378-4B867D3D31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0DBA1-BB85-2D4A-BFC0-A595CF9C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F9CDBE-BA6C-074D-8857-77B4961187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4EF5E-80F8-2242-BDE7-8103129DBE0B}" type="slidenum">
              <a:rPr lang="en-US" altLang="nl-BE"/>
              <a:pPr>
                <a:defRPr/>
              </a:pPr>
              <a:t>‹nr.›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755991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580068FC-1D99-484D-BF9A-3DC4BF58B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D3A8E-14CF-1946-A682-C0A004D9BBA9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1BBB59DD-CF7E-E54C-ABC6-E27417659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D61E0D3B-3343-8548-A1E2-1EB0B35F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789B8-F1E7-2B4A-B6C3-D53AC8D7B5A0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317897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AA683189-F824-F648-A64F-2AC797D700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237288"/>
            <a:ext cx="1804988" cy="500062"/>
          </a:xfrm>
          <a:prstGeom prst="rect">
            <a:avLst/>
          </a:prstGeom>
          <a:noFill/>
          <a:ln>
            <a:noFill/>
          </a:ln>
          <a:effectLst>
            <a:outerShdw dist="38100" dir="5400000" algn="t" rotWithShape="0">
              <a:srgbClr val="00000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49035AE7-7843-9E48-84EB-A5E532131B8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6308725"/>
            <a:ext cx="28146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858000" cy="1470025"/>
          </a:xfrm>
        </p:spPr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858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Click to edit Master subtitle style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EDFAE7A-42A2-684B-9D14-17DF0C647C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0" y="6173788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EA1C0-8C00-4840-8A5E-CE6E24072665}" type="datetime1">
              <a:rPr lang="en-US"/>
              <a:pPr>
                <a:defRPr/>
              </a:pPr>
              <a:t>12/5/19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DAAA450-A7E5-8442-8724-CF25F3FA0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173788"/>
            <a:ext cx="2362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5641843-DCE9-B044-81A5-B485A4317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4600" y="61737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FC5AC-5038-2B44-93E8-737BC9619442}" type="slidenum">
              <a:rPr lang="en-US" altLang="nl-BE"/>
              <a:pPr>
                <a:defRPr/>
              </a:pPr>
              <a:t>‹nr.›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3590629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858000" cy="1470025"/>
          </a:xfrm>
        </p:spPr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858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Click to edit Master subtitle style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9533A35-746C-D34D-9E91-701D99A1FF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0" y="6173788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EA1C0-8C00-4840-8A5E-CE6E24072665}" type="datetime1">
              <a:rPr lang="en-US"/>
              <a:pPr>
                <a:defRPr/>
              </a:pPr>
              <a:t>12/5/19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8B9344-1FB7-5B44-B5E5-B2D15F4DB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173788"/>
            <a:ext cx="2362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F65ED4C-6C47-4C42-A15A-36216533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4600" y="61737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A5FFC-CA48-1441-B9FE-C32BC0485351}" type="slidenum">
              <a:rPr lang="en-US" altLang="nl-BE"/>
              <a:pPr>
                <a:defRPr/>
              </a:pPr>
              <a:t>‹nr.›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404927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05880"/>
            <a:ext cx="8229600" cy="11430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EBC3F6-D16C-744E-97D8-586D2F8C7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74959-D0B7-114C-ABCF-97DE854C64A6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C8CB7F-F697-4C4E-82AF-A1E9D2A11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F3D32BC-B5F8-EB4E-BD7C-4421ECD25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3036D-9090-0F48-850E-B4E4AB03ACBE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679448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369500-61D2-2146-AF10-456FC0C1E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E887E-7E25-A74B-844D-8B7735BD1967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E47EE4-513D-3643-BA0B-40E858584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329B21-C595-3940-9F6D-F805FC506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7394E-C9F2-0745-AE39-EC3347676A38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413492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05880"/>
            <a:ext cx="8229600" cy="11430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C8B0B34D-865D-8547-B573-45C45A6D7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B5810-AFFF-3648-BAA2-8ECEA728B8F2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EE37FEF4-AA1D-6744-991A-E023E557B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C035C79F-EC78-544D-8F0C-CED92590F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25EA5-A073-CA41-8F54-ADFD56FE753A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15234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06000"/>
            <a:ext cx="8229600" cy="1143000"/>
          </a:xfrm>
        </p:spPr>
        <p:txBody>
          <a:bodyPr/>
          <a:lstStyle>
            <a:lvl1pPr>
              <a:defRPr b="1">
                <a:solidFill>
                  <a:srgbClr val="FFFF99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2501206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FF9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3284983"/>
            <a:ext cx="4040188" cy="284117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2501206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FF9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3284983"/>
            <a:ext cx="4041775" cy="284117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A41C20FD-AEB0-D845-9A31-538DE1CBF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D9ECE-5014-0B44-9A09-89D121EB1BF5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DBBF1DB0-D13E-614F-B2A3-F9F249300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FFEEB7D2-A32C-8141-90B1-5E92896EC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FBB5E-17AF-074B-AABF-0C358C51EE71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421072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06000"/>
            <a:ext cx="8229600" cy="1143000"/>
          </a:xfrm>
        </p:spPr>
        <p:txBody>
          <a:bodyPr/>
          <a:lstStyle>
            <a:lvl1pPr>
              <a:defRPr b="1">
                <a:solidFill>
                  <a:srgbClr val="FFFF99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63E60B48-858A-1246-BFD6-4ABA21D84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253BF-6763-5A45-9A6A-B297F66D5596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B1DC3927-23C0-3B49-A8B1-03B036912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1DBFD232-B9ED-1D41-9608-DD4CF9597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B3891-A671-9F4E-B3A8-8CA84B935D75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805087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2C6AD72C-96E8-E34F-94EC-7B635FF3C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90EB7-9FE4-1D47-B3E3-6F5F04D6F9E9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4569CEF9-996A-D54F-9F3A-F17F5496F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id="{BD9B37EC-A52A-F947-9AB0-3EFA3F2A5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F8193-AD4D-CB41-A6CE-F130C231EBE1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35744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99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1268760"/>
            <a:ext cx="5111750" cy="4857403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633267"/>
          </a:xfrm>
        </p:spPr>
        <p:txBody>
          <a:bodyPr/>
          <a:lstStyle>
            <a:lvl1pPr marL="0" indent="0">
              <a:buNone/>
              <a:defRPr sz="1400">
                <a:solidFill>
                  <a:srgbClr val="FFFF9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CAC43298-F988-864B-B414-653A95EEB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08EF0-66C6-BC4C-9B48-BB8CC9689213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2AB9CCEF-E164-214A-9210-1DA954EA8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6E41B5F5-6688-9B47-B5B6-DA29C10D1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5DD8B-EEA0-A940-9D9C-D07A563EF692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28569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FFFF99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1196753"/>
            <a:ext cx="5486400" cy="353082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FFFF9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EDC7F773-436A-3044-9083-1333F8ED7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16EA0-96C5-F142-A884-6D7473D33998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2408D3E6-029B-4F4F-8E7D-569EB4B16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8A491E5C-14CA-DC44-AF52-E00D33301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54513-724E-9A4B-9851-D0EBF8BB9ECF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403642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5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id="{2AAB4541-092F-DF42-B699-8AC9F5259D2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2065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 om de stijl te bewerken</a:t>
            </a:r>
            <a:endParaRPr lang="nl-BE" altLang="nl-BE"/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D6250840-7B79-9344-8F2E-192BF4A0744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495550"/>
            <a:ext cx="8229600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 om de modelstijlen te bewerken</a:t>
            </a:r>
          </a:p>
          <a:p>
            <a:pPr lvl="1"/>
            <a:r>
              <a:rPr lang="nl-NL" altLang="nl-BE"/>
              <a:t>Tweede niveau</a:t>
            </a:r>
          </a:p>
          <a:p>
            <a:pPr lvl="2"/>
            <a:r>
              <a:rPr lang="nl-NL" altLang="nl-BE"/>
              <a:t>Derde niveau</a:t>
            </a:r>
          </a:p>
          <a:p>
            <a:pPr lvl="3"/>
            <a:r>
              <a:rPr lang="nl-NL" altLang="nl-BE"/>
              <a:t>Vierde niveau</a:t>
            </a:r>
          </a:p>
          <a:p>
            <a:pPr lvl="4"/>
            <a:r>
              <a:rPr lang="nl-NL" altLang="nl-BE"/>
              <a:t>Vijfde niveau</a:t>
            </a:r>
            <a:endParaRPr lang="nl-BE" alt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4F17B8-EF76-7343-B69E-11ABDE4ACA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64EA05-CEC1-8243-B499-5D37BE356343}" type="datetimeFigureOut">
              <a:rPr lang="nl-BE"/>
              <a:pPr>
                <a:defRPr/>
              </a:pPr>
              <a:t>5/12/2019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2E3D48-48A5-1F44-948F-B12CE5EB7D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33303F-64D0-D74B-875D-4E605623A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7C247F3-EF06-4140-95FF-FD28EF4D5241}" type="slidenum">
              <a:rPr lang="nl-BE" altLang="nl-BE"/>
              <a:pPr>
                <a:defRPr/>
              </a:pPr>
              <a:t>‹nr.›</a:t>
            </a:fld>
            <a:endParaRPr lang="nl-BE" altLang="nl-BE"/>
          </a:p>
        </p:txBody>
      </p:sp>
      <p:pic>
        <p:nvPicPr>
          <p:cNvPr id="7" name="Picture 1" descr="EBO_eyemotif.jpg">
            <a:extLst>
              <a:ext uri="{FF2B5EF4-FFF2-40B4-BE49-F238E27FC236}">
                <a16:creationId xmlns:a16="http://schemas.microsoft.com/office/drawing/2014/main" id="{662F13B0-4BB8-A642-B11E-A6EB938B42A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7950" y="115888"/>
            <a:ext cx="3387725" cy="939800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032" name="Picture 2">
            <a:extLst>
              <a:ext uri="{FF2B5EF4-FFF2-40B4-BE49-F238E27FC236}">
                <a16:creationId xmlns:a16="http://schemas.microsoft.com/office/drawing/2014/main" id="{C874672E-AC82-704F-981B-195EB35313D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260350"/>
            <a:ext cx="31781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Afbeelding 10">
            <a:extLst>
              <a:ext uri="{FF2B5EF4-FFF2-40B4-BE49-F238E27FC236}">
                <a16:creationId xmlns:a16="http://schemas.microsoft.com/office/drawing/2014/main" id="{FD421C09-A4A5-2C44-9C7C-D4219BE04127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1709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Afbeelding 13">
            <a:extLst>
              <a:ext uri="{FF2B5EF4-FFF2-40B4-BE49-F238E27FC236}">
                <a16:creationId xmlns:a16="http://schemas.microsoft.com/office/drawing/2014/main" id="{C9A5563D-801D-D84A-82F7-63BC0CD1980E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Afbeelding 14">
            <a:extLst>
              <a:ext uri="{FF2B5EF4-FFF2-40B4-BE49-F238E27FC236}">
                <a16:creationId xmlns:a16="http://schemas.microsoft.com/office/drawing/2014/main" id="{CB5B00C7-7E53-E240-BCFE-553240CB7BFF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Afbeelding 20">
            <a:extLst>
              <a:ext uri="{FF2B5EF4-FFF2-40B4-BE49-F238E27FC236}">
                <a16:creationId xmlns:a16="http://schemas.microsoft.com/office/drawing/2014/main" id="{4BB2CD3F-4D57-DC46-AC23-CFA663F85BD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33" t="39388" r="26480" b="39012"/>
          <a:stretch>
            <a:fillRect/>
          </a:stretch>
        </p:blipFill>
        <p:spPr bwMode="auto">
          <a:xfrm>
            <a:off x="7164388" y="6191250"/>
            <a:ext cx="187166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Afbeelding 22">
            <a:extLst>
              <a:ext uri="{FF2B5EF4-FFF2-40B4-BE49-F238E27FC236}">
                <a16:creationId xmlns:a16="http://schemas.microsoft.com/office/drawing/2014/main" id="{BA820D44-1275-3B42-8174-3015EDDA52EB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6246813"/>
            <a:ext cx="11684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hthoek 15">
            <a:extLst>
              <a:ext uri="{FF2B5EF4-FFF2-40B4-BE49-F238E27FC236}">
                <a16:creationId xmlns:a16="http://schemas.microsoft.com/office/drawing/2014/main" id="{82753F5D-A4D8-D94D-83A6-636B790A7CF9}"/>
              </a:ext>
            </a:extLst>
          </p:cNvPr>
          <p:cNvSpPr/>
          <p:nvPr userDrawn="1"/>
        </p:nvSpPr>
        <p:spPr>
          <a:xfrm>
            <a:off x="-142875" y="-142875"/>
            <a:ext cx="9429750" cy="128587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BE"/>
          </a:p>
        </p:txBody>
      </p:sp>
      <p:pic>
        <p:nvPicPr>
          <p:cNvPr id="1039" name="Afbeelding 16">
            <a:extLst>
              <a:ext uri="{FF2B5EF4-FFF2-40B4-BE49-F238E27FC236}">
                <a16:creationId xmlns:a16="http://schemas.microsoft.com/office/drawing/2014/main" id="{D772EE00-3E6E-F44E-BD87-87044BAC55FF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6513"/>
            <a:ext cx="100806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9" descr="CESMA-UEMS Logo">
            <a:extLst>
              <a:ext uri="{FF2B5EF4-FFF2-40B4-BE49-F238E27FC236}">
                <a16:creationId xmlns:a16="http://schemas.microsoft.com/office/drawing/2014/main" id="{E6F4BE22-7856-3340-959C-ABB5D8650F6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6513"/>
            <a:ext cx="10318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3" name="Tekstvak 21">
            <a:extLst>
              <a:ext uri="{FF2B5EF4-FFF2-40B4-BE49-F238E27FC236}">
                <a16:creationId xmlns:a16="http://schemas.microsoft.com/office/drawing/2014/main" id="{A998BDB7-D808-8B4C-A817-1CE13AFB365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6013" y="142875"/>
            <a:ext cx="6911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nl-BE" altLang="nl-BE" sz="2200" b="1" dirty="0"/>
              <a:t>UEMS-CESMA Meeting – December 6</a:t>
            </a:r>
            <a:r>
              <a:rPr lang="nl-BE" altLang="nl-BE" sz="2200" b="1" baseline="30000" dirty="0"/>
              <a:t>th</a:t>
            </a:r>
            <a:r>
              <a:rPr lang="nl-BE" altLang="nl-BE" sz="2200" b="1" dirty="0"/>
              <a:t>-7</a:t>
            </a:r>
            <a:r>
              <a:rPr lang="nl-BE" altLang="nl-BE" sz="2200" b="1" baseline="30000" dirty="0"/>
              <a:t>th</a:t>
            </a:r>
            <a:r>
              <a:rPr lang="nl-BE" altLang="nl-BE" sz="2200" b="1" dirty="0"/>
              <a:t>, 2019</a:t>
            </a:r>
            <a:br>
              <a:rPr lang="nl-BE" altLang="nl-BE" dirty="0"/>
            </a:br>
            <a:r>
              <a:rPr lang="nl-BE" altLang="nl-BE" i="1" dirty="0"/>
              <a:t>Sheba Hospital – Derech Sheba 2, Ramat Gan, Israel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3" r:id="rId1"/>
    <p:sldLayoutId id="2147484264" r:id="rId2"/>
    <p:sldLayoutId id="2147484265" r:id="rId3"/>
    <p:sldLayoutId id="2147484266" r:id="rId4"/>
    <p:sldLayoutId id="2147484267" r:id="rId5"/>
    <p:sldLayoutId id="2147484268" r:id="rId6"/>
    <p:sldLayoutId id="2147484269" r:id="rId7"/>
    <p:sldLayoutId id="2147484270" r:id="rId8"/>
    <p:sldLayoutId id="2147484271" r:id="rId9"/>
    <p:sldLayoutId id="2147484272" r:id="rId10"/>
    <p:sldLayoutId id="2147484273" r:id="rId11"/>
    <p:sldLayoutId id="2147484275" r:id="rId12"/>
    <p:sldLayoutId id="2147484274" r:id="rId13"/>
    <p:sldLayoutId id="2147484276" r:id="rId14"/>
    <p:sldLayoutId id="2147484277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jdelijke aanduiding voor inhoud 2">
            <a:extLst>
              <a:ext uri="{FF2B5EF4-FFF2-40B4-BE49-F238E27FC236}">
                <a16:creationId xmlns:a16="http://schemas.microsoft.com/office/drawing/2014/main" id="{9CA628DE-2773-7941-B5BD-9FAAF02B3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92375"/>
            <a:ext cx="9144000" cy="3633788"/>
          </a:xfrm>
        </p:spPr>
        <p:txBody>
          <a:bodyPr/>
          <a:lstStyle/>
          <a:p>
            <a:pPr>
              <a:defRPr/>
            </a:pPr>
            <a:r>
              <a:rPr lang="nl-BE" altLang="nl-BE" sz="2000" dirty="0">
                <a:latin typeface="+mj-lt"/>
              </a:rPr>
              <a:t>Enactment of an examination setting</a:t>
            </a:r>
            <a:endParaRPr lang="nl-BE" altLang="nl-BE" sz="2000" b="1" dirty="0">
              <a:latin typeface="+mj-lt"/>
            </a:endParaRP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Roles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nl-BE" altLang="nl-BE" sz="1600" dirty="0">
                <a:latin typeface="+mj-lt"/>
              </a:rPr>
              <a:t>Examinee: Marianne</a:t>
            </a:r>
            <a:endParaRPr lang="nl-BE" altLang="nl-BE" sz="1600" dirty="0">
              <a:highlight>
                <a:srgbClr val="FFFF00"/>
              </a:highlight>
              <a:latin typeface="+mj-lt"/>
            </a:endParaRPr>
          </a:p>
          <a:p>
            <a:pPr lvl="2">
              <a:buFont typeface="Wingdings" pitchFamily="2" charset="2"/>
              <a:buChar char="§"/>
              <a:defRPr/>
            </a:pPr>
            <a:r>
              <a:rPr lang="nl-BE" altLang="nl-BE" sz="1600" dirty="0">
                <a:latin typeface="+mj-lt"/>
              </a:rPr>
              <a:t>Examiner pair 1 (not expecting any candidate but receiving examinee): Zeev and Maeve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nl-BE" altLang="nl-BE" sz="1600" dirty="0">
                <a:latin typeface="+mj-lt"/>
              </a:rPr>
              <a:t>Examiner pair 2 (expecting a candidate but no one appears at first): Mark and Albert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nl-BE" altLang="nl-BE" sz="1600" dirty="0">
                <a:latin typeface="+mj-lt"/>
              </a:rPr>
              <a:t>Distracted and nervous Chair of the examination committee : Giamba</a:t>
            </a: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General script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nl-BE" altLang="nl-BE" sz="1600" dirty="0">
                <a:latin typeface="+mj-lt"/>
              </a:rPr>
              <a:t>Examinee is guided to the wrong examiners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nl-BE" altLang="nl-BE" sz="1600" dirty="0">
                <a:latin typeface="+mj-lt"/>
              </a:rPr>
              <a:t>These unprepared examiners start examining while the chair of the examination committee interrupts and guides the examinee to the right pair of examiners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nl-BE" altLang="nl-BE" sz="1600" dirty="0">
                <a:latin typeface="+mj-lt"/>
              </a:rPr>
              <a:t>Examination takes a start: candidate in total stress due to the situation, Mark is examining and Albert takes notes but receives a phone call and walks away for this reason, in the end Albert wants to lower the final score of the candidate although he was away most of the time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ADBC2B-7540-F640-B6D8-20BB78B77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65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What (not) to do during an appraisal?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F95FB1A-6A68-6148-A01F-63FF6D215553}"/>
              </a:ext>
            </a:extLst>
          </p:cNvPr>
          <p:cNvSpPr txBox="1"/>
          <p:nvPr/>
        </p:nvSpPr>
        <p:spPr>
          <a:xfrm>
            <a:off x="6084168" y="2349500"/>
            <a:ext cx="2178242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b="1" i="1" dirty="0">
                <a:solidFill>
                  <a:schemeClr val="bg1"/>
                </a:solidFill>
              </a:rPr>
              <a:t>UEMS-CESMA inside information</a:t>
            </a:r>
          </a:p>
        </p:txBody>
      </p:sp>
    </p:spTree>
    <p:extLst>
      <p:ext uri="{BB962C8B-B14F-4D97-AF65-F5344CB8AC3E}">
        <p14:creationId xmlns:p14="http://schemas.microsoft.com/office/powerpoint/2010/main" val="231528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jdelijke aanduiding voor inhoud 2">
            <a:extLst>
              <a:ext uri="{FF2B5EF4-FFF2-40B4-BE49-F238E27FC236}">
                <a16:creationId xmlns:a16="http://schemas.microsoft.com/office/drawing/2014/main" id="{9CA628DE-2773-7941-B5BD-9FAAF02B3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92375"/>
            <a:ext cx="9144000" cy="3633788"/>
          </a:xfrm>
        </p:spPr>
        <p:txBody>
          <a:bodyPr/>
          <a:lstStyle/>
          <a:p>
            <a:pPr>
              <a:defRPr/>
            </a:pPr>
            <a:r>
              <a:rPr lang="nl-BE" altLang="nl-BE" sz="2000" dirty="0">
                <a:latin typeface="+mj-lt"/>
              </a:rPr>
              <a:t>Enactment of an examination setting</a:t>
            </a:r>
            <a:endParaRPr lang="nl-BE" altLang="nl-BE" sz="2000" b="1" dirty="0">
              <a:latin typeface="+mj-lt"/>
            </a:endParaRPr>
          </a:p>
          <a:p>
            <a:pPr lvl="1">
              <a:defRPr/>
            </a:pPr>
            <a:r>
              <a:rPr lang="nl-BE" altLang="nl-BE" sz="1600" dirty="0">
                <a:latin typeface="+mj-lt"/>
              </a:rPr>
              <a:t>Useful information for the interview possibilities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nl-BE" altLang="nl-BE" sz="1600" dirty="0">
                <a:latin typeface="+mj-lt"/>
              </a:rPr>
              <a:t>Over 100 candidates were present in part 1 of the examination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nl-BE" altLang="nl-BE" sz="1600" dirty="0">
                <a:latin typeface="+mj-lt"/>
              </a:rPr>
              <a:t>Part 1 = written assessment and consists of 30 single-best-answer MCQs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nl-BE" altLang="nl-BE" sz="1600" dirty="0">
                <a:latin typeface="+mj-lt"/>
              </a:rPr>
              <a:t>Pass mark setting method for part 1 = not defined, examination committee looks at the distribution of the candidate scores and selects the “right” pass mark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nl-BE" altLang="nl-BE" sz="1600" dirty="0">
                <a:latin typeface="+mj-lt"/>
              </a:rPr>
              <a:t>Correction of part 1 is done with an optical reader and manual double-check of all results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nl-BE" altLang="nl-BE" sz="1600" dirty="0">
                <a:latin typeface="+mj-lt"/>
              </a:rPr>
              <a:t>Part 2 of the examination consists of two parts: Zeev and Maeve were supposed to examine on other topics than Mark and Albert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nl-BE" altLang="nl-BE" sz="1600" dirty="0">
                <a:latin typeface="+mj-lt"/>
              </a:rPr>
              <a:t>Part 2 consists of two oral assessments of 30 minutes each in which one examiner starts (the other one takes detailed notes) and after 15 minutes roles should be switched</a:t>
            </a:r>
            <a:br>
              <a:rPr lang="nl-BE" altLang="nl-BE" sz="1600" dirty="0">
                <a:latin typeface="+mj-lt"/>
              </a:rPr>
            </a:br>
            <a:r>
              <a:rPr lang="nl-BE" altLang="nl-BE" sz="1600" dirty="0">
                <a:latin typeface="+mj-lt"/>
              </a:rPr>
              <a:t>(I will explain that this will not happen in the enactment due to time limitations)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ADBC2B-7540-F640-B6D8-20BB78B77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65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nl-BE" dirty="0">
                <a:solidFill>
                  <a:schemeClr val="accent6">
                    <a:lumMod val="75000"/>
                  </a:schemeClr>
                </a:solidFill>
              </a:rPr>
              <a:t>What (not) to do during an appraisal?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D793727-5BE3-A249-87D1-D79862BDDEA2}"/>
              </a:ext>
            </a:extLst>
          </p:cNvPr>
          <p:cNvSpPr txBox="1"/>
          <p:nvPr/>
        </p:nvSpPr>
        <p:spPr>
          <a:xfrm>
            <a:off x="6084168" y="2349500"/>
            <a:ext cx="2178242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BE" b="1" i="1" dirty="0">
                <a:solidFill>
                  <a:schemeClr val="bg1"/>
                </a:solidFill>
              </a:rPr>
              <a:t>UEMS-CESMA inside information</a:t>
            </a:r>
          </a:p>
        </p:txBody>
      </p:sp>
    </p:spTree>
    <p:extLst>
      <p:ext uri="{BB962C8B-B14F-4D97-AF65-F5344CB8AC3E}">
        <p14:creationId xmlns:p14="http://schemas.microsoft.com/office/powerpoint/2010/main" val="356293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EBO slide templat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EBO slide template</Template>
  <TotalTime>1664</TotalTime>
  <Words>317</Words>
  <Application>Microsoft Macintosh PowerPoint</Application>
  <PresentationFormat>Diavoorstelling 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EBO slide template</vt:lpstr>
      <vt:lpstr>What (not) to do during an appraisal?</vt:lpstr>
      <vt:lpstr>What (not) to do during an appraisal?</vt:lpstr>
    </vt:vector>
  </TitlesOfParts>
  <Company>Universitair Ziekenhuis Antwerpen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Mathysen, Danny</dc:creator>
  <cp:lastModifiedBy>Danny Mathysen</cp:lastModifiedBy>
  <cp:revision>173</cp:revision>
  <dcterms:created xsi:type="dcterms:W3CDTF">2010-12-07T13:08:06Z</dcterms:created>
  <dcterms:modified xsi:type="dcterms:W3CDTF">2019-12-05T05:13:28Z</dcterms:modified>
</cp:coreProperties>
</file>